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57" r:id="rId4"/>
    <p:sldId id="260" r:id="rId5"/>
    <p:sldId id="264" r:id="rId6"/>
    <p:sldId id="258" r:id="rId7"/>
    <p:sldId id="259" r:id="rId8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3300"/>
    <a:srgbClr val="008000"/>
    <a:srgbClr val="3333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0" autoAdjust="0"/>
    <p:restoredTop sz="94161" autoAdjust="0"/>
  </p:normalViewPr>
  <p:slideViewPr>
    <p:cSldViewPr snapToGrid="0">
      <p:cViewPr varScale="1">
        <p:scale>
          <a:sx n="68" d="100"/>
          <a:sy n="68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568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2" tIns="45871" rIns="91742" bIns="4587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452" y="0"/>
            <a:ext cx="2948568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2" tIns="45871" rIns="91742" bIns="4587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017"/>
            <a:ext cx="2948568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2" tIns="45871" rIns="91742" bIns="4587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452" y="9441017"/>
            <a:ext cx="2948568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2" tIns="45871" rIns="91742" bIns="4587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6EC1D5C-5B48-4C66-B772-F8FA43C1E9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314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568" cy="496728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452" y="0"/>
            <a:ext cx="2948568" cy="496728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0477AA4C-C8D5-4BBA-A98F-FD07F444112D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1" rIns="91742" bIns="4587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0510"/>
            <a:ext cx="5444490" cy="4473737"/>
          </a:xfrm>
          <a:prstGeom prst="rect">
            <a:avLst/>
          </a:prstGeom>
        </p:spPr>
        <p:txBody>
          <a:bodyPr vert="horz" lIns="91742" tIns="45871" rIns="91742" bIns="4587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017"/>
            <a:ext cx="2948568" cy="496728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452" y="9441017"/>
            <a:ext cx="2948568" cy="496728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DC8E7F20-6E37-4695-825C-4DCBAC6AA4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E7F20-6E37-4695-825C-4DCBAC6AA430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F2C4BB-7494-4CAD-8E90-665D6ED72F9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ja-JP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6C850-4AAB-4EA8-A59A-473ADCF00CC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5AD83-86AD-4C78-8042-92F0B78EF8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9C993-D36F-4734-A11A-C703FDE23FF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DB286-6E9D-46F0-929C-5A15B3A037E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F9A49-B524-4084-B0AD-C6AFD9CD0F7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23E29-9063-46AD-BDD1-A4B3B3700DE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1CE17-4C35-48EB-9285-54E31006E3C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9CC1B-7417-4633-9656-BCC149122F8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A98BF-5E46-4ABF-A1BD-FE5833E197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70449-7E59-429B-AA69-636CBD245B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ja-JP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92A7E3A-ABE3-4516-93F8-F749673FDA0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Multiple M5-branes' theory with Lie 3-algebra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0226" y="3429000"/>
            <a:ext cx="7077974" cy="2962275"/>
          </a:xfrm>
        </p:spPr>
        <p:txBody>
          <a:bodyPr/>
          <a:lstStyle/>
          <a:p>
            <a:r>
              <a:rPr lang="ja-JP" altLang="en-US" sz="2400" dirty="0" smtClean="0"/>
              <a:t>高エネルギー加速器研究機構　素粒子原子核研究所</a:t>
            </a:r>
            <a:endParaRPr lang="ja-JP" altLang="en-US" sz="2400" dirty="0"/>
          </a:p>
          <a:p>
            <a:endParaRPr lang="ja-JP" altLang="en-US" sz="800" dirty="0"/>
          </a:p>
          <a:p>
            <a:pPr algn="ctr"/>
            <a:r>
              <a:rPr lang="ja-JP" altLang="en-US" dirty="0"/>
              <a:t>　　　　　　　　　　　　　　　　　　柴　正太郎</a:t>
            </a:r>
          </a:p>
          <a:p>
            <a:endParaRPr lang="ja-JP" altLang="en-US" sz="3200" dirty="0"/>
          </a:p>
          <a:p>
            <a:pPr algn="r"/>
            <a:r>
              <a:rPr lang="en-US" altLang="ja-JP" sz="2000" dirty="0" smtClean="0"/>
              <a:t>2010</a:t>
            </a:r>
            <a:r>
              <a:rPr lang="ja-JP" altLang="en-US" sz="2000" dirty="0" smtClean="0"/>
              <a:t>年</a:t>
            </a:r>
            <a:r>
              <a:rPr lang="en-US" altLang="ja-JP" sz="2000" dirty="0"/>
              <a:t>12</a:t>
            </a:r>
            <a:r>
              <a:rPr lang="ja-JP" altLang="en-US" sz="2000" dirty="0" smtClean="0"/>
              <a:t>月</a:t>
            </a:r>
            <a:r>
              <a:rPr lang="en-US" altLang="ja-JP" sz="2000" dirty="0" smtClean="0"/>
              <a:t>17</a:t>
            </a:r>
            <a:r>
              <a:rPr lang="ja-JP" altLang="en-US" sz="2000" dirty="0" smtClean="0"/>
              <a:t>日</a:t>
            </a:r>
            <a:endParaRPr lang="ja-JP" altLang="en-US" sz="2000" dirty="0"/>
          </a:p>
          <a:p>
            <a:endParaRPr lang="ja-JP" altLang="en-US" sz="1400" dirty="0"/>
          </a:p>
          <a:p>
            <a:pPr algn="r"/>
            <a:r>
              <a:rPr lang="ja-JP" altLang="en-US" sz="2000" dirty="0"/>
              <a:t>（共同研究者 ： </a:t>
            </a:r>
            <a:r>
              <a:rPr lang="ja-JP" altLang="en-US" sz="2000" dirty="0" smtClean="0"/>
              <a:t>本間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良則</a:t>
            </a:r>
            <a:r>
              <a:rPr lang="ja-JP" altLang="en-US" sz="1000" dirty="0" smtClean="0"/>
              <a:t> </a:t>
            </a:r>
            <a:r>
              <a:rPr lang="ja-JP" altLang="en-US" sz="2000" dirty="0"/>
              <a:t>氏</a:t>
            </a:r>
            <a:r>
              <a:rPr lang="ja-JP" altLang="en-US" sz="2000" dirty="0" smtClean="0"/>
              <a:t>、小川　盛郎</a:t>
            </a:r>
            <a:r>
              <a:rPr lang="en-US" altLang="ja-JP" sz="1000" dirty="0" smtClean="0"/>
              <a:t> </a:t>
            </a:r>
            <a:r>
              <a:rPr lang="ja-JP" altLang="en-US" sz="2000" dirty="0"/>
              <a:t>氏）</a:t>
            </a:r>
            <a:r>
              <a:rPr lang="ja-JP" altLang="en-US" sz="2400" dirty="0"/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Construction of BLG model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566738" y="1821608"/>
            <a:ext cx="8001000" cy="4267200"/>
          </a:xfrm>
        </p:spPr>
        <p:txBody>
          <a:bodyPr/>
          <a:lstStyle/>
          <a:p>
            <a:pPr>
              <a:lnSpc>
                <a:spcPct val="110000"/>
              </a:lnSpc>
              <a:buAutoNum type="arabicPeriod"/>
            </a:pPr>
            <a:r>
              <a:rPr kumimoji="1" lang="en-US" altLang="ja-JP" sz="2200" dirty="0" smtClean="0"/>
              <a:t>Conjecture the 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supersymmetry transformation </a:t>
            </a:r>
            <a:r>
              <a:rPr kumimoji="1" lang="en-US" altLang="ja-JP" sz="2200" dirty="0" smtClean="0"/>
              <a:t>for </a:t>
            </a:r>
            <a:r>
              <a:rPr kumimoji="1" lang="en-US" altLang="ja-JP" sz="2200" dirty="0" smtClean="0">
                <a:solidFill>
                  <a:srgbClr val="3333FF"/>
                </a:solidFill>
              </a:rPr>
              <a:t>multiple M2-branes’ </a:t>
            </a:r>
            <a:r>
              <a:rPr kumimoji="1" lang="en-US" altLang="ja-JP" sz="2200" dirty="0" smtClean="0"/>
              <a:t>system.</a:t>
            </a:r>
          </a:p>
          <a:p>
            <a:pPr>
              <a:lnSpc>
                <a:spcPct val="110000"/>
              </a:lnSpc>
              <a:buAutoNum type="arabicPeriod"/>
            </a:pPr>
            <a:endParaRPr kumimoji="1" lang="en-US" altLang="ja-JP" sz="2200" dirty="0" smtClean="0"/>
          </a:p>
          <a:p>
            <a:pPr>
              <a:lnSpc>
                <a:spcPct val="110000"/>
              </a:lnSpc>
              <a:buAutoNum type="arabicPeriod"/>
            </a:pPr>
            <a:endParaRPr kumimoji="1" lang="en-US" altLang="ja-JP" sz="2200" dirty="0" smtClean="0"/>
          </a:p>
          <a:p>
            <a:pPr>
              <a:lnSpc>
                <a:spcPct val="110000"/>
              </a:lnSpc>
              <a:buAutoNum type="arabicPeriod"/>
            </a:pPr>
            <a:endParaRPr kumimoji="1" lang="en-US" altLang="ja-JP" sz="2200" dirty="0" smtClean="0"/>
          </a:p>
          <a:p>
            <a:pPr>
              <a:lnSpc>
                <a:spcPct val="110000"/>
              </a:lnSpc>
              <a:buAutoNum type="arabicPeriod"/>
            </a:pPr>
            <a:endParaRPr lang="en-US" altLang="ja-JP" sz="2000" dirty="0"/>
          </a:p>
          <a:p>
            <a:pPr>
              <a:lnSpc>
                <a:spcPct val="110000"/>
              </a:lnSpc>
              <a:buAutoNum type="arabicPeriod"/>
            </a:pPr>
            <a:r>
              <a:rPr kumimoji="1" lang="en-US" altLang="ja-JP" sz="2200" dirty="0" smtClean="0"/>
              <a:t>Obtain the 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equations of motion</a:t>
            </a:r>
            <a:r>
              <a:rPr kumimoji="1" lang="en-US" altLang="ja-JP" sz="2200" dirty="0" smtClean="0"/>
              <a:t>, by checking the closure of this transformation.</a:t>
            </a:r>
          </a:p>
          <a:p>
            <a:pPr>
              <a:lnSpc>
                <a:spcPct val="110000"/>
              </a:lnSpc>
              <a:buAutoNum type="arabicPeriod"/>
            </a:pPr>
            <a:endParaRPr lang="en-US" altLang="ja-JP" sz="900" dirty="0"/>
          </a:p>
          <a:p>
            <a:pPr>
              <a:lnSpc>
                <a:spcPct val="110000"/>
              </a:lnSpc>
              <a:buAutoNum type="arabicPeriod"/>
            </a:pPr>
            <a:r>
              <a:rPr kumimoji="1" lang="en-US" altLang="ja-JP" sz="2200" dirty="0" smtClean="0"/>
              <a:t>Write down the </a:t>
            </a:r>
            <a:r>
              <a:rPr kumimoji="1" lang="en-US" altLang="ja-JP" sz="2200" dirty="0" smtClean="0">
                <a:solidFill>
                  <a:srgbClr val="FF0000"/>
                </a:solidFill>
              </a:rPr>
              <a:t>action</a:t>
            </a:r>
            <a:r>
              <a:rPr kumimoji="1" lang="en-US" altLang="ja-JP" sz="2200" dirty="0" smtClean="0"/>
              <a:t> which reproduces these equations of motion.</a:t>
            </a:r>
          </a:p>
          <a:p>
            <a:pPr>
              <a:buNone/>
            </a:pPr>
            <a:endParaRPr kumimoji="1" lang="ja-JP" altLang="en-US" sz="24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655050" y="6297613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37328" y="2689178"/>
            <a:ext cx="7520075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ja-JP" sz="1900" dirty="0" smtClean="0"/>
              <a:t> The clues are provided by that of a </a:t>
            </a:r>
            <a:r>
              <a:rPr lang="en-US" altLang="ja-JP" sz="1900" dirty="0" smtClean="0">
                <a:solidFill>
                  <a:srgbClr val="3333FF"/>
                </a:solidFill>
              </a:rPr>
              <a:t>single M2-brane’s </a:t>
            </a:r>
            <a:r>
              <a:rPr lang="en-US" altLang="ja-JP" sz="1900" dirty="0" smtClean="0"/>
              <a:t>and </a:t>
            </a:r>
            <a:r>
              <a:rPr lang="en-US" altLang="ja-JP" sz="1900" dirty="0" smtClean="0">
                <a:solidFill>
                  <a:srgbClr val="3333FF"/>
                </a:solidFill>
              </a:rPr>
              <a:t>multiple D2-branes’ </a:t>
            </a:r>
            <a:r>
              <a:rPr lang="en-US" altLang="ja-JP" sz="1900" dirty="0" smtClean="0"/>
              <a:t>(3-dim super Yang-Mills) system.</a:t>
            </a:r>
          </a:p>
          <a:p>
            <a:pPr>
              <a:lnSpc>
                <a:spcPct val="110000"/>
              </a:lnSpc>
            </a:pPr>
            <a:endParaRPr lang="en-US" altLang="ja-JP" sz="800" dirty="0" smtClean="0"/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kumimoji="1" lang="en-US" altLang="ja-JP" sz="1900" dirty="0"/>
              <a:t> </a:t>
            </a:r>
            <a:r>
              <a:rPr kumimoji="1" lang="en-US" altLang="ja-JP" sz="1900" dirty="0" smtClean="0"/>
              <a:t>To do this, </a:t>
            </a:r>
            <a:r>
              <a:rPr kumimoji="1" lang="en-US" altLang="ja-JP" sz="1900" dirty="0" smtClean="0">
                <a:solidFill>
                  <a:srgbClr val="008000"/>
                </a:solidFill>
              </a:rPr>
              <a:t>Lie 3-algebra </a:t>
            </a:r>
            <a:r>
              <a:rPr kumimoji="1" lang="en-US" altLang="ja-JP" sz="1900" dirty="0" smtClean="0"/>
              <a:t>is naturally introduced as the gauge symmetry algebra.</a:t>
            </a:r>
            <a:endParaRPr kumimoji="1" lang="ja-JP" altLang="en-US" sz="19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77753" y="1570021"/>
            <a:ext cx="3200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[Bagger-Lambert ’07][Gustavsson ’07]</a:t>
            </a: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48663" cy="1216025"/>
          </a:xfrm>
        </p:spPr>
        <p:txBody>
          <a:bodyPr/>
          <a:lstStyle/>
          <a:p>
            <a:r>
              <a:rPr lang="en-US" altLang="ja-JP" dirty="0" smtClean="0"/>
              <a:t>Action of BLG model</a:t>
            </a:r>
            <a:endParaRPr lang="en-US" altLang="ja-JP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743075"/>
            <a:ext cx="8001000" cy="4695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ja-JP" sz="2800" dirty="0"/>
          </a:p>
          <a:p>
            <a:pPr>
              <a:buFont typeface="Wingdings" pitchFamily="2" charset="2"/>
              <a:buNone/>
            </a:pPr>
            <a:endParaRPr lang="en-US" altLang="ja-JP" sz="2800" dirty="0"/>
          </a:p>
          <a:p>
            <a:pPr>
              <a:buFont typeface="Wingdings" pitchFamily="2" charset="2"/>
              <a:buNone/>
            </a:pPr>
            <a:endParaRPr lang="en-US" altLang="ja-JP" sz="2800" dirty="0"/>
          </a:p>
          <a:p>
            <a:pPr>
              <a:buFont typeface="Wingdings" pitchFamily="2" charset="2"/>
              <a:buNone/>
            </a:pPr>
            <a:endParaRPr lang="en-US" altLang="ja-JP" sz="2800" dirty="0"/>
          </a:p>
          <a:p>
            <a:pPr>
              <a:spcBef>
                <a:spcPct val="40000"/>
              </a:spcBef>
              <a:buNone/>
            </a:pPr>
            <a:r>
              <a:rPr lang="en-US" altLang="ja-JP" sz="2200" dirty="0" smtClean="0"/>
              <a:t>The fields on </a:t>
            </a:r>
            <a:r>
              <a:rPr lang="en-US" altLang="ja-JP" sz="2200" dirty="0" smtClean="0">
                <a:solidFill>
                  <a:srgbClr val="008000"/>
                </a:solidFill>
              </a:rPr>
              <a:t>M2-branes’</a:t>
            </a:r>
            <a:r>
              <a:rPr lang="en-US" altLang="ja-JP" sz="2200" dirty="0" smtClean="0"/>
              <a:t> worldvolume are…</a:t>
            </a:r>
          </a:p>
          <a:p>
            <a:pPr>
              <a:spcBef>
                <a:spcPct val="40000"/>
              </a:spcBef>
              <a:buFont typeface="Wingdings" pitchFamily="2" charset="2"/>
              <a:buChar char="ü"/>
            </a:pPr>
            <a:r>
              <a:rPr lang="en-US" altLang="ja-JP" sz="1900" dirty="0" smtClean="0"/>
              <a:t>scalars (transverse directions) </a:t>
            </a:r>
            <a:r>
              <a:rPr lang="en-US" altLang="ja-JP" sz="1600" dirty="0" smtClean="0"/>
              <a:t>– 8 </a:t>
            </a:r>
            <a:r>
              <a:rPr lang="en-US" altLang="ja-JP" sz="1600" dirty="0" err="1" smtClean="0"/>
              <a:t>d.o.f</a:t>
            </a:r>
            <a:r>
              <a:rPr lang="en-US" altLang="ja-JP" sz="1600" dirty="0" smtClean="0"/>
              <a:t>. / mass dim.</a:t>
            </a:r>
            <a:r>
              <a:rPr lang="en-US" altLang="ja-JP" sz="800" dirty="0" smtClean="0"/>
              <a:t> </a:t>
            </a:r>
            <a:r>
              <a:rPr lang="en-US" altLang="ja-JP" sz="1600" dirty="0" smtClean="0"/>
              <a:t>=</a:t>
            </a:r>
            <a:r>
              <a:rPr lang="en-US" altLang="ja-JP" sz="800" dirty="0" smtClean="0"/>
              <a:t> </a:t>
            </a:r>
            <a:r>
              <a:rPr lang="en-US" altLang="ja-JP" sz="1600" dirty="0" smtClean="0"/>
              <a:t>1/2</a:t>
            </a:r>
          </a:p>
          <a:p>
            <a:pPr>
              <a:spcBef>
                <a:spcPct val="40000"/>
              </a:spcBef>
              <a:buFont typeface="Wingdings" pitchFamily="2" charset="2"/>
              <a:buChar char="ü"/>
            </a:pPr>
            <a:r>
              <a:rPr lang="en-US" altLang="ja-JP" sz="1900" dirty="0" err="1" smtClean="0"/>
              <a:t>spinors</a:t>
            </a:r>
            <a:r>
              <a:rPr lang="en-US" altLang="ja-JP" sz="1900" dirty="0" smtClean="0"/>
              <a:t> </a:t>
            </a:r>
            <a:r>
              <a:rPr lang="en-US" altLang="ja-JP" sz="1600" dirty="0" smtClean="0"/>
              <a:t>– 8 </a:t>
            </a:r>
            <a:r>
              <a:rPr lang="en-US" altLang="ja-JP" sz="1600" dirty="0" err="1" smtClean="0"/>
              <a:t>d.o.f</a:t>
            </a:r>
            <a:r>
              <a:rPr lang="en-US" altLang="ja-JP" sz="1600" dirty="0" smtClean="0"/>
              <a:t>. / mass dim.</a:t>
            </a:r>
            <a:r>
              <a:rPr lang="en-US" altLang="ja-JP" sz="800" dirty="0" smtClean="0"/>
              <a:t> </a:t>
            </a:r>
            <a:r>
              <a:rPr lang="en-US" altLang="ja-JP" sz="1600" dirty="0" smtClean="0"/>
              <a:t>=</a:t>
            </a:r>
            <a:r>
              <a:rPr lang="en-US" altLang="ja-JP" sz="800" dirty="0" smtClean="0"/>
              <a:t> </a:t>
            </a:r>
            <a:r>
              <a:rPr lang="en-US" altLang="ja-JP" sz="1600" dirty="0" smtClean="0"/>
              <a:t>1</a:t>
            </a:r>
            <a:endParaRPr lang="en-US" altLang="ja-JP" sz="1900" dirty="0" smtClean="0"/>
          </a:p>
          <a:p>
            <a:pPr>
              <a:spcBef>
                <a:spcPct val="40000"/>
              </a:spcBef>
              <a:buFont typeface="Wingdings" pitchFamily="2" charset="2"/>
              <a:buChar char="ü"/>
            </a:pPr>
            <a:r>
              <a:rPr lang="en-US" altLang="ja-JP" sz="1900" dirty="0" err="1" smtClean="0"/>
              <a:t>Chern</a:t>
            </a:r>
            <a:r>
              <a:rPr lang="en-US" altLang="ja-JP" sz="1900" dirty="0" smtClean="0"/>
              <a:t>-Simons gauge field </a:t>
            </a:r>
            <a:r>
              <a:rPr lang="en-US" altLang="ja-JP" sz="1600" dirty="0" smtClean="0"/>
              <a:t>– 0 </a:t>
            </a:r>
            <a:r>
              <a:rPr lang="en-US" altLang="ja-JP" sz="1600" dirty="0" err="1" smtClean="0"/>
              <a:t>d.o.f</a:t>
            </a:r>
            <a:r>
              <a:rPr lang="en-US" altLang="ja-JP" sz="1600" dirty="0" smtClean="0"/>
              <a:t>.</a:t>
            </a:r>
          </a:p>
          <a:p>
            <a:pPr>
              <a:spcBef>
                <a:spcPct val="40000"/>
              </a:spcBef>
              <a:buNone/>
            </a:pPr>
            <a:endParaRPr lang="en-US" altLang="ja-JP" sz="500" dirty="0" smtClean="0"/>
          </a:p>
          <a:p>
            <a:pPr>
              <a:spcBef>
                <a:spcPct val="40000"/>
              </a:spcBef>
              <a:buNone/>
            </a:pPr>
            <a:r>
              <a:rPr lang="en-US" altLang="ja-JP" sz="2200" dirty="0" smtClean="0"/>
              <a:t>The Lie 3-algebra is denoted as…</a:t>
            </a:r>
            <a:endParaRPr lang="ja-JP" altLang="en-US" sz="2200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655050" y="6297613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2"/>
                </a:solidFill>
              </a:rPr>
              <a:t>2</a:t>
            </a:r>
            <a:endParaRPr lang="en-US" altLang="ja-JP" sz="2400" dirty="0">
              <a:solidFill>
                <a:schemeClr val="accent2"/>
              </a:solidFill>
            </a:endParaRPr>
          </a:p>
        </p:txBody>
      </p:sp>
      <p:pic>
        <p:nvPicPr>
          <p:cNvPr id="30726" name="Picture 6" descr="新しい画像 (2)"/>
          <p:cNvPicPr>
            <a:picLocks noChangeAspect="1" noChangeArrowheads="1"/>
          </p:cNvPicPr>
          <p:nvPr/>
        </p:nvPicPr>
        <p:blipFill>
          <a:blip r:embed="rId2" cstate="print"/>
          <a:srcRect t="2211" b="2211"/>
          <a:stretch>
            <a:fillRect/>
          </a:stretch>
        </p:blipFill>
        <p:spPr bwMode="auto">
          <a:xfrm>
            <a:off x="566738" y="1796369"/>
            <a:ext cx="8058150" cy="1930007"/>
          </a:xfrm>
          <a:prstGeom prst="rect">
            <a:avLst/>
          </a:prstGeom>
          <a:noFill/>
        </p:spPr>
      </p:pic>
      <p:pic>
        <p:nvPicPr>
          <p:cNvPr id="30727" name="Picture 7" descr="新しい画像 (3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9938" y="5025946"/>
            <a:ext cx="2760662" cy="903288"/>
          </a:xfrm>
          <a:prstGeom prst="rect">
            <a:avLst/>
          </a:prstGeom>
          <a:noFill/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461250" y="4746603"/>
            <a:ext cx="756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rgbClr val="3333FF"/>
                </a:solidFill>
              </a:rPr>
              <a:t>metric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734504" y="5926269"/>
            <a:ext cx="2029934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1400" dirty="0" smtClean="0">
                <a:solidFill>
                  <a:srgbClr val="FF0000"/>
                </a:solidFill>
              </a:rPr>
              <a:t>structure constants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566738" y="1821608"/>
            <a:ext cx="8001000" cy="4346275"/>
          </a:xfrm>
        </p:spPr>
        <p:txBody>
          <a:bodyPr/>
          <a:lstStyle/>
          <a:p>
            <a:pPr>
              <a:lnSpc>
                <a:spcPct val="110000"/>
              </a:lnSpc>
              <a:buNone/>
            </a:pPr>
            <a:r>
              <a:rPr lang="en-US" altLang="ja-JP" sz="2200" dirty="0" smtClean="0"/>
              <a:t>By similar procedure to BLG model, a</a:t>
            </a:r>
            <a:r>
              <a:rPr kumimoji="1" lang="en-US" altLang="ja-JP" sz="2200" dirty="0" smtClean="0"/>
              <a:t> model of multiple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kumimoji="1" lang="en-US" altLang="ja-JP" sz="2200" dirty="0" smtClean="0">
                <a:solidFill>
                  <a:srgbClr val="008000"/>
                </a:solidFill>
              </a:rPr>
              <a:t>M5-branes’ </a:t>
            </a:r>
            <a:r>
              <a:rPr lang="en-US" altLang="ja-JP" sz="2200" dirty="0" smtClean="0"/>
              <a:t>system can be constructed:</a:t>
            </a:r>
          </a:p>
          <a:p>
            <a:pPr>
              <a:buFont typeface="Wingdings" pitchFamily="2" charset="2"/>
              <a:buChar char="ü"/>
            </a:pPr>
            <a:endParaRPr lang="en-US" altLang="ja-JP" sz="2200" dirty="0" smtClean="0"/>
          </a:p>
          <a:p>
            <a:pPr>
              <a:buFont typeface="Wingdings" pitchFamily="2" charset="2"/>
              <a:buChar char="ü"/>
            </a:pPr>
            <a:endParaRPr lang="en-US" altLang="ja-JP" sz="2200" dirty="0" smtClean="0"/>
          </a:p>
          <a:p>
            <a:pPr>
              <a:buFont typeface="Wingdings" pitchFamily="2" charset="2"/>
              <a:buChar char="ü"/>
            </a:pPr>
            <a:endParaRPr lang="en-US" altLang="ja-JP" sz="2200" dirty="0" smtClean="0"/>
          </a:p>
          <a:p>
            <a:pPr>
              <a:buFont typeface="Wingdings" pitchFamily="2" charset="2"/>
              <a:buChar char="ü"/>
            </a:pPr>
            <a:endParaRPr lang="en-US" altLang="ja-JP" sz="2200" dirty="0" smtClean="0"/>
          </a:p>
          <a:p>
            <a:pPr>
              <a:buFont typeface="Wingdings" pitchFamily="2" charset="2"/>
              <a:buChar char="ü"/>
            </a:pPr>
            <a:endParaRPr lang="en-US" altLang="ja-JP" sz="2200" dirty="0" smtClean="0"/>
          </a:p>
          <a:p>
            <a:pPr>
              <a:buFont typeface="Wingdings" pitchFamily="2" charset="2"/>
              <a:buChar char="ü"/>
            </a:pPr>
            <a:endParaRPr lang="en-US" altLang="ja-JP" sz="2200" dirty="0" smtClean="0"/>
          </a:p>
          <a:p>
            <a:pPr>
              <a:buFont typeface="Wingdings" pitchFamily="2" charset="2"/>
              <a:buChar char="ü"/>
            </a:pPr>
            <a:endParaRPr lang="en-US" altLang="ja-JP" sz="2200" dirty="0" smtClean="0"/>
          </a:p>
          <a:p>
            <a:pPr>
              <a:buFont typeface="Wingdings" pitchFamily="2" charset="2"/>
              <a:buChar char="ü"/>
            </a:pPr>
            <a:endParaRPr lang="en-US" altLang="ja-JP" sz="1200" dirty="0" smtClean="0"/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ja-JP" sz="2200" dirty="0" smtClean="0"/>
              <a:t>The action cannot be written down, unfortunately.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48663" cy="1216025"/>
          </a:xfrm>
        </p:spPr>
        <p:txBody>
          <a:bodyPr/>
          <a:lstStyle/>
          <a:p>
            <a:r>
              <a:rPr lang="en-US" altLang="ja-JP" dirty="0" smtClean="0"/>
              <a:t>Lambert-Papageorgakis model</a:t>
            </a:r>
            <a:endParaRPr lang="en-US" altLang="ja-JP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655050" y="6297613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2"/>
                </a:solidFill>
              </a:rPr>
              <a:t>3</a:t>
            </a:r>
            <a:endParaRPr lang="en-US" altLang="ja-JP" sz="2400" dirty="0">
              <a:solidFill>
                <a:schemeClr val="accent2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79115" y="1570021"/>
            <a:ext cx="2386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kumimoji="1" lang="en-US" altLang="ja-JP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Lamber</a:t>
            </a:r>
            <a:r>
              <a:rPr kumimoji="1"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Papageorgakis</a:t>
            </a:r>
            <a:r>
              <a:rPr kumimoji="1"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’10]</a:t>
            </a: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図 8" descr="新しい画像.bmp"/>
          <p:cNvPicPr>
            <a:picLocks noChangeAspect="1"/>
          </p:cNvPicPr>
          <p:nvPr/>
        </p:nvPicPr>
        <p:blipFill>
          <a:blip r:embed="rId2" cstate="print"/>
          <a:srcRect t="909"/>
          <a:stretch>
            <a:fillRect/>
          </a:stretch>
        </p:blipFill>
        <p:spPr>
          <a:xfrm>
            <a:off x="854004" y="2679098"/>
            <a:ext cx="7480001" cy="2355560"/>
          </a:xfrm>
          <a:prstGeom prst="rect">
            <a:avLst/>
          </a:prstGeom>
        </p:spPr>
      </p:pic>
      <p:pic>
        <p:nvPicPr>
          <p:cNvPr id="10" name="図 9" descr="新しい画像 (1)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4795" y="5127387"/>
            <a:ext cx="7354286" cy="445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566738" y="1821608"/>
            <a:ext cx="8292590" cy="4743094"/>
          </a:xfrm>
        </p:spPr>
        <p:txBody>
          <a:bodyPr/>
          <a:lstStyle/>
          <a:p>
            <a:pPr>
              <a:buNone/>
            </a:pPr>
            <a:endParaRPr lang="en-US" altLang="ja-JP" sz="2200" dirty="0" smtClean="0"/>
          </a:p>
          <a:p>
            <a:pPr>
              <a:buNone/>
            </a:pPr>
            <a:endParaRPr lang="en-US" altLang="ja-JP" sz="2200" dirty="0" smtClean="0"/>
          </a:p>
          <a:p>
            <a:pPr>
              <a:buNone/>
            </a:pPr>
            <a:endParaRPr lang="en-US" altLang="ja-JP" sz="2200" dirty="0" smtClean="0"/>
          </a:p>
          <a:p>
            <a:pPr>
              <a:buNone/>
            </a:pPr>
            <a:endParaRPr lang="en-US" altLang="ja-JP" sz="2200" dirty="0" smtClean="0"/>
          </a:p>
          <a:p>
            <a:pPr>
              <a:buNone/>
            </a:pPr>
            <a:endParaRPr lang="en-US" altLang="ja-JP" sz="22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lnSpc>
                <a:spcPct val="106000"/>
              </a:lnSpc>
              <a:buNone/>
            </a:pPr>
            <a:r>
              <a:rPr lang="en-US" altLang="ja-JP" sz="2200" dirty="0" smtClean="0"/>
              <a:t>The fields on M5-branes’ worldvolume are…</a:t>
            </a:r>
          </a:p>
          <a:p>
            <a:pPr>
              <a:lnSpc>
                <a:spcPct val="106000"/>
              </a:lnSpc>
              <a:buFont typeface="Wingdings" pitchFamily="2" charset="2"/>
              <a:buChar char="ü"/>
            </a:pPr>
            <a:r>
              <a:rPr lang="en-US" altLang="ja-JP" sz="1900" dirty="0" smtClean="0"/>
              <a:t>scalars – </a:t>
            </a:r>
            <a:r>
              <a:rPr lang="en-US" altLang="ja-JP" sz="1600" dirty="0" smtClean="0"/>
              <a:t>5 </a:t>
            </a:r>
            <a:r>
              <a:rPr lang="en-US" altLang="ja-JP" sz="1600" dirty="0" err="1" smtClean="0"/>
              <a:t>d.o.f</a:t>
            </a:r>
            <a:r>
              <a:rPr lang="en-US" altLang="ja-JP" sz="1600" dirty="0" smtClean="0"/>
              <a:t>. / mass dim.=</a:t>
            </a:r>
            <a:r>
              <a:rPr lang="en-US" altLang="ja-JP" sz="800" dirty="0" smtClean="0"/>
              <a:t> </a:t>
            </a:r>
            <a:r>
              <a:rPr lang="en-US" altLang="ja-JP" sz="1600" dirty="0" smtClean="0"/>
              <a:t>2</a:t>
            </a:r>
          </a:p>
          <a:p>
            <a:pPr>
              <a:lnSpc>
                <a:spcPct val="106000"/>
              </a:lnSpc>
              <a:buFont typeface="Wingdings" pitchFamily="2" charset="2"/>
              <a:buChar char="ü"/>
            </a:pPr>
            <a:r>
              <a:rPr kumimoji="1" lang="en-US" altLang="ja-JP" sz="1900" dirty="0" err="1" smtClean="0"/>
              <a:t>spinors</a:t>
            </a:r>
            <a:r>
              <a:rPr lang="en-US" altLang="ja-JP" sz="1900" dirty="0" smtClean="0"/>
              <a:t> – </a:t>
            </a:r>
            <a:r>
              <a:rPr lang="en-US" altLang="ja-JP" sz="1600" dirty="0" smtClean="0"/>
              <a:t>8 </a:t>
            </a:r>
            <a:r>
              <a:rPr lang="en-US" altLang="ja-JP" sz="1600" dirty="0" err="1" smtClean="0"/>
              <a:t>d.o.f</a:t>
            </a:r>
            <a:r>
              <a:rPr lang="en-US" altLang="ja-JP" sz="1600" dirty="0" smtClean="0"/>
              <a:t>. / mass dim. =</a:t>
            </a:r>
            <a:r>
              <a:rPr lang="en-US" altLang="ja-JP" sz="800" dirty="0" smtClean="0"/>
              <a:t> </a:t>
            </a:r>
            <a:r>
              <a:rPr lang="en-US" altLang="ja-JP" sz="1600" dirty="0" smtClean="0"/>
              <a:t>5/2</a:t>
            </a:r>
            <a:endParaRPr kumimoji="1" lang="en-US" altLang="ja-JP" sz="1600" dirty="0" smtClean="0"/>
          </a:p>
          <a:p>
            <a:pPr>
              <a:lnSpc>
                <a:spcPct val="106000"/>
              </a:lnSpc>
              <a:buFont typeface="Wingdings" pitchFamily="2" charset="2"/>
              <a:buChar char="ü"/>
            </a:pPr>
            <a:r>
              <a:rPr lang="en-US" altLang="ja-JP" sz="1900" dirty="0" smtClean="0"/>
              <a:t>2-form field B – </a:t>
            </a:r>
            <a:r>
              <a:rPr lang="en-US" altLang="ja-JP" sz="1600" dirty="0" smtClean="0"/>
              <a:t>3 </a:t>
            </a:r>
            <a:r>
              <a:rPr lang="en-US" altLang="ja-JP" sz="1600" dirty="0" err="1" smtClean="0"/>
              <a:t>d.o.f</a:t>
            </a:r>
            <a:r>
              <a:rPr lang="en-US" altLang="ja-JP" sz="1600" dirty="0" smtClean="0"/>
              <a:t>. / mass dim.=</a:t>
            </a:r>
            <a:r>
              <a:rPr lang="en-US" altLang="ja-JP" sz="800" dirty="0" smtClean="0"/>
              <a:t> </a:t>
            </a:r>
            <a:r>
              <a:rPr lang="en-US" altLang="ja-JP" sz="1600" dirty="0" smtClean="0"/>
              <a:t>2  (only H=dB appears above.)</a:t>
            </a:r>
          </a:p>
          <a:p>
            <a:pPr>
              <a:lnSpc>
                <a:spcPct val="106000"/>
              </a:lnSpc>
              <a:buFont typeface="Wingdings" pitchFamily="2" charset="2"/>
              <a:buChar char="ü"/>
            </a:pPr>
            <a:r>
              <a:rPr kumimoji="1" lang="en-US" altLang="ja-JP" sz="1900" dirty="0" smtClean="0">
                <a:solidFill>
                  <a:srgbClr val="FF0000"/>
                </a:solidFill>
              </a:rPr>
              <a:t>gauge field </a:t>
            </a:r>
            <a:r>
              <a:rPr kumimoji="1" lang="en-US" altLang="ja-JP" sz="1900" dirty="0" smtClean="0"/>
              <a:t>– </a:t>
            </a:r>
            <a:r>
              <a:rPr kumimoji="1" lang="en-US" altLang="ja-JP" sz="1600" dirty="0" smtClean="0"/>
              <a:t>0 </a:t>
            </a:r>
            <a:r>
              <a:rPr kumimoji="1" lang="en-US" altLang="ja-JP" sz="1600" dirty="0" err="1" smtClean="0"/>
              <a:t>d.o.f</a:t>
            </a:r>
            <a:r>
              <a:rPr lang="en-US" altLang="ja-JP" sz="1600" dirty="0" smtClean="0"/>
              <a:t>.</a:t>
            </a:r>
            <a:r>
              <a:rPr kumimoji="1" lang="en-US" altLang="ja-JP" sz="1600" dirty="0" smtClean="0"/>
              <a:t>? / mass dim.= 1  (closely related to 2-form field.)</a:t>
            </a:r>
          </a:p>
          <a:p>
            <a:pPr>
              <a:lnSpc>
                <a:spcPct val="106000"/>
              </a:lnSpc>
              <a:buFont typeface="Wingdings" pitchFamily="2" charset="2"/>
              <a:buChar char="ü"/>
            </a:pPr>
            <a:r>
              <a:rPr lang="en-US" altLang="ja-JP" sz="1900" dirty="0" smtClean="0">
                <a:solidFill>
                  <a:srgbClr val="3333FF"/>
                </a:solidFill>
              </a:rPr>
              <a:t>new field C </a:t>
            </a:r>
            <a:r>
              <a:rPr lang="en-US" altLang="ja-JP" sz="1900" dirty="0" smtClean="0"/>
              <a:t>– </a:t>
            </a:r>
            <a:r>
              <a:rPr lang="en-US" altLang="ja-JP" sz="1600" dirty="0" smtClean="0"/>
              <a:t>0 </a:t>
            </a:r>
            <a:r>
              <a:rPr lang="en-US" altLang="ja-JP" sz="1600" dirty="0" err="1" smtClean="0"/>
              <a:t>d.o.f</a:t>
            </a:r>
            <a:r>
              <a:rPr lang="en-US" altLang="ja-JP" sz="1600" dirty="0" smtClean="0"/>
              <a:t>.? / mass dim.= </a:t>
            </a:r>
            <a:r>
              <a:rPr lang="en-US" altLang="ja-JP" sz="1600" dirty="0" smtClean="0">
                <a:solidFill>
                  <a:srgbClr val="008000"/>
                </a:solidFill>
              </a:rPr>
              <a:t>-1</a:t>
            </a:r>
            <a:r>
              <a:rPr lang="en-US" altLang="ja-JP" sz="1600" dirty="0" smtClean="0">
                <a:solidFill>
                  <a:srgbClr val="009900"/>
                </a:solidFill>
              </a:rPr>
              <a:t>  </a:t>
            </a:r>
            <a:r>
              <a:rPr lang="en-US" altLang="ja-JP" sz="1600" dirty="0" smtClean="0"/>
              <a:t>(needed for </a:t>
            </a:r>
            <a:r>
              <a:rPr lang="en-US" altLang="ja-JP" sz="1600" dirty="0" err="1" smtClean="0">
                <a:solidFill>
                  <a:srgbClr val="008000"/>
                </a:solidFill>
              </a:rPr>
              <a:t>comformality</a:t>
            </a:r>
            <a:r>
              <a:rPr lang="en-US" altLang="ja-JP" sz="1600" dirty="0" smtClean="0"/>
              <a:t>.)</a:t>
            </a:r>
            <a:endParaRPr kumimoji="1" lang="en-US" altLang="ja-JP" sz="1600" dirty="0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48663" cy="1216025"/>
          </a:xfrm>
        </p:spPr>
        <p:txBody>
          <a:bodyPr/>
          <a:lstStyle/>
          <a:p>
            <a:r>
              <a:rPr lang="en-US" altLang="ja-JP" dirty="0" smtClean="0"/>
              <a:t>Lambert-Papageorgakis model</a:t>
            </a:r>
            <a:endParaRPr lang="en-US" altLang="ja-JP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655050" y="6297613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2"/>
                </a:solidFill>
              </a:rPr>
              <a:t>4</a:t>
            </a:r>
            <a:endParaRPr lang="en-US" altLang="ja-JP" sz="2400" dirty="0">
              <a:solidFill>
                <a:schemeClr val="accent2"/>
              </a:solidFill>
            </a:endParaRPr>
          </a:p>
        </p:txBody>
      </p:sp>
      <p:pic>
        <p:nvPicPr>
          <p:cNvPr id="9" name="図 8" descr="新しい画像.bmp"/>
          <p:cNvPicPr>
            <a:picLocks noChangeAspect="1"/>
          </p:cNvPicPr>
          <p:nvPr/>
        </p:nvPicPr>
        <p:blipFill>
          <a:blip r:embed="rId2" cstate="print"/>
          <a:srcRect t="909"/>
          <a:stretch>
            <a:fillRect/>
          </a:stretch>
        </p:blipFill>
        <p:spPr>
          <a:xfrm>
            <a:off x="854004" y="1799246"/>
            <a:ext cx="7480001" cy="2355560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5158598" y="3717987"/>
            <a:ext cx="306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898233" y="4103300"/>
            <a:ext cx="1332000" cy="0"/>
          </a:xfrm>
          <a:prstGeom prst="line">
            <a:avLst/>
          </a:prstGeom>
          <a:ln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/>
          <p:cNvGrpSpPr/>
          <p:nvPr/>
        </p:nvGrpSpPr>
        <p:grpSpPr>
          <a:xfrm>
            <a:off x="971908" y="2260121"/>
            <a:ext cx="4166559" cy="997787"/>
            <a:chOff x="971908" y="2260121"/>
            <a:chExt cx="4166559" cy="997787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2061715" y="2260121"/>
              <a:ext cx="30192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836542" y="2774831"/>
              <a:ext cx="30192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971908" y="3257908"/>
              <a:ext cx="360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/>
          <p:cNvGrpSpPr/>
          <p:nvPr/>
        </p:nvGrpSpPr>
        <p:grpSpPr>
          <a:xfrm>
            <a:off x="3237781" y="2262998"/>
            <a:ext cx="3545454" cy="1457863"/>
            <a:chOff x="3237781" y="2262998"/>
            <a:chExt cx="3545454" cy="1457863"/>
          </a:xfrm>
        </p:grpSpPr>
        <p:cxnSp>
          <p:nvCxnSpPr>
            <p:cNvPr id="18" name="直線コネクタ 17"/>
            <p:cNvCxnSpPr/>
            <p:nvPr/>
          </p:nvCxnSpPr>
          <p:spPr>
            <a:xfrm>
              <a:off x="5164347" y="2265873"/>
              <a:ext cx="301925" cy="0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3513825" y="2262998"/>
              <a:ext cx="301925" cy="0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6110377" y="2314754"/>
              <a:ext cx="301925" cy="0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3237781" y="3237782"/>
              <a:ext cx="301925" cy="0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6481310" y="3211903"/>
              <a:ext cx="301925" cy="0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6317411" y="2737450"/>
              <a:ext cx="301925" cy="0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6032738" y="3720861"/>
              <a:ext cx="324000" cy="0"/>
            </a:xfrm>
            <a:prstGeom prst="line">
              <a:avLst/>
            </a:prstGeom>
            <a:ln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M5 to D4 / meaning of field C</a:t>
            </a:r>
            <a:r>
              <a:rPr lang="en-US" altLang="ja-JP" sz="2000" dirty="0" smtClean="0"/>
              <a:t> </a:t>
            </a:r>
            <a:r>
              <a:rPr lang="en-US" altLang="ja-JP" dirty="0" smtClean="0"/>
              <a:t>?</a:t>
            </a:r>
            <a:endParaRPr lang="en-US" altLang="ja-JP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599"/>
            <a:ext cx="8001000" cy="4423914"/>
          </a:xfrm>
        </p:spPr>
        <p:txBody>
          <a:bodyPr/>
          <a:lstStyle/>
          <a:p>
            <a:r>
              <a:rPr lang="en-US" altLang="ja-JP" sz="2200" dirty="0" smtClean="0"/>
              <a:t>Lie 3-algebra for reproduction of </a:t>
            </a:r>
            <a:r>
              <a:rPr lang="en-US" altLang="ja-JP" sz="2200" dirty="0" smtClean="0">
                <a:solidFill>
                  <a:srgbClr val="008000"/>
                </a:solidFill>
              </a:rPr>
              <a:t>D4-branes</a:t>
            </a:r>
          </a:p>
          <a:p>
            <a:endParaRPr lang="en-US" altLang="ja-JP" sz="2200" dirty="0" smtClean="0"/>
          </a:p>
          <a:p>
            <a:pPr>
              <a:buNone/>
            </a:pPr>
            <a:endParaRPr lang="en-US" altLang="ja-JP" sz="2200" dirty="0" smtClean="0"/>
          </a:p>
          <a:p>
            <a:pPr>
              <a:buFont typeface="Wingdings" pitchFamily="2" charset="2"/>
              <a:buNone/>
            </a:pPr>
            <a:endParaRPr lang="en-US" altLang="ja-JP" sz="2000" dirty="0">
              <a:solidFill>
                <a:srgbClr val="3333FF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ja-JP" sz="1400" dirty="0">
              <a:solidFill>
                <a:srgbClr val="3333FF"/>
              </a:solidFill>
            </a:endParaRPr>
          </a:p>
          <a:p>
            <a:r>
              <a:rPr lang="en-US" altLang="ja-JP" sz="2200" dirty="0" smtClean="0">
                <a:solidFill>
                  <a:srgbClr val="008000"/>
                </a:solidFill>
              </a:rPr>
              <a:t>VEV’s</a:t>
            </a:r>
            <a:r>
              <a:rPr lang="en-US" altLang="ja-JP" sz="2200" dirty="0" smtClean="0"/>
              <a:t> for </a:t>
            </a:r>
            <a:r>
              <a:rPr lang="en-US" altLang="ja-JP" sz="2200" dirty="0" smtClean="0">
                <a:solidFill>
                  <a:srgbClr val="3333FF"/>
                </a:solidFill>
              </a:rPr>
              <a:t>u</a:t>
            </a:r>
            <a:r>
              <a:rPr lang="en-US" altLang="ja-JP" sz="2200" dirty="0" smtClean="0"/>
              <a:t>-component fields can be set, without breaking supersymmetry and gauge symmetry.</a:t>
            </a:r>
          </a:p>
          <a:p>
            <a:pPr>
              <a:buNone/>
            </a:pPr>
            <a:endParaRPr lang="en-US" altLang="ja-JP" sz="400" dirty="0" smtClean="0"/>
          </a:p>
          <a:p>
            <a:pPr>
              <a:buNone/>
            </a:pPr>
            <a:r>
              <a:rPr lang="en-US" altLang="ja-JP" sz="2200" dirty="0" smtClean="0"/>
              <a:t>                                             </a:t>
            </a:r>
            <a:r>
              <a:rPr lang="en-US" altLang="ja-JP" sz="1900" dirty="0" smtClean="0"/>
              <a:t>and </a:t>
            </a:r>
            <a:r>
              <a:rPr lang="en-US" altLang="ja-JP" sz="2200" dirty="0" smtClean="0"/>
              <a:t>         </a:t>
            </a:r>
          </a:p>
          <a:p>
            <a:pPr>
              <a:buNone/>
            </a:pPr>
            <a:endParaRPr lang="en-US" altLang="ja-JP" sz="500" dirty="0" smtClean="0"/>
          </a:p>
          <a:p>
            <a:r>
              <a:rPr lang="en-US" altLang="ja-JP" sz="2200" dirty="0" smtClean="0"/>
              <a:t>The new </a:t>
            </a:r>
            <a:r>
              <a:rPr lang="en-US" altLang="ja-JP" sz="2200" dirty="0" smtClean="0">
                <a:solidFill>
                  <a:srgbClr val="008000"/>
                </a:solidFill>
              </a:rPr>
              <a:t>field C</a:t>
            </a:r>
            <a:r>
              <a:rPr lang="en-US" altLang="ja-JP" sz="2200" dirty="0" smtClean="0"/>
              <a:t> seems to relate to the gauge fixing of worldvolume coordinates:        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[Honma-Ogawa-SS, to appear]</a:t>
            </a:r>
          </a:p>
          <a:p>
            <a:pPr>
              <a:buNone/>
            </a:pPr>
            <a:endParaRPr lang="en-US" altLang="ja-JP" sz="400" dirty="0" smtClean="0"/>
          </a:p>
          <a:p>
            <a:pPr>
              <a:buNone/>
            </a:pPr>
            <a:r>
              <a:rPr lang="en-US" altLang="ja-JP" sz="1900" dirty="0" smtClean="0"/>
              <a:t>                                            instead of </a:t>
            </a:r>
            <a:endParaRPr lang="ja-JP" altLang="en-US" sz="1900" dirty="0"/>
          </a:p>
          <a:p>
            <a:pPr>
              <a:buFont typeface="Wingdings" pitchFamily="2" charset="2"/>
              <a:buNone/>
            </a:pPr>
            <a:endParaRPr lang="ja-JP" altLang="en-US" sz="1600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655050" y="6297613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2"/>
                </a:solidFill>
              </a:rPr>
              <a:t>5</a:t>
            </a:r>
            <a:endParaRPr lang="en-US" altLang="ja-JP" sz="2400" dirty="0">
              <a:solidFill>
                <a:schemeClr val="accent2"/>
              </a:solidFill>
            </a:endParaRPr>
          </a:p>
        </p:txBody>
      </p:sp>
      <p:pic>
        <p:nvPicPr>
          <p:cNvPr id="32773" name="Picture 5" descr="新しい画像 (6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8066" y="1772549"/>
            <a:ext cx="1136650" cy="388938"/>
          </a:xfrm>
          <a:prstGeom prst="rect">
            <a:avLst/>
          </a:prstGeom>
          <a:noFill/>
        </p:spPr>
      </p:pic>
      <p:pic>
        <p:nvPicPr>
          <p:cNvPr id="32779" name="Picture 11" descr="新しい画像 (8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9626" y="2264269"/>
            <a:ext cx="6205715" cy="434286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931630" y="2769096"/>
            <a:ext cx="772929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ja-JP" sz="1900" dirty="0" smtClean="0"/>
              <a:t> This reproduces D2-branes in BLG model. 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[Ho-Imamura-Matsuo ’08]</a:t>
            </a:r>
            <a:endParaRPr lang="en-US" altLang="ja-JP" sz="1900" dirty="0" smtClean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ja-JP" sz="1900" dirty="0" smtClean="0"/>
              <a:t> This is related to the compactification of M-direction. </a:t>
            </a:r>
            <a:endParaRPr kumimoji="1" lang="ja-JP" altLang="en-US" dirty="0"/>
          </a:p>
        </p:txBody>
      </p:sp>
      <p:pic>
        <p:nvPicPr>
          <p:cNvPr id="11" name="図 10" descr="新しい画像 (2)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74974" y="4404486"/>
            <a:ext cx="3315715" cy="445238"/>
          </a:xfrm>
          <a:prstGeom prst="rect">
            <a:avLst/>
          </a:prstGeom>
        </p:spPr>
      </p:pic>
      <p:pic>
        <p:nvPicPr>
          <p:cNvPr id="12" name="図 11" descr="新しい画像 (3)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74433" y="5718112"/>
            <a:ext cx="2566667" cy="366667"/>
          </a:xfrm>
          <a:prstGeom prst="rect">
            <a:avLst/>
          </a:prstGeom>
        </p:spPr>
      </p:pic>
      <p:pic>
        <p:nvPicPr>
          <p:cNvPr id="13" name="図 12" descr="新しい画像 (4)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05121" y="5708057"/>
            <a:ext cx="1461429" cy="371905"/>
          </a:xfrm>
          <a:prstGeom prst="rect">
            <a:avLst/>
          </a:prstGeom>
        </p:spPr>
      </p:pic>
      <p:pic>
        <p:nvPicPr>
          <p:cNvPr id="14" name="図 13" descr="新しい画像 (5)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97046" y="4437810"/>
            <a:ext cx="1618571" cy="408571"/>
          </a:xfrm>
          <a:prstGeom prst="rect">
            <a:avLst/>
          </a:prstGeom>
        </p:spPr>
      </p:pic>
      <p:sp>
        <p:nvSpPr>
          <p:cNvPr id="17" name="円/楕円 16"/>
          <p:cNvSpPr/>
          <p:nvPr/>
        </p:nvSpPr>
        <p:spPr>
          <a:xfrm>
            <a:off x="1518248" y="4339089"/>
            <a:ext cx="1332000" cy="576000"/>
          </a:xfrm>
          <a:prstGeom prst="ellipse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3890513" y="3476445"/>
            <a:ext cx="3778370" cy="0"/>
          </a:xfrm>
          <a:prstGeom prst="line">
            <a:avLst/>
          </a:prstGeom>
          <a:ln w="952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10800000" flipV="1">
            <a:off x="2777707" y="3571335"/>
            <a:ext cx="1570009" cy="819509"/>
          </a:xfrm>
          <a:prstGeom prst="straightConnector1">
            <a:avLst/>
          </a:prstGeom>
          <a:ln w="9525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新しい画像 (9)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8474" y="4802678"/>
            <a:ext cx="2761905" cy="619048"/>
          </a:xfrm>
          <a:prstGeom prst="rect">
            <a:avLst/>
          </a:prstGeom>
        </p:spPr>
      </p:pic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33103"/>
            <a:ext cx="8068304" cy="431753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ja-JP" sz="2200" dirty="0" smtClean="0"/>
              <a:t>Lie 3-algebra for reproduction of </a:t>
            </a:r>
            <a:r>
              <a:rPr lang="en-US" altLang="ja-JP" sz="2200" dirty="0" smtClean="0">
                <a:solidFill>
                  <a:srgbClr val="008000"/>
                </a:solidFill>
              </a:rPr>
              <a:t>Dp-</a:t>
            </a:r>
            <a:r>
              <a:rPr lang="en-US" altLang="ja-JP" sz="2200" dirty="0" err="1" smtClean="0">
                <a:solidFill>
                  <a:srgbClr val="008000"/>
                </a:solidFill>
              </a:rPr>
              <a:t>branes</a:t>
            </a:r>
            <a:r>
              <a:rPr lang="en-US" altLang="ja-JP" sz="2200" dirty="0" smtClean="0"/>
              <a:t> on T</a:t>
            </a:r>
            <a:r>
              <a:rPr lang="en-US" altLang="ja-JP" sz="2200" baseline="30000" dirty="0" smtClean="0"/>
              <a:t>p-4</a:t>
            </a:r>
            <a:endParaRPr lang="en-US" altLang="ja-JP" sz="16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ja-JP" sz="1600" dirty="0" smtClean="0"/>
              <a:t>   </a:t>
            </a:r>
            <a:r>
              <a:rPr lang="en-US" altLang="ja-JP" sz="2000" dirty="0" smtClean="0"/>
              <a:t> </a:t>
            </a:r>
            <a:r>
              <a:rPr lang="en-US" altLang="ja-JP" sz="2200" dirty="0" smtClean="0"/>
              <a:t> </a:t>
            </a:r>
            <a:r>
              <a:rPr lang="en-US" altLang="ja-JP" sz="1800" dirty="0" smtClean="0"/>
              <a:t> </a:t>
            </a:r>
            <a:r>
              <a:rPr lang="en-US" altLang="ja-JP" sz="1600" dirty="0" smtClean="0"/>
              <a:t>(a kind of central extension of </a:t>
            </a:r>
            <a:r>
              <a:rPr lang="en-US" altLang="ja-JP" sz="1600" dirty="0" err="1" smtClean="0"/>
              <a:t>Kac</a:t>
            </a:r>
            <a:r>
              <a:rPr lang="en-US" altLang="ja-JP" sz="1600" dirty="0" smtClean="0"/>
              <a:t>-Moody algebra)</a:t>
            </a:r>
          </a:p>
          <a:p>
            <a:endParaRPr lang="en-US" altLang="ja-JP" sz="1600" dirty="0" smtClean="0">
              <a:solidFill>
                <a:srgbClr val="3333FF"/>
              </a:solidFill>
            </a:endParaRPr>
          </a:p>
          <a:p>
            <a:endParaRPr lang="en-US" altLang="ja-JP" sz="1600" dirty="0" smtClean="0">
              <a:solidFill>
                <a:srgbClr val="3333FF"/>
              </a:solidFill>
            </a:endParaRPr>
          </a:p>
          <a:p>
            <a:endParaRPr lang="en-US" altLang="ja-JP" sz="1600" dirty="0" smtClean="0">
              <a:solidFill>
                <a:srgbClr val="3333FF"/>
              </a:solidFill>
            </a:endParaRPr>
          </a:p>
          <a:p>
            <a:endParaRPr lang="en-US" altLang="ja-JP" sz="1600" dirty="0" smtClean="0">
              <a:solidFill>
                <a:srgbClr val="3333FF"/>
              </a:solidFill>
            </a:endParaRPr>
          </a:p>
          <a:p>
            <a:endParaRPr lang="en-US" altLang="ja-JP" sz="1600" dirty="0" smtClean="0">
              <a:solidFill>
                <a:srgbClr val="3333FF"/>
              </a:solidFill>
            </a:endParaRPr>
          </a:p>
          <a:p>
            <a:endParaRPr lang="en-US" altLang="ja-JP" sz="1400" dirty="0" smtClean="0">
              <a:solidFill>
                <a:srgbClr val="3333FF"/>
              </a:solidFill>
            </a:endParaRPr>
          </a:p>
          <a:p>
            <a:r>
              <a:rPr lang="en-US" altLang="ja-JP" sz="2200" dirty="0" smtClean="0">
                <a:solidFill>
                  <a:srgbClr val="008000"/>
                </a:solidFill>
              </a:rPr>
              <a:t>VEV’s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can be set as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008000"/>
                </a:solidFill>
              </a:rPr>
              <a:t>     Field redefinition</a:t>
            </a:r>
            <a:r>
              <a:rPr lang="en-US" altLang="ja-JP" sz="2200" dirty="0" smtClean="0"/>
              <a:t> is needed like</a:t>
            </a:r>
            <a:r>
              <a:rPr lang="en-US" altLang="ja-JP" sz="2200" dirty="0" smtClean="0">
                <a:solidFill>
                  <a:srgbClr val="008000"/>
                </a:solidFill>
              </a:rPr>
              <a:t> </a:t>
            </a:r>
            <a:endParaRPr lang="en-US" altLang="ja-JP" sz="1200" dirty="0" smtClean="0">
              <a:solidFill>
                <a:srgbClr val="3333FF"/>
              </a:solidFill>
            </a:endParaRPr>
          </a:p>
          <a:p>
            <a:endParaRPr lang="en-US" altLang="ja-JP" sz="1100" dirty="0" smtClean="0">
              <a:solidFill>
                <a:srgbClr val="3333FF"/>
              </a:solidFill>
            </a:endParaRPr>
          </a:p>
          <a:p>
            <a:r>
              <a:rPr lang="en-US" altLang="ja-JP" sz="2200" dirty="0" smtClean="0">
                <a:solidFill>
                  <a:srgbClr val="008000"/>
                </a:solidFill>
              </a:rPr>
              <a:t>U-duality</a:t>
            </a:r>
            <a:r>
              <a:rPr lang="en-US" altLang="ja-JP" sz="1900" dirty="0" smtClean="0">
                <a:solidFill>
                  <a:srgbClr val="008000"/>
                </a:solidFill>
              </a:rPr>
              <a:t> </a:t>
            </a:r>
            <a:r>
              <a:rPr lang="ja-JP" altLang="en-US" sz="1800" dirty="0" smtClean="0"/>
              <a:t>⊃ </a:t>
            </a:r>
            <a:r>
              <a:rPr lang="en-US" altLang="ja-JP" sz="1800" dirty="0" smtClean="0"/>
              <a:t>relation among M5-branes and Dp-</a:t>
            </a:r>
            <a:r>
              <a:rPr lang="en-US" altLang="ja-JP" sz="1800" dirty="0" err="1" smtClean="0"/>
              <a:t>branes</a:t>
            </a:r>
            <a:r>
              <a:rPr lang="en-US" altLang="ja-JP" sz="1800" dirty="0" smtClean="0"/>
              <a:t> on T</a:t>
            </a:r>
            <a:r>
              <a:rPr lang="en-US" altLang="ja-JP" sz="1800" baseline="30000" dirty="0" smtClean="0"/>
              <a:t>p-4</a:t>
            </a:r>
            <a:endParaRPr lang="ja-JP" altLang="en-US" sz="1900" baseline="30000" dirty="0"/>
          </a:p>
          <a:p>
            <a:pPr>
              <a:lnSpc>
                <a:spcPct val="110000"/>
              </a:lnSpc>
              <a:buNone/>
            </a:pPr>
            <a:r>
              <a:rPr lang="en-US" altLang="ja-JP" sz="1800" dirty="0" smtClean="0"/>
              <a:t>   </a:t>
            </a:r>
            <a:r>
              <a:rPr lang="en-US" altLang="ja-JP" sz="2000" dirty="0" smtClean="0"/>
              <a:t> </a:t>
            </a:r>
            <a:r>
              <a:rPr lang="en-US" altLang="ja-JP" sz="1800" dirty="0" smtClean="0"/>
              <a:t>  </a:t>
            </a:r>
            <a:r>
              <a:rPr lang="en-US" altLang="ja-JP" sz="1900" dirty="0" smtClean="0"/>
              <a:t>T-duality, T-transformation, S-duality can be discussed…</a:t>
            </a:r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M5 to Dp / U-duality</a:t>
            </a:r>
            <a:r>
              <a:rPr lang="en-US" altLang="ja-JP" sz="2000" dirty="0" smtClean="0"/>
              <a:t> </a:t>
            </a:r>
            <a:r>
              <a:rPr lang="en-US" altLang="ja-JP" dirty="0" smtClean="0"/>
              <a:t>?</a:t>
            </a:r>
            <a:endParaRPr lang="en-US" altLang="ja-JP" dirty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655050" y="6297613"/>
            <a:ext cx="38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chemeClr val="accent2"/>
                </a:solidFill>
              </a:rPr>
              <a:t>6</a:t>
            </a:r>
            <a:endParaRPr lang="en-US" altLang="ja-JP" sz="2400" dirty="0">
              <a:solidFill>
                <a:schemeClr val="accent2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943153" y="1570301"/>
            <a:ext cx="26047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[Honma-Ogawa-SS, to appear]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31630" y="3165884"/>
            <a:ext cx="7401487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ja-JP" sz="1900" dirty="0" smtClean="0"/>
              <a:t> This reproduces Dp-</a:t>
            </a:r>
            <a:r>
              <a:rPr lang="en-US" altLang="ja-JP" sz="1900" dirty="0" err="1" smtClean="0"/>
              <a:t>branes</a:t>
            </a:r>
            <a:r>
              <a:rPr lang="en-US" altLang="ja-JP" sz="1900" dirty="0" smtClean="0"/>
              <a:t> on T</a:t>
            </a:r>
            <a:r>
              <a:rPr lang="en-US" altLang="ja-JP" sz="1900" baseline="30000" dirty="0" smtClean="0"/>
              <a:t>p-2</a:t>
            </a:r>
            <a:r>
              <a:rPr lang="en-US" altLang="ja-JP" sz="1900" dirty="0" smtClean="0"/>
              <a:t> in BLG model.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en-US" altLang="ja-JP" sz="1900" dirty="0" smtClean="0"/>
              <a:t> This is related to the compactification of M-direction and</a:t>
            </a:r>
          </a:p>
          <a:p>
            <a:pPr>
              <a:lnSpc>
                <a:spcPct val="120000"/>
              </a:lnSpc>
            </a:pPr>
            <a:r>
              <a:rPr lang="en-US" altLang="ja-JP" sz="600" dirty="0" smtClean="0"/>
              <a:t> </a:t>
            </a:r>
            <a:r>
              <a:rPr lang="en-US" altLang="ja-JP" sz="1900" dirty="0" smtClean="0"/>
              <a:t>   T-duality.  </a:t>
            </a:r>
            <a:r>
              <a:rPr lang="en-US" altLang="ja-JP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[Ho-Matsuo-SS ’08][Kobo-Matsuo-SS ’08]</a:t>
            </a:r>
          </a:p>
        </p:txBody>
      </p:sp>
      <p:pic>
        <p:nvPicPr>
          <p:cNvPr id="8" name="図 7" descr="新しい画像 (6)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43752" y="2263952"/>
            <a:ext cx="1761905" cy="371429"/>
          </a:xfrm>
          <a:prstGeom prst="rect">
            <a:avLst/>
          </a:prstGeom>
        </p:spPr>
      </p:pic>
      <p:pic>
        <p:nvPicPr>
          <p:cNvPr id="9" name="図 8" descr="新しい画像 (7)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4024" y="2694033"/>
            <a:ext cx="7509525" cy="447619"/>
          </a:xfrm>
          <a:prstGeom prst="rect">
            <a:avLst/>
          </a:prstGeom>
        </p:spPr>
      </p:pic>
      <p:pic>
        <p:nvPicPr>
          <p:cNvPr id="10" name="図 9" descr="新しい画像 (8)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62693" y="4413860"/>
            <a:ext cx="4385715" cy="376191"/>
          </a:xfrm>
          <a:prstGeom prst="rect">
            <a:avLst/>
          </a:prstGeom>
        </p:spPr>
      </p:pic>
      <p:sp>
        <p:nvSpPr>
          <p:cNvPr id="13" name="円/楕円 12"/>
          <p:cNvSpPr/>
          <p:nvPr/>
        </p:nvSpPr>
        <p:spPr>
          <a:xfrm>
            <a:off x="3881772" y="4321837"/>
            <a:ext cx="1332000" cy="576000"/>
          </a:xfrm>
          <a:prstGeom prst="ellipse">
            <a:avLst/>
          </a:prstGeom>
          <a:noFill/>
          <a:ln w="127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262111" y="4313210"/>
            <a:ext cx="1332000" cy="576000"/>
          </a:xfrm>
          <a:prstGeom prst="ellipse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3881887" y="3873241"/>
            <a:ext cx="3744000" cy="0"/>
          </a:xfrm>
          <a:prstGeom prst="line">
            <a:avLst/>
          </a:prstGeom>
          <a:ln w="952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276709" y="4226943"/>
            <a:ext cx="1116000" cy="0"/>
          </a:xfrm>
          <a:prstGeom prst="line">
            <a:avLst/>
          </a:prstGeom>
          <a:ln w="952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135809" y="5121197"/>
            <a:ext cx="2340000" cy="0"/>
          </a:xfrm>
          <a:prstGeom prst="line">
            <a:avLst/>
          </a:prstGeom>
          <a:ln w="952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10800000" flipV="1">
            <a:off x="4744518" y="3959527"/>
            <a:ext cx="319181" cy="301921"/>
          </a:xfrm>
          <a:prstGeom prst="straightConnector1">
            <a:avLst/>
          </a:prstGeom>
          <a:ln w="9525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949570" y="4278702"/>
            <a:ext cx="3364302" cy="258792"/>
          </a:xfrm>
          <a:prstGeom prst="straightConnector1">
            <a:avLst/>
          </a:prstGeom>
          <a:ln w="952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rot="16200000" flipH="1">
            <a:off x="1846054" y="4390846"/>
            <a:ext cx="526214" cy="301926"/>
          </a:xfrm>
          <a:prstGeom prst="straightConnector1">
            <a:avLst/>
          </a:prstGeom>
          <a:ln w="952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841</TotalTime>
  <Words>444</Words>
  <Application>Microsoft Office PowerPoint</Application>
  <PresentationFormat>画面に合わせる (4:3)</PresentationFormat>
  <Paragraphs>101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Profile</vt:lpstr>
      <vt:lpstr>Multiple M5-branes' theory with Lie 3-algebra </vt:lpstr>
      <vt:lpstr>Construction of BLG model</vt:lpstr>
      <vt:lpstr>Action of BLG model</vt:lpstr>
      <vt:lpstr>Lambert-Papageorgakis model</vt:lpstr>
      <vt:lpstr>Lambert-Papageorgakis model</vt:lpstr>
      <vt:lpstr>M5 to D4 / meaning of field C ?</vt:lpstr>
      <vt:lpstr>M5 to Dp / U-duality ?</vt:lpstr>
    </vt:vector>
  </TitlesOfParts>
  <Company>University of Tokyo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Generalization of  Lorentzian BLG Model</dc:title>
  <dc:creator>SHIBA Shotaro</dc:creator>
  <cp:lastModifiedBy>SHIBA Shotaro</cp:lastModifiedBy>
  <cp:revision>103</cp:revision>
  <dcterms:created xsi:type="dcterms:W3CDTF">2008-12-14T04:47:23Z</dcterms:created>
  <dcterms:modified xsi:type="dcterms:W3CDTF">2010-12-14T19:36:43Z</dcterms:modified>
</cp:coreProperties>
</file>