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20" r:id="rId2"/>
    <p:sldId id="353" r:id="rId3"/>
    <p:sldId id="379" r:id="rId4"/>
    <p:sldId id="356" r:id="rId5"/>
    <p:sldId id="337" r:id="rId6"/>
    <p:sldId id="362" r:id="rId7"/>
    <p:sldId id="358" r:id="rId8"/>
    <p:sldId id="338" r:id="rId9"/>
    <p:sldId id="339" r:id="rId10"/>
    <p:sldId id="340" r:id="rId11"/>
    <p:sldId id="380" r:id="rId12"/>
    <p:sldId id="347" r:id="rId13"/>
    <p:sldId id="354" r:id="rId14"/>
    <p:sldId id="343" r:id="rId15"/>
    <p:sldId id="348" r:id="rId16"/>
    <p:sldId id="366" r:id="rId17"/>
    <p:sldId id="367" r:id="rId18"/>
    <p:sldId id="349" r:id="rId19"/>
    <p:sldId id="350" r:id="rId20"/>
    <p:sldId id="323" r:id="rId21"/>
    <p:sldId id="325" r:id="rId22"/>
    <p:sldId id="326" r:id="rId23"/>
    <p:sldId id="351" r:id="rId24"/>
    <p:sldId id="352" r:id="rId25"/>
    <p:sldId id="360" r:id="rId26"/>
    <p:sldId id="378" r:id="rId27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00" autoAdjust="0"/>
  </p:normalViewPr>
  <p:slideViewPr>
    <p:cSldViewPr>
      <p:cViewPr varScale="1">
        <p:scale>
          <a:sx n="53" d="100"/>
          <a:sy n="53" d="100"/>
        </p:scale>
        <p:origin x="-25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D851F05-91CB-4B6A-8256-09E7E471D045}" type="datetimeFigureOut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22B4937-7658-470D-A6E4-E163B86B00B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B4937-7658-470D-A6E4-E163B86B00B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38E3-EFF8-4955-B4AF-5C6677FE78A8}" type="datetime1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AE3E-30C7-40F6-8CD8-D4704109B846}" type="datetime1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BA49-73D7-4CF5-B94D-F1D1A1FB538E}" type="datetime1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1951-F97C-40B7-AE17-713B1ADA316D}" type="datetime1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E623-6B97-4885-A734-70F3B5E59278}" type="datetime1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3080-472D-4EB6-853C-DBEAC6496DDA}" type="datetime1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0CBC-A852-47FC-94E5-5A07FE0A9582}" type="datetime1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522E-8455-481F-9503-FD82104FC505}" type="datetime1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CBC4-6AB2-4EDF-B2E3-57A31C2F05B4}" type="datetime1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232-CA1B-47ED-827B-FA38F4C7E9E5}" type="datetime1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F99B-D525-48ED-88C5-F6CB4CE253E5}" type="datetime1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0BDC5-A7F1-4BF1-8BE0-91351684B5A9}" type="datetime1">
              <a:rPr kumimoji="1" lang="ja-JP" altLang="en-US" smtClean="0"/>
              <a:pPr/>
              <a:t>2010/12/18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ru.bonyari.jp/texclip/texclip.php?s=\begin%7balign*%7d%0d%0a\textcolor%5brgb%5d%7b1,0.4,0.4%7d%7b\Delta%20t=H%5e%7b-1%7d\ln%202%7d%0d%0a\end%7balign*%7d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hyperlink" Target="http://maru.bonyari.jp/texclip/texclip.php?s=\begin%7balign*%7d%0d%0a\textcolor%5brgb%5d%7b1,0.4,0.4%7d%7b\Gamma%20V_%7b\rm%20hor%7d\Delta%20t%7d%0d%0a\end%7balign*%7d" TargetMode="Externa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ru.bonyari.jp/texclip/texclip.php?s=\begin%7balign*%7d%0d%0a\textcolor%5brgb%5d%7b1,0.4,0.4%7d%7b\Delta%20t=H%5e%7b-1%7d\ln%202%7d%0d%0a\end%7balign*%7d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hyperlink" Target="http://maru.bonyari.jp/texclip/texclip.php?s=\begin%7balign*%7d%0d%0a\textcolor%5brgb%5d%7b1,0.4,0.4%7d%7b\Gamma%20V_%7b\rm%20hor%7d\Delta%20t%7d%0d%0a\end%7balign*%7d" TargetMode="Externa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maru.bonyari.jp/texclip/texclip.php?s=\begin%7balign*%7d%0d%0a&amp;N_%7b\rm%20cells%7d=2%5e%7bnd_%7bF%7d%7d,%20\quad%20d_%7bF%7d=3-|\log(1-P)|/\log%202%20\\%20%0d%0a&amp;(n:%7b\rm%20\# \ of\ steps})&#xA;\end{align*}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3.png"/><Relationship Id="rId7" Type="http://schemas.openxmlformats.org/officeDocument/2006/relationships/hyperlink" Target="http://maru.bonyari.jp/texclip/texclip.php?s=\begin%7balign*%7d%0d%0aX_3=%7b\rm%20const.%7d=\sqrt%7b\ell%5e2%20-r_0%5e2%7d%0d%0a\end%7balign*%7d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29.png"/><Relationship Id="rId5" Type="http://schemas.openxmlformats.org/officeDocument/2006/relationships/image" Target="../media/image25.png"/><Relationship Id="rId10" Type="http://schemas.openxmlformats.org/officeDocument/2006/relationships/image" Target="../media/image28.png"/><Relationship Id="rId4" Type="http://schemas.openxmlformats.org/officeDocument/2006/relationships/image" Target="../media/image24.png"/><Relationship Id="rId9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5.png"/><Relationship Id="rId7" Type="http://schemas.openxmlformats.org/officeDocument/2006/relationships/hyperlink" Target="http://maru.bonyari.jp/texclip/texclip.php?s=\begin%7balign*%7d%0d%0a(x,y,z)\sim%20\lambda%20(x,y,z)%0d%0a\end%7balign*%7d" TargetMode="External"/><Relationship Id="rId2" Type="http://schemas.openxmlformats.org/officeDocument/2006/relationships/hyperlink" Target="http://maru.bonyari.jp/texclip/texclip.php?s=\begin%7balign*%7d%0d%0ads%5e2=-dt%5e2+t%5e2ds%5e2_%7bH/\Gamma%7d%0d%0a\end%7balign*%7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hyperlink" Target="http://maru.bonyari.jp/texclip/texclip.php?s=\begin%7balign*%7d%0d%0ads_%7bH%5e3%7d%5e2=%7bdx%5e2+dy%5e2+dz%5e2\over%20z%5e2%7d%0d%0a\end%7balign*%7d" TargetMode="Externa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ru.bonyari.jp/texclip/texclip.php?s=\begin%7balign*%7d%0d%0ads%5e2=-dt%5e2+H%5e%7b-2%7d\cosh%5e2(Ht)d%5e2\Omega_3%0d%0a\end%7balign*%7d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maru.bonyari.jp/texclip/texclip.php?s=\begin%7balign*%7d%0d%0aH%5e2=%7b8\pi%20G\over%203%7d%20%20V(\phi_F)%0d%0a\end%7balign*%7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maru.bonyari.jp/texclip/texclip.php?s=\begin%7balign*%7d%0d%0a\Gamma\sim%20e%5e%7b-(S_%7b\rm%20cl%7d-S_%7b\rm%20de%20Sitter%7d)%7d%0d%0a\end%7balign*%7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://maru.bonyari.jp/texclip/texclip.php?s=\begin%7balign*%7d%0d%0ads%5e2\sim%20-dt%5e2+t%5e2(dR%5e2+\sinh%5e2%20Rd\Omega%5e2)%0d%0a\end%7balign*%7d" TargetMode="Externa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ru.bonyari.jp/texclip/texclip.php?s=\begin%7balign*%7d%0d%0a\Gamma%0d%0a\end%7balign*%7d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hyperlink" Target="http://maru.bonyari.jp/texclip/texclip.php?s=\begin%7balign*%7d%0d%0a\textcolor%5brgb%5d%7b0.2,0.4,1%7d%7b\Gamma\ll%20H%5e%7b4%7d%7d%0d%0a\end%7balign*%7d" TargetMode="Externa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hyperlink" Target="http://maru.bonyari.jp/texclip/texclip.php?s=\begin%7balign*%7d%0d%0a\sim%20H%5e%7b-3%7d|\eta|%5e3%0d%0a\end%7balign*%7d" TargetMode="External"/><Relationship Id="rId7" Type="http://schemas.openxmlformats.org/officeDocument/2006/relationships/hyperlink" Target="http://maru.bonyari.jp/texclip/texclip.php?s=\begin%7balign*%7d%0d%0ads%5e2\sim%20%7b-d\eta%5e2+d\overrightarrow%7bx%7d%7b%7d%5e2\over%20H%5e2\eta%5e2%7d\qquad%20(-\infty%20%3c%20\eta%20%3c0)%0d%0a\end%7balign*%7d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hyperlink" Target="http://maru.bonyari.jp/texclip/texclip.php?s=\begin%7balign*%7d%0d%0a\sim%20|\eta|%5e%7b-3%7d%0d%0a\end%7balign*%7d" TargetMode="Externa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4314" y="806847"/>
            <a:ext cx="8786842" cy="1470025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Topological Phases of </a:t>
            </a:r>
            <a:br>
              <a:rPr lang="en-US" altLang="ja-JP" dirty="0" smtClean="0"/>
            </a:br>
            <a:r>
              <a:rPr lang="en-US" altLang="ja-JP" dirty="0" smtClean="0"/>
              <a:t>Eternal Inflation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7646" y="3140968"/>
            <a:ext cx="8786842" cy="3517562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Yasuhiro Sekino  </a:t>
            </a:r>
          </a:p>
          <a:p>
            <a:r>
              <a:rPr lang="ja-JP" altLang="en-US" dirty="0" smtClean="0">
                <a:solidFill>
                  <a:schemeClr val="tx1"/>
                </a:solidFill>
              </a:rPr>
              <a:t>（</a:t>
            </a:r>
            <a:r>
              <a:rPr lang="en-US" altLang="ja-JP" dirty="0" smtClean="0">
                <a:solidFill>
                  <a:schemeClr val="tx1"/>
                </a:solidFill>
              </a:rPr>
              <a:t>Okayama Institute for Quantum Physics)</a:t>
            </a:r>
            <a:r>
              <a:rPr lang="en-US" altLang="ja-JP" sz="2800" dirty="0" smtClean="0">
                <a:solidFill>
                  <a:schemeClr val="tx1"/>
                </a:solidFill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600" dirty="0" smtClean="0">
                <a:solidFill>
                  <a:schemeClr val="tx1"/>
                </a:solidFill>
              </a:rPr>
              <a:t/>
            </a:r>
            <a:br>
              <a:rPr lang="en-US" altLang="ja-JP" sz="2600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>w/ Stephen Shenker (Stanford), Leonard Susskind (Stanford),  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Phys. Rev. D81, 123515 (2010), </a:t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>arXiv:1003.1347[hep-th]</a:t>
            </a:r>
            <a:r>
              <a:rPr lang="en-US" altLang="ja-JP" sz="2600" dirty="0" smtClean="0">
                <a:solidFill>
                  <a:schemeClr val="tx1"/>
                </a:solidFill>
              </a:rPr>
              <a:t/>
            </a:r>
            <a:br>
              <a:rPr lang="en-US" altLang="ja-JP" sz="2600" dirty="0" smtClean="0">
                <a:solidFill>
                  <a:schemeClr val="tx1"/>
                </a:solidFill>
              </a:rPr>
            </a:br>
            <a:r>
              <a:rPr lang="en-US" altLang="ja-JP" sz="2600" dirty="0" smtClean="0">
                <a:solidFill>
                  <a:schemeClr val="tx1"/>
                </a:solidFill>
              </a:rPr>
              <a:t/>
            </a:r>
            <a:br>
              <a:rPr lang="en-US" altLang="ja-JP" sz="2600" dirty="0" smtClean="0">
                <a:solidFill>
                  <a:schemeClr val="tx1"/>
                </a:solidFill>
              </a:rPr>
            </a:br>
            <a:endParaRPr kumimoji="1" lang="en-US" altLang="ja-JP" sz="2600" dirty="0" smtClean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Model for eternal inflation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Mandelbrot model (Fractal percolation)</a:t>
            </a:r>
          </a:p>
          <a:p>
            <a:pPr lvl="1"/>
            <a:r>
              <a:rPr kumimoji="1" lang="en-US" altLang="ja-JP" dirty="0" smtClean="0"/>
              <a:t>Start from a white cell.</a:t>
            </a:r>
            <a:br>
              <a:rPr kumimoji="1" lang="en-US" altLang="ja-JP" dirty="0" smtClean="0"/>
            </a:br>
            <a:r>
              <a:rPr kumimoji="1" lang="en-US" altLang="ja-JP" sz="2400" dirty="0" smtClean="0">
                <a:solidFill>
                  <a:srgbClr val="FF0000"/>
                </a:solidFill>
              </a:rPr>
              <a:t>(White: inflating, Black: non-inflating</a:t>
            </a:r>
            <a:br>
              <a:rPr kumimoji="1" lang="en-US" altLang="ja-JP" sz="2400" dirty="0" smtClean="0">
                <a:solidFill>
                  <a:srgbClr val="FF0000"/>
                </a:solidFill>
              </a:rPr>
            </a:br>
            <a:r>
              <a:rPr lang="en-US" altLang="ja-JP" sz="2400" dirty="0" smtClean="0">
                <a:solidFill>
                  <a:srgbClr val="FF0000"/>
                </a:solidFill>
              </a:rPr>
              <a:t>Cell: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One horizon volume)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/>
              <a:t>Divide the cell into cells</a:t>
            </a:r>
            <a:br>
              <a:rPr lang="en-US" altLang="ja-JP" dirty="0" smtClean="0"/>
            </a:br>
            <a:r>
              <a:rPr lang="en-US" altLang="ja-JP" dirty="0" smtClean="0"/>
              <a:t>with half its linear size. </a:t>
            </a:r>
            <a:br>
              <a:rPr lang="en-US" altLang="ja-JP" dirty="0" smtClean="0"/>
            </a:br>
            <a:r>
              <a:rPr lang="en-US" altLang="ja-JP" sz="2400" dirty="0" smtClean="0">
                <a:solidFill>
                  <a:srgbClr val="FF0000"/>
                </a:solidFill>
              </a:rPr>
              <a:t>(The space grows by a factor of 2.</a:t>
            </a:r>
            <a:br>
              <a:rPr lang="en-US" altLang="ja-JP" sz="2400" dirty="0" smtClean="0">
                <a:solidFill>
                  <a:srgbClr val="FF0000"/>
                </a:solidFill>
              </a:rPr>
            </a:br>
            <a:r>
              <a:rPr lang="en-US" altLang="ja-JP" sz="2400" dirty="0" smtClean="0">
                <a:solidFill>
                  <a:srgbClr val="FF0000"/>
                </a:solidFill>
              </a:rPr>
              <a:t>Time step:                            )</a:t>
            </a:r>
            <a:endParaRPr lang="en-US" altLang="ja-JP" sz="2400" dirty="0" smtClean="0">
              <a:solidFill>
                <a:srgbClr val="7030A0"/>
              </a:solidFill>
            </a:endParaRPr>
          </a:p>
          <a:p>
            <a:pPr lvl="1"/>
            <a:r>
              <a:rPr kumimoji="1" lang="en-US" altLang="ja-JP" dirty="0" smtClean="0"/>
              <a:t>Paint each cell in black with probability P.</a:t>
            </a:r>
            <a:br>
              <a:rPr kumimoji="1" lang="en-US" altLang="ja-JP" dirty="0" smtClean="0"/>
            </a:br>
            <a:r>
              <a:rPr kumimoji="1" lang="en-US" altLang="ja-JP" sz="2400" dirty="0" smtClean="0">
                <a:solidFill>
                  <a:srgbClr val="FF0000"/>
                </a:solidFill>
              </a:rPr>
              <a:t>(P ~    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Trebuchet MS"/>
              </a:rPr>
              <a:t>           =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nucleation rate per horizon volume: constant)</a:t>
            </a:r>
          </a:p>
          <a:p>
            <a:pPr lvl="1"/>
            <a:r>
              <a:rPr lang="en-US" altLang="ja-JP" dirty="0" smtClean="0"/>
              <a:t>Subdivide the surviving (white) cells, and paint cells in black w/ probability P. Repeat this infinite times.</a:t>
            </a:r>
            <a:r>
              <a:rPr kumimoji="1" lang="en-US" altLang="ja-JP" dirty="0" smtClean="0"/>
              <a:t>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1121" y="1916832"/>
            <a:ext cx="3145375" cy="189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テキスト ボックス 4"/>
          <p:cNvSpPr txBox="1"/>
          <p:nvPr/>
        </p:nvSpPr>
        <p:spPr>
          <a:xfrm>
            <a:off x="6012160" y="4005064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Picture </a:t>
            </a:r>
            <a:r>
              <a:rPr lang="en-US" altLang="ja-JP" sz="2000" dirty="0" smtClean="0"/>
              <a:t>of the 2D version</a:t>
            </a:r>
            <a:endParaRPr kumimoji="1" lang="ja-JP" altLang="en-US" sz="2000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pic>
        <p:nvPicPr>
          <p:cNvPr id="23554" name="Picture 2" descr="\begin{align*}&#10;\textcolor[rgb]{1,0.4,0.4}{\Delta t=H^{-1}\ln 2}&#10;\end{align*}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1839" y="4273940"/>
            <a:ext cx="1608113" cy="235180"/>
          </a:xfrm>
          <a:prstGeom prst="rect">
            <a:avLst/>
          </a:prstGeom>
          <a:noFill/>
        </p:spPr>
      </p:pic>
      <p:pic>
        <p:nvPicPr>
          <p:cNvPr id="23558" name="Picture 6" descr="\begin{align*}&#10;\textcolor[rgb]{1,0.4,0.4}{\Gamma V_{\rm hor}\Delta t}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5194184"/>
            <a:ext cx="1032049" cy="251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Mandelbrot model (Fractal percolation)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328592"/>
          </a:xfrm>
        </p:spPr>
        <p:txBody>
          <a:bodyPr>
            <a:normAutofit/>
          </a:bodyPr>
          <a:lstStyle/>
          <a:p>
            <a:r>
              <a:rPr kumimoji="1" lang="en-US" altLang="ja-JP" sz="2600" dirty="0" smtClean="0"/>
              <a:t>Start from a white cell.</a:t>
            </a:r>
            <a:br>
              <a:rPr kumimoji="1" lang="en-US" altLang="ja-JP" sz="2600" dirty="0" smtClean="0"/>
            </a:br>
            <a:r>
              <a:rPr kumimoji="1" lang="en-US" altLang="ja-JP" sz="2600" dirty="0" smtClean="0">
                <a:solidFill>
                  <a:srgbClr val="FF0000"/>
                </a:solidFill>
              </a:rPr>
              <a:t>(White: inflating, Black: non-inflating</a:t>
            </a:r>
            <a:br>
              <a:rPr kumimoji="1" lang="en-US" altLang="ja-JP" sz="2600" dirty="0" smtClean="0">
                <a:solidFill>
                  <a:srgbClr val="FF0000"/>
                </a:solidFill>
              </a:rPr>
            </a:br>
            <a:r>
              <a:rPr lang="en-US" altLang="ja-JP" sz="2600" dirty="0" smtClean="0">
                <a:solidFill>
                  <a:srgbClr val="FF0000"/>
                </a:solidFill>
              </a:rPr>
              <a:t>Cell: </a:t>
            </a:r>
            <a:r>
              <a:rPr kumimoji="1" lang="en-US" altLang="ja-JP" sz="2600" dirty="0" smtClean="0">
                <a:solidFill>
                  <a:srgbClr val="FF0000"/>
                </a:solidFill>
              </a:rPr>
              <a:t>One horizon volume)</a:t>
            </a:r>
          </a:p>
          <a:p>
            <a:r>
              <a:rPr lang="en-US" altLang="ja-JP" sz="2600" dirty="0" smtClean="0"/>
              <a:t>Divide the cell into cells</a:t>
            </a:r>
            <a:br>
              <a:rPr lang="en-US" altLang="ja-JP" sz="2600" dirty="0" smtClean="0"/>
            </a:br>
            <a:r>
              <a:rPr lang="en-US" altLang="ja-JP" sz="2600" dirty="0" smtClean="0"/>
              <a:t>with half its linear size. </a:t>
            </a:r>
            <a:br>
              <a:rPr lang="en-US" altLang="ja-JP" sz="2600" dirty="0" smtClean="0"/>
            </a:br>
            <a:r>
              <a:rPr lang="en-US" altLang="ja-JP" sz="2600" dirty="0" smtClean="0">
                <a:solidFill>
                  <a:srgbClr val="FF0000"/>
                </a:solidFill>
              </a:rPr>
              <a:t>(The space grows by a factor of 2.</a:t>
            </a:r>
            <a:br>
              <a:rPr lang="en-US" altLang="ja-JP" sz="2600" dirty="0" smtClean="0">
                <a:solidFill>
                  <a:srgbClr val="FF0000"/>
                </a:solidFill>
              </a:rPr>
            </a:br>
            <a:r>
              <a:rPr lang="en-US" altLang="ja-JP" sz="2600" dirty="0" smtClean="0">
                <a:solidFill>
                  <a:srgbClr val="FF0000"/>
                </a:solidFill>
              </a:rPr>
              <a:t>Time step:                            )</a:t>
            </a:r>
            <a:endParaRPr lang="en-US" altLang="ja-JP" sz="2600" dirty="0" smtClean="0">
              <a:solidFill>
                <a:srgbClr val="7030A0"/>
              </a:solidFill>
            </a:endParaRPr>
          </a:p>
          <a:p>
            <a:r>
              <a:rPr kumimoji="1" lang="en-US" altLang="ja-JP" sz="2600" dirty="0" smtClean="0"/>
              <a:t>Paint each cell in black with probability P.</a:t>
            </a:r>
            <a:br>
              <a:rPr kumimoji="1" lang="en-US" altLang="ja-JP" sz="2600" dirty="0" smtClean="0"/>
            </a:br>
            <a:r>
              <a:rPr kumimoji="1" lang="en-US" altLang="ja-JP" sz="2600" dirty="0" smtClean="0">
                <a:solidFill>
                  <a:srgbClr val="FF0000"/>
                </a:solidFill>
              </a:rPr>
              <a:t>(P ~    </a:t>
            </a:r>
            <a:r>
              <a:rPr kumimoji="1" lang="en-US" altLang="ja-JP" sz="2600" dirty="0" smtClean="0">
                <a:solidFill>
                  <a:srgbClr val="FF0000"/>
                </a:solidFill>
                <a:latin typeface="Trebuchet MS"/>
              </a:rPr>
              <a:t>         = </a:t>
            </a:r>
            <a:r>
              <a:rPr kumimoji="1" lang="en-US" altLang="ja-JP" sz="2600" dirty="0" smtClean="0">
                <a:solidFill>
                  <a:srgbClr val="FF0000"/>
                </a:solidFill>
              </a:rPr>
              <a:t>nucleation rate per horizon volume: constant)</a:t>
            </a:r>
          </a:p>
          <a:p>
            <a:r>
              <a:rPr lang="en-US" altLang="ja-JP" sz="2600" dirty="0" smtClean="0"/>
              <a:t>Subdivide the surviving (white) cells, and paint cells in black w/ probability P. Repeat this infinite times.</a:t>
            </a:r>
            <a:r>
              <a:rPr kumimoji="1" lang="en-US" altLang="ja-JP" sz="2600" dirty="0" smtClean="0"/>
              <a:t>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681871"/>
            <a:ext cx="3145375" cy="189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テキスト ボックス 4"/>
          <p:cNvSpPr txBox="1"/>
          <p:nvPr/>
        </p:nvSpPr>
        <p:spPr>
          <a:xfrm>
            <a:off x="6012160" y="3748970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Picture </a:t>
            </a:r>
            <a:r>
              <a:rPr lang="en-US" altLang="ja-JP" sz="2000" dirty="0" smtClean="0"/>
              <a:t>of the 2D version</a:t>
            </a:r>
            <a:endParaRPr kumimoji="1" lang="ja-JP" altLang="en-US" sz="2000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pic>
        <p:nvPicPr>
          <p:cNvPr id="23554" name="Picture 2" descr="\begin{align*}&#10;\textcolor[rgb]{1,0.4,0.4}{\Delta t=H^{-1}\ln 2}&#10;\end{align*}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3985908"/>
            <a:ext cx="1608113" cy="235180"/>
          </a:xfrm>
          <a:prstGeom prst="rect">
            <a:avLst/>
          </a:prstGeom>
          <a:noFill/>
        </p:spPr>
      </p:pic>
      <p:pic>
        <p:nvPicPr>
          <p:cNvPr id="23558" name="Picture 6" descr="\begin{align*}&#10;\textcolor[rgb]{1,0.4,0.4}{\Gamma V_{\rm hor}\Delta t}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4869160"/>
            <a:ext cx="1032049" cy="251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Mandelbrot model defines a fractal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If P &gt; 1 - (1/2)</a:t>
            </a:r>
            <a:r>
              <a:rPr lang="en-US" altLang="ja-JP" sz="2800" baseline="30000" dirty="0" smtClean="0"/>
              <a:t>3</a:t>
            </a:r>
            <a:r>
              <a:rPr lang="en-US" altLang="ja-JP" sz="2800" dirty="0" smtClean="0"/>
              <a:t> =7/8, the whole space turns black, since</a:t>
            </a:r>
            <a:br>
              <a:rPr lang="en-US" altLang="ja-JP" sz="2800" dirty="0" smtClean="0"/>
            </a:br>
            <a:r>
              <a:rPr lang="en-US" altLang="ja-JP" sz="2800" dirty="0" smtClean="0"/>
              <a:t>(the rate of turning black) &gt; (the rate of branching).</a:t>
            </a:r>
            <a:br>
              <a:rPr lang="en-US" altLang="ja-JP" sz="2800" dirty="0" smtClean="0"/>
            </a:br>
            <a:r>
              <a:rPr lang="en-US" altLang="ja-JP" sz="2800" dirty="0" smtClean="0">
                <a:solidFill>
                  <a:srgbClr val="FF0000"/>
                </a:solidFill>
              </a:rPr>
              <a:t>(No eternal inflation)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>
                <a:solidFill>
                  <a:srgbClr val="0070C0"/>
                </a:solidFill>
              </a:rPr>
              <a:t>If P &lt; 7/8, white region is a fractal. Non-zero fractal dimension d</a:t>
            </a:r>
            <a:r>
              <a:rPr lang="en-US" altLang="ja-JP" sz="2800" baseline="-25000" dirty="0" smtClean="0">
                <a:solidFill>
                  <a:srgbClr val="0070C0"/>
                </a:solidFill>
              </a:rPr>
              <a:t>F</a:t>
            </a:r>
            <a:r>
              <a:rPr lang="en-US" altLang="ja-JP" sz="2800" dirty="0" smtClean="0">
                <a:solidFill>
                  <a:srgbClr val="0070C0"/>
                </a:solidFill>
              </a:rPr>
              <a:t> (rate of growth of the cells):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    </a:t>
            </a:r>
            <a:r>
              <a:rPr lang="en-US" altLang="ja-JP" sz="2800" dirty="0" smtClean="0">
                <a:solidFill>
                  <a:srgbClr val="0070C0"/>
                </a:solidFill>
              </a:rPr>
              <a:t>Physical volume of de Sitter region grows. 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>
                <a:solidFill>
                  <a:srgbClr val="FF0000"/>
                </a:solidFill>
              </a:rPr>
              <a:t>(Eternal inflation)</a:t>
            </a:r>
            <a:r>
              <a:rPr lang="en-US" altLang="ja-JP" sz="2800" dirty="0" smtClean="0"/>
              <a:t> </a:t>
            </a:r>
            <a:br>
              <a:rPr lang="en-US" altLang="ja-JP" sz="2800" dirty="0" smtClean="0"/>
            </a:br>
            <a:r>
              <a:rPr lang="en-US" altLang="ja-JP" sz="2800" dirty="0" smtClean="0"/>
              <a:t>[Fractals in eternal inflation: noted by Vilenkin, Winitzki, ..]</a:t>
            </a:r>
          </a:p>
        </p:txBody>
      </p:sp>
      <p:pic>
        <p:nvPicPr>
          <p:cNvPr id="28676" name="Picture 4" descr="\begin{align*}&#10;&amp;N_{\rm cells}=2^{nd_{F}}, \quad d_{F}=3-|\log(1-P)|/\log 2 \\ &#10;&amp;(n:{\rm \# \ of\ steps})&#10;\end{align*}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221088"/>
            <a:ext cx="5184576" cy="714666"/>
          </a:xfrm>
          <a:prstGeom prst="rect">
            <a:avLst/>
          </a:prstGeom>
          <a:noFill/>
        </p:spPr>
      </p:pic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Three phases of eternal inflation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ja-JP" sz="2800" dirty="0" smtClean="0"/>
              <a:t>From the result on the 3D Mandelbrot model </a:t>
            </a:r>
            <a:br>
              <a:rPr lang="en-US" altLang="ja-JP" sz="2800" dirty="0" smtClean="0"/>
            </a:br>
            <a:r>
              <a:rPr lang="en-US" altLang="ja-JP" sz="2800" dirty="0" smtClean="0"/>
              <a:t>                 </a:t>
            </a:r>
            <a:r>
              <a:rPr lang="en-US" altLang="ja-JP" sz="2000" dirty="0" smtClean="0"/>
              <a:t> [Chayes et al, Probability Theory and Related Fields 90 (1991) 291]</a:t>
            </a:r>
          </a:p>
          <a:p>
            <a:pPr>
              <a:buNone/>
            </a:pPr>
            <a:r>
              <a:rPr lang="en-US" altLang="ja-JP" sz="2800" dirty="0" smtClean="0"/>
              <a:t>In order of increasing P (or </a:t>
            </a:r>
            <a:r>
              <a:rPr lang="el-GR" altLang="ja-JP" sz="2800" dirty="0" smtClean="0">
                <a:latin typeface="Trebuchet MS"/>
              </a:rPr>
              <a:t>Γ</a:t>
            </a:r>
            <a:r>
              <a:rPr lang="en-US" altLang="ja-JP" sz="2800" dirty="0" smtClean="0">
                <a:latin typeface="Trebuchet MS"/>
              </a:rPr>
              <a:t>)</a:t>
            </a:r>
            <a:r>
              <a:rPr lang="en-US" altLang="ja-JP" sz="2800" dirty="0" smtClean="0"/>
              <a:t>,  there are</a:t>
            </a:r>
            <a:br>
              <a:rPr lang="en-US" altLang="ja-JP" sz="2800" dirty="0" smtClean="0"/>
            </a:br>
            <a:r>
              <a:rPr lang="en-US" altLang="ja-JP" sz="2800" dirty="0" smtClean="0">
                <a:solidFill>
                  <a:srgbClr val="FF0000"/>
                </a:solidFill>
              </a:rPr>
              <a:t>(white = inflating, black = non-inflating)</a:t>
            </a:r>
          </a:p>
          <a:p>
            <a:r>
              <a:rPr lang="en-US" altLang="ja-JP" sz="2800" u="sng" dirty="0" smtClean="0">
                <a:solidFill>
                  <a:srgbClr val="0070C0"/>
                </a:solidFill>
              </a:rPr>
              <a:t>Black island phase</a:t>
            </a:r>
            <a:r>
              <a:rPr lang="en-US" altLang="ja-JP" sz="2800" dirty="0" smtClean="0">
                <a:solidFill>
                  <a:srgbClr val="0070C0"/>
                </a:solidFill>
              </a:rPr>
              <a:t>: Black regions form isolated clusters;</a:t>
            </a:r>
            <a:br>
              <a:rPr lang="en-US" altLang="ja-JP" sz="2800" dirty="0" smtClean="0">
                <a:solidFill>
                  <a:srgbClr val="0070C0"/>
                </a:solidFill>
              </a:rPr>
            </a:br>
            <a:r>
              <a:rPr lang="en-US" altLang="ja-JP" sz="2800" baseline="30000" dirty="0" smtClean="0">
                <a:solidFill>
                  <a:srgbClr val="0070C0"/>
                </a:solidFill>
                <a:sym typeface="Mathematica1"/>
              </a:rPr>
              <a:t>  </a:t>
            </a:r>
            <a:r>
              <a:rPr lang="en-US" altLang="ja-JP" sz="2800" dirty="0" smtClean="0">
                <a:solidFill>
                  <a:srgbClr val="0070C0"/>
                </a:solidFill>
              </a:rPr>
              <a:t>percolating white sheets.</a:t>
            </a:r>
          </a:p>
          <a:p>
            <a:r>
              <a:rPr lang="en-US" altLang="ja-JP" sz="2800" u="sng" dirty="0" smtClean="0">
                <a:solidFill>
                  <a:srgbClr val="0070C0"/>
                </a:solidFill>
              </a:rPr>
              <a:t>Tubular phase</a:t>
            </a:r>
            <a:r>
              <a:rPr lang="en-US" altLang="ja-JP" sz="2800" dirty="0" smtClean="0">
                <a:solidFill>
                  <a:srgbClr val="0070C0"/>
                </a:solidFill>
              </a:rPr>
              <a:t>: Both regions form tubular network;</a:t>
            </a:r>
            <a:br>
              <a:rPr lang="en-US" altLang="ja-JP" sz="2800" dirty="0" smtClean="0">
                <a:solidFill>
                  <a:srgbClr val="0070C0"/>
                </a:solidFill>
              </a:rPr>
            </a:br>
            <a:r>
              <a:rPr lang="en-US" altLang="ja-JP" sz="2800" dirty="0" smtClean="0">
                <a:solidFill>
                  <a:srgbClr val="0070C0"/>
                </a:solidFill>
              </a:rPr>
              <a:t> </a:t>
            </a:r>
            <a:r>
              <a:rPr lang="en-US" altLang="ja-JP" sz="2800" baseline="30000" dirty="0" smtClean="0">
                <a:solidFill>
                  <a:srgbClr val="0070C0"/>
                </a:solidFill>
                <a:sym typeface="Mathematica1"/>
              </a:rPr>
              <a:t>  </a:t>
            </a:r>
            <a:r>
              <a:rPr lang="en-US" altLang="ja-JP" sz="2800" dirty="0" smtClean="0">
                <a:solidFill>
                  <a:srgbClr val="0070C0"/>
                </a:solidFill>
              </a:rPr>
              <a:t>percolating black and white lines.</a:t>
            </a:r>
          </a:p>
          <a:p>
            <a:r>
              <a:rPr lang="en-US" altLang="ja-JP" sz="2800" u="sng" dirty="0" smtClean="0">
                <a:solidFill>
                  <a:srgbClr val="0070C0"/>
                </a:solidFill>
              </a:rPr>
              <a:t>White island phase</a:t>
            </a:r>
            <a:r>
              <a:rPr lang="en-US" altLang="ja-JP" sz="2800" dirty="0" smtClean="0">
                <a:solidFill>
                  <a:srgbClr val="0070C0"/>
                </a:solidFill>
              </a:rPr>
              <a:t>: White regions are isolated; </a:t>
            </a:r>
            <a:br>
              <a:rPr lang="en-US" altLang="ja-JP" sz="2800" dirty="0" smtClean="0">
                <a:solidFill>
                  <a:srgbClr val="0070C0"/>
                </a:solidFill>
              </a:rPr>
            </a:br>
            <a:r>
              <a:rPr lang="en-US" altLang="ja-JP" sz="2800" baseline="30000" dirty="0" smtClean="0">
                <a:solidFill>
                  <a:srgbClr val="0070C0"/>
                </a:solidFill>
                <a:sym typeface="Mathematica1"/>
              </a:rPr>
              <a:t>   </a:t>
            </a:r>
            <a:r>
              <a:rPr lang="en-US" altLang="ja-JP" sz="2800" dirty="0" smtClean="0">
                <a:solidFill>
                  <a:srgbClr val="0070C0"/>
                </a:solidFill>
              </a:rPr>
              <a:t>percolating black sheets.</a:t>
            </a:r>
            <a:endParaRPr lang="ja-JP" altLang="en-US" sz="2800" dirty="0" smtClean="0">
              <a:solidFill>
                <a:srgbClr val="0070C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1084982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Geometry of the true vacuum region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968552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Mandelbrot model: the picture of the de Sitter side. (de Sitter region outside the </a:t>
            </a:r>
            <a:r>
              <a:rPr lang="en-US" altLang="ja-JP" sz="2800" dirty="0" smtClean="0"/>
              <a:t>light cone</a:t>
            </a:r>
            <a:r>
              <a:rPr kumimoji="1" lang="en-US" altLang="ja-JP" sz="2800" dirty="0" smtClean="0"/>
              <a:t> of the nucleation site is not affected by the bubble.)</a:t>
            </a:r>
            <a:br>
              <a:rPr kumimoji="1" lang="en-US" altLang="ja-JP" sz="2800" dirty="0" smtClean="0"/>
            </a:br>
            <a:endParaRPr kumimoji="1" lang="en-US" altLang="ja-JP" sz="2800" dirty="0" smtClean="0"/>
          </a:p>
          <a:p>
            <a:r>
              <a:rPr lang="en-US" altLang="ja-JP" sz="2800" dirty="0" smtClean="0"/>
              <a:t>To find the spacetime in the non-inflating region inside (the cluster of) bubbles, we need to understand the dynamics of bubble collisions.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In the following, we study this using the intuition gained from simple examples of bubble collisions. </a:t>
            </a:r>
          </a:p>
          <a:p>
            <a:pPr>
              <a:buNone/>
            </a:pPr>
            <a:endParaRPr kumimoji="1" lang="en-US" altLang="ja-JP" sz="28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1084982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>
                <a:solidFill>
                  <a:srgbClr val="0070C0"/>
                </a:solidFill>
              </a:rPr>
              <a:t>Black island phase (isolated cluster of bubbles)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sz="2800" u="sng" dirty="0" smtClean="0">
                <a:solidFill>
                  <a:srgbClr val="0070C0"/>
                </a:solidFill>
              </a:rPr>
              <a:t>Small deformations of </a:t>
            </a:r>
            <a:r>
              <a:rPr lang="en-US" altLang="ja-JP" sz="2800" u="sng" dirty="0" smtClean="0">
                <a:solidFill>
                  <a:srgbClr val="0070C0"/>
                </a:solidFill>
              </a:rPr>
              <a:t>open FRW universe.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endParaRPr kumimoji="1" lang="en-US" altLang="ja-JP" sz="2800" dirty="0" smtClean="0"/>
          </a:p>
          <a:p>
            <a:r>
              <a:rPr lang="en-US" altLang="ja-JP" sz="2800" dirty="0" smtClean="0"/>
              <a:t>Basic fact: A collision of two bubbles (of the </a:t>
            </a:r>
            <a:br>
              <a:rPr lang="en-US" altLang="ja-JP" sz="2800" dirty="0" smtClean="0"/>
            </a:br>
            <a:r>
              <a:rPr lang="en-US" altLang="ja-JP" sz="2800" dirty="0" smtClean="0"/>
              <a:t>same vacuum) does not destroy the bubble</a:t>
            </a:r>
            <a:br>
              <a:rPr lang="en-US" altLang="ja-JP" sz="2800" dirty="0" smtClean="0"/>
            </a:br>
            <a:r>
              <a:rPr lang="en-US" altLang="ja-JP" sz="2800" dirty="0" smtClean="0"/>
              <a:t> </a:t>
            </a:r>
            <a:r>
              <a:rPr lang="en-US" altLang="ja-JP" sz="2400" dirty="0" smtClean="0"/>
              <a:t>[c.f. Bousso, Freivogel, Yang, ‘07]</a:t>
            </a:r>
            <a:br>
              <a:rPr lang="en-US" altLang="ja-JP" sz="2400" dirty="0" smtClean="0"/>
            </a:br>
            <a:endParaRPr lang="en-US" altLang="ja-JP" sz="2400" dirty="0" smtClean="0"/>
          </a:p>
          <a:p>
            <a:pPr lvl="1"/>
            <a:r>
              <a:rPr lang="en-US" altLang="ja-JP" dirty="0" smtClean="0"/>
              <a:t>Spatial geometry approaches smooth H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> at late time.</a:t>
            </a:r>
          </a:p>
          <a:p>
            <a:pPr lvl="1"/>
            <a:r>
              <a:rPr lang="en-US" altLang="ja-JP" dirty="0" smtClean="0"/>
              <a:t>Residual symmetry SO(2,1): spatial slice has H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 factor</a:t>
            </a:r>
          </a:p>
          <a:p>
            <a:pPr lvl="1"/>
            <a:r>
              <a:rPr kumimoji="1" lang="en-US" altLang="ja-JP" dirty="0" smtClean="0"/>
              <a:t>Negative curvature makes the space expand.</a:t>
            </a:r>
          </a:p>
          <a:p>
            <a:pPr lvl="1"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2221" y="1340768"/>
            <a:ext cx="1612267" cy="1688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スライド番号プレースホル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695061"/>
          </a:xfrm>
        </p:spPr>
        <p:txBody>
          <a:bodyPr>
            <a:normAutofit/>
          </a:bodyPr>
          <a:lstStyle/>
          <a:p>
            <a:r>
              <a:rPr kumimoji="1" lang="en-US" altLang="ja-JP" sz="2600" u="sng" dirty="0" smtClean="0"/>
              <a:t>De Sitter space</a:t>
            </a:r>
            <a:r>
              <a:rPr kumimoji="1" lang="en-US" altLang="ja-JP" sz="2600" dirty="0" smtClean="0"/>
              <a:t>: hyperboloid in </a:t>
            </a:r>
            <a:br>
              <a:rPr kumimoji="1" lang="en-US" altLang="ja-JP" sz="2600" dirty="0" smtClean="0"/>
            </a:br>
            <a:r>
              <a:rPr kumimoji="1" lang="en-US" altLang="ja-JP" sz="2600" dirty="0" smtClean="0"/>
              <a:t/>
            </a:r>
            <a:br>
              <a:rPr kumimoji="1" lang="en-US" altLang="ja-JP" sz="2600" dirty="0" smtClean="0"/>
            </a:br>
            <a:endParaRPr kumimoji="1" lang="en-US" altLang="ja-JP" sz="2600" dirty="0" smtClean="0"/>
          </a:p>
          <a:p>
            <a:r>
              <a:rPr lang="en-US" altLang="ja-JP" sz="2600" u="sng" dirty="0" smtClean="0"/>
              <a:t>One bubble</a:t>
            </a:r>
            <a:r>
              <a:rPr lang="en-US" altLang="ja-JP" sz="2600" dirty="0" smtClean="0"/>
              <a:t>:  plane at </a:t>
            </a:r>
          </a:p>
          <a:p>
            <a:r>
              <a:rPr lang="en-US" altLang="ja-JP" sz="2600" u="sng" dirty="0" smtClean="0"/>
              <a:t>Second bubble</a:t>
            </a:r>
            <a:r>
              <a:rPr lang="en-US" altLang="ja-JP" sz="2600" dirty="0" smtClean="0"/>
              <a:t>: plane at</a:t>
            </a:r>
          </a:p>
          <a:p>
            <a:pPr>
              <a:buNone/>
            </a:pPr>
            <a:r>
              <a:rPr lang="en-US" altLang="ja-JP" sz="2600" dirty="0" smtClean="0"/>
              <a:t>     Residual sym: SO(2,1)</a:t>
            </a:r>
          </a:p>
          <a:p>
            <a:pPr>
              <a:buNone/>
            </a:pPr>
            <a:r>
              <a:rPr lang="en-US" altLang="ja-JP" sz="2600" dirty="0" smtClean="0"/>
              <a:t/>
            </a:r>
            <a:br>
              <a:rPr lang="en-US" altLang="ja-JP" sz="2600" dirty="0" smtClean="0"/>
            </a:br>
            <a:endParaRPr lang="en-US" altLang="ja-JP" sz="2600" dirty="0" smtClean="0"/>
          </a:p>
          <a:p>
            <a:r>
              <a:rPr lang="en-US" altLang="ja-JP" sz="2600" dirty="0" smtClean="0"/>
              <a:t>Parametrization of de Sitter w/ manifest        factor :</a:t>
            </a:r>
            <a:endParaRPr kumimoji="1" lang="en-US" altLang="ja-JP" sz="2600" dirty="0" smtClean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5205" y="2240174"/>
            <a:ext cx="2835027" cy="39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-5627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Collision of two bubbles</a:t>
            </a:r>
            <a:endParaRPr kumimoji="1" lang="ja-JP" altLang="en-US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6903" y="878235"/>
            <a:ext cx="6572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1877" y="1484784"/>
            <a:ext cx="3934219" cy="455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2422264"/>
            <a:ext cx="1584176" cy="165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1038208"/>
            <a:ext cx="792088" cy="138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 descr="\begin{align*}&#10;X_3={\rm const.}=\sqrt{\ell^2 -r_0^2}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32039" y="2708920"/>
            <a:ext cx="2400201" cy="411934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35644" y="448396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857" y="5061392"/>
            <a:ext cx="4617343" cy="81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5970" y="5905502"/>
            <a:ext cx="8072494" cy="54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476672"/>
            <a:ext cx="8229600" cy="5786454"/>
          </a:xfrm>
        </p:spPr>
        <p:txBody>
          <a:bodyPr>
            <a:normAutofit/>
          </a:bodyPr>
          <a:lstStyle/>
          <a:p>
            <a:r>
              <a:rPr kumimoji="1" lang="en-US" altLang="ja-JP" sz="2600" dirty="0" smtClean="0"/>
              <a:t>Parametrization of flat space:</a:t>
            </a:r>
          </a:p>
          <a:p>
            <a:pPr>
              <a:buNone/>
            </a:pPr>
            <a:endParaRPr kumimoji="1" lang="en-US" altLang="ja-JP" sz="2600" dirty="0" smtClean="0"/>
          </a:p>
          <a:p>
            <a:r>
              <a:rPr lang="en-US" altLang="ja-JP" sz="2600" dirty="0" smtClean="0"/>
              <a:t>Profile of domain wall in (t, z) space (        is attached)</a:t>
            </a:r>
            <a:r>
              <a:rPr kumimoji="1" lang="en-US" altLang="ja-JP" sz="2600" dirty="0" smtClean="0"/>
              <a:t/>
            </a:r>
            <a:br>
              <a:rPr kumimoji="1" lang="en-US" altLang="ja-JP" sz="2600" dirty="0" smtClean="0"/>
            </a:br>
            <a:r>
              <a:rPr kumimoji="1" lang="en-US" altLang="ja-JP" sz="2600" dirty="0" smtClean="0"/>
              <a:t/>
            </a:r>
            <a:br>
              <a:rPr kumimoji="1" lang="en-US" altLang="ja-JP" sz="2600" dirty="0" smtClean="0"/>
            </a:br>
            <a:r>
              <a:rPr kumimoji="1" lang="en-US" altLang="ja-JP" sz="2600" dirty="0" smtClean="0"/>
              <a:t/>
            </a:r>
            <a:br>
              <a:rPr kumimoji="1" lang="en-US" altLang="ja-JP" sz="2600" dirty="0" smtClean="0"/>
            </a:br>
            <a:endParaRPr kumimoji="1" lang="en-US" altLang="ja-JP" sz="2600" dirty="0" smtClean="0"/>
          </a:p>
          <a:p>
            <a:r>
              <a:rPr lang="en-US" altLang="ja-JP" sz="2600" dirty="0" smtClean="0"/>
              <a:t>Energy on the domain wall decays at late time</a:t>
            </a:r>
            <a:br>
              <a:rPr lang="en-US" altLang="ja-JP" sz="2600" dirty="0" smtClean="0"/>
            </a:br>
            <a:r>
              <a:rPr lang="en-US" altLang="ja-JP" sz="2600" dirty="0" smtClean="0"/>
              <a:t/>
            </a:r>
            <a:br>
              <a:rPr lang="en-US" altLang="ja-JP" sz="2600" dirty="0" smtClean="0"/>
            </a:br>
            <a:endParaRPr lang="en-US" altLang="ja-JP" sz="2600" dirty="0" smtClean="0"/>
          </a:p>
          <a:p>
            <a:r>
              <a:rPr kumimoji="1" lang="en-US" altLang="ja-JP" sz="2600" dirty="0" smtClean="0"/>
              <a:t>The spatial geometry approach smooth H</a:t>
            </a:r>
            <a:r>
              <a:rPr kumimoji="1" lang="en-US" altLang="ja-JP" sz="2600" baseline="30000" dirty="0" smtClean="0"/>
              <a:t>3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412776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980728"/>
            <a:ext cx="3495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8" name="グループ化 37"/>
          <p:cNvGrpSpPr/>
          <p:nvPr/>
        </p:nvGrpSpPr>
        <p:grpSpPr>
          <a:xfrm>
            <a:off x="1278415" y="2123564"/>
            <a:ext cx="2429489" cy="873388"/>
            <a:chOff x="1278415" y="4869160"/>
            <a:chExt cx="2429489" cy="873388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1278415" y="4869160"/>
              <a:ext cx="2377440" cy="814640"/>
              <a:chOff x="1278415" y="4869160"/>
              <a:chExt cx="2377440" cy="814640"/>
            </a:xfrm>
          </p:grpSpPr>
          <p:grpSp>
            <p:nvGrpSpPr>
              <p:cNvPr id="4" name="グループ化 5"/>
              <p:cNvGrpSpPr/>
              <p:nvPr/>
            </p:nvGrpSpPr>
            <p:grpSpPr>
              <a:xfrm>
                <a:off x="1278415" y="4869160"/>
                <a:ext cx="2377440" cy="814640"/>
                <a:chOff x="2098992" y="3698044"/>
                <a:chExt cx="3438900" cy="1178353"/>
              </a:xfrm>
            </p:grpSpPr>
            <p:cxnSp>
              <p:nvCxnSpPr>
                <p:cNvPr id="7" name="直線コネクタ 6"/>
                <p:cNvCxnSpPr/>
                <p:nvPr/>
              </p:nvCxnSpPr>
              <p:spPr>
                <a:xfrm>
                  <a:off x="2098992" y="4851396"/>
                  <a:ext cx="3438900" cy="229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フリーフォーム 9"/>
                <p:cNvSpPr/>
                <p:nvPr/>
              </p:nvSpPr>
              <p:spPr>
                <a:xfrm>
                  <a:off x="3486140" y="4341825"/>
                  <a:ext cx="351692" cy="534572"/>
                </a:xfrm>
                <a:custGeom>
                  <a:avLst/>
                  <a:gdLst>
                    <a:gd name="connsiteX0" fmla="*/ 0 w 351692"/>
                    <a:gd name="connsiteY0" fmla="*/ 534572 h 534572"/>
                    <a:gd name="connsiteX1" fmla="*/ 70338 w 351692"/>
                    <a:gd name="connsiteY1" fmla="*/ 267286 h 534572"/>
                    <a:gd name="connsiteX2" fmla="*/ 351692 w 351692"/>
                    <a:gd name="connsiteY2" fmla="*/ 0 h 5345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51692" h="534572">
                      <a:moveTo>
                        <a:pt x="0" y="534572"/>
                      </a:moveTo>
                      <a:cubicBezTo>
                        <a:pt x="5861" y="445476"/>
                        <a:pt x="11723" y="356381"/>
                        <a:pt x="70338" y="267286"/>
                      </a:cubicBezTo>
                      <a:cubicBezTo>
                        <a:pt x="128953" y="178191"/>
                        <a:pt x="240322" y="89095"/>
                        <a:pt x="351692" y="0"/>
                      </a:cubicBezTo>
                    </a:path>
                  </a:pathLst>
                </a:cu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フリーフォーム 10"/>
                <p:cNvSpPr/>
                <p:nvPr/>
              </p:nvSpPr>
              <p:spPr>
                <a:xfrm flipH="1">
                  <a:off x="3841740" y="4341825"/>
                  <a:ext cx="351692" cy="534572"/>
                </a:xfrm>
                <a:custGeom>
                  <a:avLst/>
                  <a:gdLst>
                    <a:gd name="connsiteX0" fmla="*/ 0 w 351692"/>
                    <a:gd name="connsiteY0" fmla="*/ 534572 h 534572"/>
                    <a:gd name="connsiteX1" fmla="*/ 70338 w 351692"/>
                    <a:gd name="connsiteY1" fmla="*/ 267286 h 534572"/>
                    <a:gd name="connsiteX2" fmla="*/ 351692 w 351692"/>
                    <a:gd name="connsiteY2" fmla="*/ 0 h 5345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51692" h="534572">
                      <a:moveTo>
                        <a:pt x="0" y="534572"/>
                      </a:moveTo>
                      <a:cubicBezTo>
                        <a:pt x="5861" y="445476"/>
                        <a:pt x="11723" y="356381"/>
                        <a:pt x="70338" y="267286"/>
                      </a:cubicBezTo>
                      <a:cubicBezTo>
                        <a:pt x="128953" y="178191"/>
                        <a:pt x="240322" y="89095"/>
                        <a:pt x="351692" y="0"/>
                      </a:cubicBezTo>
                    </a:path>
                  </a:pathLst>
                </a:cu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フリーフォーム 11"/>
                <p:cNvSpPr/>
                <p:nvPr/>
              </p:nvSpPr>
              <p:spPr>
                <a:xfrm>
                  <a:off x="4545016" y="3723043"/>
                  <a:ext cx="992876" cy="1153346"/>
                </a:xfrm>
                <a:custGeom>
                  <a:avLst/>
                  <a:gdLst>
                    <a:gd name="connsiteX0" fmla="*/ 0 w 351692"/>
                    <a:gd name="connsiteY0" fmla="*/ 534572 h 534572"/>
                    <a:gd name="connsiteX1" fmla="*/ 70338 w 351692"/>
                    <a:gd name="connsiteY1" fmla="*/ 267286 h 534572"/>
                    <a:gd name="connsiteX2" fmla="*/ 351692 w 351692"/>
                    <a:gd name="connsiteY2" fmla="*/ 0 h 5345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51692" h="534572">
                      <a:moveTo>
                        <a:pt x="0" y="534572"/>
                      </a:moveTo>
                      <a:cubicBezTo>
                        <a:pt x="5861" y="445476"/>
                        <a:pt x="11723" y="356381"/>
                        <a:pt x="70338" y="267286"/>
                      </a:cubicBezTo>
                      <a:cubicBezTo>
                        <a:pt x="128953" y="178191"/>
                        <a:pt x="240322" y="89095"/>
                        <a:pt x="351692" y="0"/>
                      </a:cubicBezTo>
                    </a:path>
                  </a:pathLst>
                </a:cu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" name="フリーフォーム 45"/>
                <p:cNvSpPr/>
                <p:nvPr/>
              </p:nvSpPr>
              <p:spPr>
                <a:xfrm flipH="1">
                  <a:off x="2098992" y="3698044"/>
                  <a:ext cx="992876" cy="1153346"/>
                </a:xfrm>
                <a:custGeom>
                  <a:avLst/>
                  <a:gdLst>
                    <a:gd name="connsiteX0" fmla="*/ 0 w 351692"/>
                    <a:gd name="connsiteY0" fmla="*/ 534572 h 534572"/>
                    <a:gd name="connsiteX1" fmla="*/ 70338 w 351692"/>
                    <a:gd name="connsiteY1" fmla="*/ 267286 h 534572"/>
                    <a:gd name="connsiteX2" fmla="*/ 351692 w 351692"/>
                    <a:gd name="connsiteY2" fmla="*/ 0 h 5345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51692" h="534572">
                      <a:moveTo>
                        <a:pt x="0" y="534572"/>
                      </a:moveTo>
                      <a:cubicBezTo>
                        <a:pt x="5861" y="445476"/>
                        <a:pt x="11723" y="356381"/>
                        <a:pt x="70338" y="267286"/>
                      </a:cubicBezTo>
                      <a:cubicBezTo>
                        <a:pt x="128953" y="178191"/>
                        <a:pt x="240322" y="89095"/>
                        <a:pt x="351692" y="0"/>
                      </a:cubicBezTo>
                    </a:path>
                  </a:pathLst>
                </a:cu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48" name="直線コネクタ 47"/>
              <p:cNvCxnSpPr>
                <a:stCxn id="10" idx="2"/>
              </p:cNvCxnSpPr>
              <p:nvPr/>
            </p:nvCxnSpPr>
            <p:spPr>
              <a:xfrm flipV="1">
                <a:off x="2480540" y="4869161"/>
                <a:ext cx="1588" cy="445072"/>
              </a:xfrm>
              <a:prstGeom prst="line">
                <a:avLst/>
              </a:prstGeom>
              <a:ln w="28575">
                <a:solidFill>
                  <a:srgbClr val="C0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テキスト ボックス 26"/>
            <p:cNvSpPr txBox="1"/>
            <p:nvPr/>
          </p:nvSpPr>
          <p:spPr>
            <a:xfrm>
              <a:off x="1331640" y="529191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dS</a:t>
              </a:r>
              <a:endParaRPr kumimoji="1" lang="ja-JP" altLang="en-US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267744" y="537321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dS</a:t>
              </a:r>
              <a:endParaRPr kumimoji="1" lang="ja-JP" altLang="en-US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3203848" y="530120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dS</a:t>
              </a:r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1835696" y="493187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flat</a:t>
              </a:r>
              <a:endParaRPr kumimoji="1" lang="ja-JP" altLang="en-US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627784" y="493187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flat</a:t>
              </a:r>
              <a:endParaRPr kumimoji="1" lang="ja-JP" altLang="en-US" dirty="0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1979712" y="5016277"/>
            <a:ext cx="1929966" cy="1509067"/>
            <a:chOff x="6602474" y="1428736"/>
            <a:chExt cx="2113724" cy="1797099"/>
          </a:xfrm>
        </p:grpSpPr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V="1">
              <a:off x="6643702" y="2428868"/>
              <a:ext cx="1785950" cy="796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602474" y="1428736"/>
              <a:ext cx="1785950" cy="796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42" name="直線矢印コネクタ 41"/>
            <p:cNvCxnSpPr/>
            <p:nvPr/>
          </p:nvCxnSpPr>
          <p:spPr>
            <a:xfrm rot="5400000">
              <a:off x="8143900" y="2428868"/>
              <a:ext cx="114300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グループ化 31"/>
          <p:cNvGrpSpPr/>
          <p:nvPr/>
        </p:nvGrpSpPr>
        <p:grpSpPr>
          <a:xfrm>
            <a:off x="5508104" y="5085184"/>
            <a:ext cx="2016224" cy="1008112"/>
            <a:chOff x="6588224" y="4437112"/>
            <a:chExt cx="2304256" cy="1152128"/>
          </a:xfrm>
        </p:grpSpPr>
        <p:cxnSp>
          <p:nvCxnSpPr>
            <p:cNvPr id="44" name="直線コネクタ 43"/>
            <p:cNvCxnSpPr/>
            <p:nvPr/>
          </p:nvCxnSpPr>
          <p:spPr>
            <a:xfrm rot="5400000" flipH="1" flipV="1">
              <a:off x="7164287" y="4437112"/>
              <a:ext cx="576064" cy="576064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グループ化 30"/>
            <p:cNvGrpSpPr/>
            <p:nvPr/>
          </p:nvGrpSpPr>
          <p:grpSpPr>
            <a:xfrm>
              <a:off x="6588224" y="4437112"/>
              <a:ext cx="2304256" cy="1152128"/>
              <a:chOff x="3779912" y="4437112"/>
              <a:chExt cx="2304256" cy="1152128"/>
            </a:xfrm>
          </p:grpSpPr>
          <p:cxnSp>
            <p:nvCxnSpPr>
              <p:cNvPr id="47" name="直線コネクタ 46"/>
              <p:cNvCxnSpPr/>
              <p:nvPr/>
            </p:nvCxnSpPr>
            <p:spPr>
              <a:xfrm rot="5400000">
                <a:off x="3491880" y="5301208"/>
                <a:ext cx="57606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 rot="5400000">
                <a:off x="5796136" y="5301208"/>
                <a:ext cx="57606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>
                <a:off x="3779912" y="5013176"/>
                <a:ext cx="57606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>
                <a:off x="5508104" y="5013176"/>
                <a:ext cx="57606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/>
              <p:nvPr/>
            </p:nvCxnSpPr>
            <p:spPr>
              <a:xfrm rot="16200000" flipH="1">
                <a:off x="4355976" y="5013176"/>
                <a:ext cx="360040" cy="360040"/>
              </a:xfrm>
              <a:prstGeom prst="line">
                <a:avLst/>
              </a:prstGeom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 rot="5400000">
                <a:off x="5148064" y="5013176"/>
                <a:ext cx="360040" cy="360040"/>
              </a:xfrm>
              <a:prstGeom prst="line">
                <a:avLst/>
              </a:prstGeom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 rot="5400000" flipH="1" flipV="1">
                <a:off x="4716016" y="5157192"/>
                <a:ext cx="216024" cy="216024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 rot="16200000" flipV="1">
                <a:off x="4932040" y="5157192"/>
                <a:ext cx="216024" cy="216024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 rot="16200000" flipV="1">
                <a:off x="4932040" y="4437112"/>
                <a:ext cx="576064" cy="576064"/>
              </a:xfrm>
              <a:prstGeom prst="line">
                <a:avLst/>
              </a:prstGeom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2384824"/>
            <a:ext cx="4608512" cy="39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3649376"/>
            <a:ext cx="3312368" cy="42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3600" dirty="0" smtClean="0">
                <a:solidFill>
                  <a:srgbClr val="0070C0"/>
                </a:solidFill>
              </a:rPr>
              <a:t>Tubular phase (tube-like structure of bubbles)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800" dirty="0" smtClean="0"/>
              <a:t>    </a:t>
            </a:r>
            <a:r>
              <a:rPr lang="en-US" altLang="ja-JP" sz="2800" u="sng" dirty="0" smtClean="0">
                <a:solidFill>
                  <a:srgbClr val="0070C0"/>
                </a:solidFill>
              </a:rPr>
              <a:t>In the late time limit: spatial slice is a negatively curved space whose boundary has infinite genus. </a:t>
            </a:r>
            <a:r>
              <a:rPr lang="en-US" altLang="ja-JP" sz="2800" dirty="0" smtClean="0">
                <a:solidFill>
                  <a:srgbClr val="0070C0"/>
                </a:solidFill>
              </a:rPr>
              <a:t/>
            </a:r>
            <a:br>
              <a:rPr lang="en-US" altLang="ja-JP" sz="2800" dirty="0" smtClean="0">
                <a:solidFill>
                  <a:srgbClr val="0070C0"/>
                </a:solidFill>
              </a:rPr>
            </a:br>
            <a:endParaRPr lang="en-US" altLang="ja-JP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altLang="ja-JP" sz="2800" dirty="0" smtClean="0"/>
              <a:t>Late time geometry: </a:t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pPr lvl="1"/>
            <a:r>
              <a:rPr lang="en-US" altLang="ja-JP" sz="2400" dirty="0" smtClean="0"/>
              <a:t>Negatively curved space with non-trivial boundary topology: H</a:t>
            </a:r>
            <a:r>
              <a:rPr lang="en-US" altLang="ja-JP" sz="2400" baseline="30000" dirty="0" smtClean="0"/>
              <a:t>3</a:t>
            </a:r>
            <a:r>
              <a:rPr lang="en-US" altLang="ja-JP" sz="2400" dirty="0" smtClean="0"/>
              <a:t> modded out by discrete elements of isometry</a:t>
            </a:r>
            <a:endParaRPr lang="en-US" altLang="ja-JP" sz="2600" dirty="0" smtClean="0"/>
          </a:p>
          <a:p>
            <a:pPr lvl="1"/>
            <a:r>
              <a:rPr lang="en-US" altLang="ja-JP" sz="2400" dirty="0" smtClean="0"/>
              <a:t>Boundary genus = # of elements</a:t>
            </a:r>
          </a:p>
          <a:p>
            <a:pPr lvl="1">
              <a:buNone/>
            </a:pPr>
            <a:endParaRPr lang="en-US" altLang="ja-JP" sz="2600" dirty="0" smtClean="0"/>
          </a:p>
        </p:txBody>
      </p:sp>
      <p:pic>
        <p:nvPicPr>
          <p:cNvPr id="4" name="Picture 5" descr="\begin{align*}&#10;ds^2=-dt^2+t^2ds^2_{H/\Gamma}&#10;\end{align*}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068960"/>
            <a:ext cx="2520280" cy="362816"/>
          </a:xfrm>
          <a:prstGeom prst="rect">
            <a:avLst/>
          </a:prstGeom>
          <a:noFill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0755" y="5160257"/>
            <a:ext cx="1751565" cy="78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5796136" y="605322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Genus 1 case</a:t>
            </a:r>
            <a:endParaRPr kumimoji="1" lang="ja-JP" altLang="en-US" sz="2000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pic>
        <p:nvPicPr>
          <p:cNvPr id="13316" name="Picture 4" descr="\begin{align*}&#10;ds_{H^3}^2={dx^2+dy^2+dz^2\over z^2}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5273460"/>
            <a:ext cx="2520280" cy="531803"/>
          </a:xfrm>
          <a:prstGeom prst="rect">
            <a:avLst/>
          </a:prstGeom>
          <a:noFill/>
        </p:spPr>
      </p:pic>
      <p:pic>
        <p:nvPicPr>
          <p:cNvPr id="13318" name="Picture 6" descr="\begin{align*}&#10;(x,y,z)\sim \lambda (x,y,z)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95735" y="6005200"/>
            <a:ext cx="2544217" cy="304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6336704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Simpler example: true vacuum with toroidal boundary</a:t>
            </a:r>
            <a:br>
              <a:rPr lang="en-US" altLang="ja-JP" sz="2800" dirty="0" smtClean="0"/>
            </a:br>
            <a:r>
              <a:rPr lang="en-US" altLang="ja-JP" sz="2800" dirty="0" smtClean="0"/>
              <a:t>              </a:t>
            </a:r>
            <a:r>
              <a:rPr lang="en-US" altLang="ja-JP" sz="2400" dirty="0" smtClean="0"/>
              <a:t>[Bousso, Freivogel, YS, Shenker, Susskind, Yang, Yeh, ‘08]</a:t>
            </a:r>
            <a:br>
              <a:rPr lang="en-US" altLang="ja-JP" sz="2400" dirty="0" smtClean="0"/>
            </a:br>
            <a:r>
              <a:rPr lang="en-US" altLang="ja-JP" sz="2800" dirty="0" smtClean="0"/>
              <a:t> </a:t>
            </a:r>
          </a:p>
          <a:p>
            <a:pPr lvl="1"/>
            <a:r>
              <a:rPr lang="en-US" altLang="ja-JP" dirty="0" smtClean="0"/>
              <a:t>Ring-like initial configuration of bubbles </a:t>
            </a:r>
            <a:br>
              <a:rPr lang="en-US" altLang="ja-JP" dirty="0" smtClean="0"/>
            </a:br>
            <a:r>
              <a:rPr lang="en-US" altLang="ja-JP" dirty="0" smtClean="0"/>
              <a:t>(with the hole larger than horizon size)</a:t>
            </a:r>
          </a:p>
          <a:p>
            <a:pPr lvl="1"/>
            <a:r>
              <a:rPr lang="en-US" altLang="ja-JP" dirty="0" smtClean="0"/>
              <a:t>Solve a sequence of junction conditions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endParaRPr lang="en-US" altLang="ja-JP" sz="2000" dirty="0" smtClean="0"/>
          </a:p>
          <a:p>
            <a:pPr lvl="2">
              <a:buNone/>
            </a:pPr>
            <a:endParaRPr lang="en-US" altLang="ja-JP" sz="2000" dirty="0" smtClean="0"/>
          </a:p>
          <a:p>
            <a:pPr lvl="2">
              <a:buNone/>
            </a:pPr>
            <a:endParaRPr lang="en-US" altLang="ja-JP" sz="2000" dirty="0" smtClean="0"/>
          </a:p>
          <a:p>
            <a:pPr lvl="2">
              <a:buNone/>
            </a:pP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endParaRPr lang="en-US" altLang="ja-JP" dirty="0" smtClean="0"/>
          </a:p>
          <a:p>
            <a:pPr lvl="1"/>
            <a:r>
              <a:rPr lang="en-US" altLang="ja-JP" dirty="0" smtClean="0"/>
              <a:t>Approaches flat spacetime at late time. </a:t>
            </a:r>
            <a:br>
              <a:rPr lang="en-US" altLang="ja-JP" dirty="0" smtClean="0"/>
            </a:br>
            <a:r>
              <a:rPr lang="en-US" altLang="ja-JP" sz="2800" dirty="0" smtClean="0"/>
              <a:t>(Negatively curved spatial slice with toroidal boundary)</a:t>
            </a:r>
          </a:p>
          <a:p>
            <a:pPr lvl="3">
              <a:buNone/>
            </a:pPr>
            <a:endParaRPr lang="en-US" altLang="ja-JP" sz="16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2827" y="1532122"/>
            <a:ext cx="1127645" cy="1320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5580112" y="3284984"/>
            <a:ext cx="3312368" cy="1607979"/>
            <a:chOff x="1097281" y="1815123"/>
            <a:chExt cx="6306095" cy="3061274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1682750" y="4851400"/>
              <a:ext cx="54292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フリーフォーム 8"/>
            <p:cNvSpPr/>
            <p:nvPr/>
          </p:nvSpPr>
          <p:spPr>
            <a:xfrm>
              <a:off x="2393950" y="4318000"/>
              <a:ext cx="351692" cy="534572"/>
            </a:xfrm>
            <a:custGeom>
              <a:avLst/>
              <a:gdLst>
                <a:gd name="connsiteX0" fmla="*/ 0 w 351692"/>
                <a:gd name="connsiteY0" fmla="*/ 534572 h 534572"/>
                <a:gd name="connsiteX1" fmla="*/ 70338 w 351692"/>
                <a:gd name="connsiteY1" fmla="*/ 267286 h 534572"/>
                <a:gd name="connsiteX2" fmla="*/ 351692 w 351692"/>
                <a:gd name="connsiteY2" fmla="*/ 0 h 53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692" h="534572">
                  <a:moveTo>
                    <a:pt x="0" y="534572"/>
                  </a:moveTo>
                  <a:cubicBezTo>
                    <a:pt x="5861" y="445476"/>
                    <a:pt x="11723" y="356381"/>
                    <a:pt x="70338" y="267286"/>
                  </a:cubicBezTo>
                  <a:cubicBezTo>
                    <a:pt x="128953" y="178191"/>
                    <a:pt x="240322" y="89095"/>
                    <a:pt x="351692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/>
            <p:cNvSpPr/>
            <p:nvPr/>
          </p:nvSpPr>
          <p:spPr>
            <a:xfrm flipH="1">
              <a:off x="2749550" y="4318000"/>
              <a:ext cx="351692" cy="534572"/>
            </a:xfrm>
            <a:custGeom>
              <a:avLst/>
              <a:gdLst>
                <a:gd name="connsiteX0" fmla="*/ 0 w 351692"/>
                <a:gd name="connsiteY0" fmla="*/ 534572 h 534572"/>
                <a:gd name="connsiteX1" fmla="*/ 70338 w 351692"/>
                <a:gd name="connsiteY1" fmla="*/ 267286 h 534572"/>
                <a:gd name="connsiteX2" fmla="*/ 351692 w 351692"/>
                <a:gd name="connsiteY2" fmla="*/ 0 h 53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692" h="534572">
                  <a:moveTo>
                    <a:pt x="0" y="534572"/>
                  </a:moveTo>
                  <a:cubicBezTo>
                    <a:pt x="5861" y="445476"/>
                    <a:pt x="11723" y="356381"/>
                    <a:pt x="70338" y="267286"/>
                  </a:cubicBezTo>
                  <a:cubicBezTo>
                    <a:pt x="128953" y="178191"/>
                    <a:pt x="240322" y="89095"/>
                    <a:pt x="351692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/>
            <p:cNvSpPr/>
            <p:nvPr/>
          </p:nvSpPr>
          <p:spPr>
            <a:xfrm>
              <a:off x="3486140" y="4341825"/>
              <a:ext cx="351692" cy="534572"/>
            </a:xfrm>
            <a:custGeom>
              <a:avLst/>
              <a:gdLst>
                <a:gd name="connsiteX0" fmla="*/ 0 w 351692"/>
                <a:gd name="connsiteY0" fmla="*/ 534572 h 534572"/>
                <a:gd name="connsiteX1" fmla="*/ 70338 w 351692"/>
                <a:gd name="connsiteY1" fmla="*/ 267286 h 534572"/>
                <a:gd name="connsiteX2" fmla="*/ 351692 w 351692"/>
                <a:gd name="connsiteY2" fmla="*/ 0 h 53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692" h="534572">
                  <a:moveTo>
                    <a:pt x="0" y="534572"/>
                  </a:moveTo>
                  <a:cubicBezTo>
                    <a:pt x="5861" y="445476"/>
                    <a:pt x="11723" y="356381"/>
                    <a:pt x="70338" y="267286"/>
                  </a:cubicBezTo>
                  <a:cubicBezTo>
                    <a:pt x="128953" y="178191"/>
                    <a:pt x="240322" y="89095"/>
                    <a:pt x="351692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/>
            <p:cNvSpPr/>
            <p:nvPr/>
          </p:nvSpPr>
          <p:spPr>
            <a:xfrm flipH="1">
              <a:off x="3841740" y="4341825"/>
              <a:ext cx="351692" cy="534572"/>
            </a:xfrm>
            <a:custGeom>
              <a:avLst/>
              <a:gdLst>
                <a:gd name="connsiteX0" fmla="*/ 0 w 351692"/>
                <a:gd name="connsiteY0" fmla="*/ 534572 h 534572"/>
                <a:gd name="connsiteX1" fmla="*/ 70338 w 351692"/>
                <a:gd name="connsiteY1" fmla="*/ 267286 h 534572"/>
                <a:gd name="connsiteX2" fmla="*/ 351692 w 351692"/>
                <a:gd name="connsiteY2" fmla="*/ 0 h 53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692" h="534572">
                  <a:moveTo>
                    <a:pt x="0" y="534572"/>
                  </a:moveTo>
                  <a:cubicBezTo>
                    <a:pt x="5861" y="445476"/>
                    <a:pt x="11723" y="356381"/>
                    <a:pt x="70338" y="267286"/>
                  </a:cubicBezTo>
                  <a:cubicBezTo>
                    <a:pt x="128953" y="178191"/>
                    <a:pt x="240322" y="89095"/>
                    <a:pt x="351692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/>
            <p:cNvSpPr/>
            <p:nvPr/>
          </p:nvSpPr>
          <p:spPr>
            <a:xfrm>
              <a:off x="4545017" y="4341825"/>
              <a:ext cx="351692" cy="534572"/>
            </a:xfrm>
            <a:custGeom>
              <a:avLst/>
              <a:gdLst>
                <a:gd name="connsiteX0" fmla="*/ 0 w 351692"/>
                <a:gd name="connsiteY0" fmla="*/ 534572 h 534572"/>
                <a:gd name="connsiteX1" fmla="*/ 70338 w 351692"/>
                <a:gd name="connsiteY1" fmla="*/ 267286 h 534572"/>
                <a:gd name="connsiteX2" fmla="*/ 351692 w 351692"/>
                <a:gd name="connsiteY2" fmla="*/ 0 h 53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692" h="534572">
                  <a:moveTo>
                    <a:pt x="0" y="534572"/>
                  </a:moveTo>
                  <a:cubicBezTo>
                    <a:pt x="5861" y="445476"/>
                    <a:pt x="11723" y="356381"/>
                    <a:pt x="70338" y="267286"/>
                  </a:cubicBezTo>
                  <a:cubicBezTo>
                    <a:pt x="128953" y="178191"/>
                    <a:pt x="240322" y="89095"/>
                    <a:pt x="351692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/>
            <p:cNvSpPr/>
            <p:nvPr/>
          </p:nvSpPr>
          <p:spPr>
            <a:xfrm flipH="1">
              <a:off x="4900617" y="4341825"/>
              <a:ext cx="351692" cy="534572"/>
            </a:xfrm>
            <a:custGeom>
              <a:avLst/>
              <a:gdLst>
                <a:gd name="connsiteX0" fmla="*/ 0 w 351692"/>
                <a:gd name="connsiteY0" fmla="*/ 534572 h 534572"/>
                <a:gd name="connsiteX1" fmla="*/ 70338 w 351692"/>
                <a:gd name="connsiteY1" fmla="*/ 267286 h 534572"/>
                <a:gd name="connsiteX2" fmla="*/ 351692 w 351692"/>
                <a:gd name="connsiteY2" fmla="*/ 0 h 53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692" h="534572">
                  <a:moveTo>
                    <a:pt x="0" y="534572"/>
                  </a:moveTo>
                  <a:cubicBezTo>
                    <a:pt x="5861" y="445476"/>
                    <a:pt x="11723" y="356381"/>
                    <a:pt x="70338" y="267286"/>
                  </a:cubicBezTo>
                  <a:cubicBezTo>
                    <a:pt x="128953" y="178191"/>
                    <a:pt x="240322" y="89095"/>
                    <a:pt x="351692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/>
            <p:cNvSpPr/>
            <p:nvPr/>
          </p:nvSpPr>
          <p:spPr>
            <a:xfrm>
              <a:off x="5667390" y="4341825"/>
              <a:ext cx="351692" cy="534572"/>
            </a:xfrm>
            <a:custGeom>
              <a:avLst/>
              <a:gdLst>
                <a:gd name="connsiteX0" fmla="*/ 0 w 351692"/>
                <a:gd name="connsiteY0" fmla="*/ 534572 h 534572"/>
                <a:gd name="connsiteX1" fmla="*/ 70338 w 351692"/>
                <a:gd name="connsiteY1" fmla="*/ 267286 h 534572"/>
                <a:gd name="connsiteX2" fmla="*/ 351692 w 351692"/>
                <a:gd name="connsiteY2" fmla="*/ 0 h 53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692" h="534572">
                  <a:moveTo>
                    <a:pt x="0" y="534572"/>
                  </a:moveTo>
                  <a:cubicBezTo>
                    <a:pt x="5861" y="445476"/>
                    <a:pt x="11723" y="356381"/>
                    <a:pt x="70338" y="267286"/>
                  </a:cubicBezTo>
                  <a:cubicBezTo>
                    <a:pt x="128953" y="178191"/>
                    <a:pt x="240322" y="89095"/>
                    <a:pt x="351692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/>
            <p:cNvSpPr/>
            <p:nvPr/>
          </p:nvSpPr>
          <p:spPr>
            <a:xfrm flipH="1">
              <a:off x="6022990" y="4341825"/>
              <a:ext cx="351692" cy="534572"/>
            </a:xfrm>
            <a:custGeom>
              <a:avLst/>
              <a:gdLst>
                <a:gd name="connsiteX0" fmla="*/ 0 w 351692"/>
                <a:gd name="connsiteY0" fmla="*/ 534572 h 534572"/>
                <a:gd name="connsiteX1" fmla="*/ 70338 w 351692"/>
                <a:gd name="connsiteY1" fmla="*/ 267286 h 534572"/>
                <a:gd name="connsiteX2" fmla="*/ 351692 w 351692"/>
                <a:gd name="connsiteY2" fmla="*/ 0 h 53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692" h="534572">
                  <a:moveTo>
                    <a:pt x="0" y="534572"/>
                  </a:moveTo>
                  <a:cubicBezTo>
                    <a:pt x="5861" y="445476"/>
                    <a:pt x="11723" y="356381"/>
                    <a:pt x="70338" y="267286"/>
                  </a:cubicBezTo>
                  <a:cubicBezTo>
                    <a:pt x="128953" y="178191"/>
                    <a:pt x="240322" y="89095"/>
                    <a:pt x="351692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コネクタ 16"/>
            <p:cNvCxnSpPr>
              <a:stCxn id="10" idx="2"/>
            </p:cNvCxnSpPr>
            <p:nvPr/>
          </p:nvCxnSpPr>
          <p:spPr>
            <a:xfrm rot="10800000" flipH="1">
              <a:off x="2749549" y="1927274"/>
              <a:ext cx="2502759" cy="23907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rot="10800000">
              <a:off x="3520231" y="1951099"/>
              <a:ext cx="2502759" cy="23907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rot="10800000" flipH="1">
              <a:off x="3837832" y="1927274"/>
              <a:ext cx="2502759" cy="23907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rot="10800000" flipH="1">
              <a:off x="4900617" y="1951100"/>
              <a:ext cx="2502759" cy="23907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rot="10800000">
              <a:off x="2421250" y="1951100"/>
              <a:ext cx="2502759" cy="23907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rot="10800000">
              <a:off x="1335072" y="1951101"/>
              <a:ext cx="2502759" cy="23907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rot="10800000" flipH="1">
              <a:off x="1690673" y="1951099"/>
              <a:ext cx="2502759" cy="23907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V="1">
              <a:off x="6019082" y="3010486"/>
              <a:ext cx="1384294" cy="1307514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rot="10800000">
              <a:off x="1097281" y="2757269"/>
              <a:ext cx="1648363" cy="1560733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3101243" y="4007934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0</a:t>
              </a:r>
              <a:endParaRPr kumimoji="1" lang="ja-JP" altLang="en-US" sz="2400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4160119" y="4007934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0</a:t>
              </a:r>
              <a:endParaRPr kumimoji="1" lang="ja-JP" altLang="en-US" sz="2400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5282493" y="3984106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0</a:t>
              </a:r>
              <a:endParaRPr kumimoji="1" lang="ja-JP" altLang="en-US" sz="2400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2557102" y="3538063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1</a:t>
              </a:r>
              <a:endParaRPr kumimoji="1" lang="ja-JP" altLang="en-US" sz="24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3649291" y="3538063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1</a:t>
              </a:r>
              <a:endParaRPr kumimoji="1" lang="ja-JP" altLang="en-US" sz="24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731559" y="3538063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1</a:t>
              </a:r>
              <a:endParaRPr kumimoji="1" lang="ja-JP" altLang="en-US" sz="2400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5830541" y="3538063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1</a:t>
              </a:r>
              <a:endParaRPr kumimoji="1" lang="ja-JP" altLang="en-US" sz="2400" dirty="0"/>
            </a:p>
          </p:txBody>
        </p:sp>
        <p:cxnSp>
          <p:nvCxnSpPr>
            <p:cNvPr id="33" name="直線コネクタ 32"/>
            <p:cNvCxnSpPr/>
            <p:nvPr/>
          </p:nvCxnSpPr>
          <p:spPr>
            <a:xfrm rot="10800000">
              <a:off x="4416010" y="1815123"/>
              <a:ext cx="2502759" cy="23907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33"/>
            <p:cNvSpPr txBox="1"/>
            <p:nvPr/>
          </p:nvSpPr>
          <p:spPr>
            <a:xfrm>
              <a:off x="3135332" y="3010486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2</a:t>
              </a:r>
              <a:endParaRPr kumimoji="1" lang="ja-JP" altLang="en-US" sz="24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193432" y="3010486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2</a:t>
              </a:r>
              <a:endParaRPr kumimoji="1" lang="ja-JP" altLang="en-US" sz="2400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5282492" y="3010486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2</a:t>
              </a:r>
              <a:endParaRPr kumimoji="1" lang="ja-JP" altLang="en-US" sz="2400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3645382" y="2548821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3</a:t>
              </a:r>
              <a:endParaRPr kumimoji="1" lang="ja-JP" altLang="en-US" sz="2400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4704260" y="2526436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3</a:t>
              </a:r>
              <a:endParaRPr kumimoji="1" lang="ja-JP" altLang="en-US" sz="2400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6374682" y="3010486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2</a:t>
              </a:r>
              <a:endParaRPr kumimoji="1" lang="ja-JP" altLang="en-US" sz="2400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2009051" y="2988100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2</a:t>
              </a:r>
              <a:endParaRPr kumimoji="1" lang="ja-JP" altLang="en-US" sz="2400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830541" y="2548821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3</a:t>
              </a:r>
              <a:endParaRPr kumimoji="1" lang="ja-JP" altLang="en-US" sz="2400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2557101" y="2580905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3</a:t>
              </a:r>
              <a:endParaRPr kumimoji="1" lang="ja-JP" altLang="en-US" sz="2400" dirty="0"/>
            </a:p>
          </p:txBody>
        </p:sp>
      </p:grp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333" y="3614849"/>
            <a:ext cx="4626747" cy="118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The problem addressed in this work: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sz="2800" dirty="0" smtClean="0">
                <a:solidFill>
                  <a:srgbClr val="0070C0"/>
                </a:solidFill>
              </a:rPr>
              <a:t>What happens when gravity is coupled to a theory with metastable vacuum?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 </a:t>
            </a:r>
          </a:p>
          <a:p>
            <a:endParaRPr kumimoji="1" lang="en-US" altLang="ja-JP" sz="2800" dirty="0" smtClean="0"/>
          </a:p>
          <a:p>
            <a:r>
              <a:rPr lang="en-US" altLang="ja-JP" sz="2800" dirty="0" smtClean="0"/>
              <a:t>e.g. scalar field which has a </a:t>
            </a:r>
            <a:br>
              <a:rPr lang="en-US" altLang="ja-JP" sz="2800" dirty="0" smtClean="0"/>
            </a:br>
            <a:r>
              <a:rPr lang="en-US" altLang="ja-JP" sz="2800" dirty="0" smtClean="0"/>
              <a:t>false vacuum and a true vacuum</a:t>
            </a:r>
          </a:p>
          <a:p>
            <a:pPr>
              <a:buNone/>
            </a:pPr>
            <a:r>
              <a:rPr lang="en-US" altLang="ja-JP" sz="2800" dirty="0" smtClean="0"/>
              <a:t>         V(</a:t>
            </a:r>
            <a:r>
              <a:rPr lang="el-GR" altLang="ja-JP" sz="2800" dirty="0" smtClean="0"/>
              <a:t>Φ</a:t>
            </a:r>
            <a:r>
              <a:rPr lang="en-US" altLang="ja-JP" sz="2800" baseline="-25000" dirty="0" smtClean="0"/>
              <a:t>F</a:t>
            </a:r>
            <a:r>
              <a:rPr lang="en-US" altLang="ja-JP" sz="2800" dirty="0" smtClean="0"/>
              <a:t>)&gt;0,  V(</a:t>
            </a:r>
            <a:r>
              <a:rPr lang="el-GR" altLang="ja-JP" sz="3000" dirty="0" smtClean="0"/>
              <a:t>Φ</a:t>
            </a:r>
            <a:r>
              <a:rPr lang="en-US" altLang="ja-JP" sz="2800" baseline="-25000" dirty="0" smtClean="0"/>
              <a:t>T</a:t>
            </a:r>
            <a:r>
              <a:rPr lang="en-US" altLang="ja-JP" sz="2800" dirty="0" smtClean="0"/>
              <a:t>)=0</a:t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r>
              <a:rPr lang="en-US" altLang="ja-JP" sz="2800" dirty="0" smtClean="0"/>
              <a:t>If we ignore gravity, first order phase transition:</a:t>
            </a:r>
          </a:p>
          <a:p>
            <a:pPr lvl="1"/>
            <a:r>
              <a:rPr lang="en-US" altLang="ja-JP" sz="2400" dirty="0" smtClean="0"/>
              <a:t>Nucleation of bubbles of true vacuum (</a:t>
            </a:r>
            <a:r>
              <a:rPr lang="en-US" altLang="ja-JP" sz="2400" dirty="0" err="1" smtClean="0"/>
              <a:t>Callan</a:t>
            </a:r>
            <a:r>
              <a:rPr lang="en-US" altLang="ja-JP" sz="2400" dirty="0" smtClean="0"/>
              <a:t>, Coleman, …) </a:t>
            </a:r>
          </a:p>
          <a:p>
            <a:pPr lvl="1"/>
            <a:r>
              <a:rPr lang="en-US" altLang="ja-JP" sz="2400" dirty="0" smtClean="0"/>
              <a:t>The whole space eventually turns into true vacuum.</a:t>
            </a:r>
          </a:p>
          <a:p>
            <a:pPr>
              <a:buNone/>
            </a:pPr>
            <a:endParaRPr kumimoji="1" lang="ja-JP" altLang="en-US" sz="28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679481" y="2420888"/>
            <a:ext cx="3429023" cy="1961863"/>
            <a:chOff x="500034" y="2547257"/>
            <a:chExt cx="3429023" cy="196186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348" y="2618695"/>
              <a:ext cx="2819525" cy="1768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3357554" y="3976017"/>
              <a:ext cx="571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ja-JP" sz="2400" dirty="0" smtClean="0"/>
                <a:t>Φ</a:t>
              </a:r>
              <a:endParaRPr kumimoji="1" lang="ja-JP" altLang="en-US" sz="24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500034" y="2547257"/>
              <a:ext cx="857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V(</a:t>
              </a:r>
              <a:r>
                <a:rPr lang="el-GR" altLang="ja-JP" sz="2400" dirty="0" smtClean="0"/>
                <a:t>Φ</a:t>
              </a:r>
              <a:r>
                <a:rPr lang="en-US" altLang="ja-JP" sz="2400" dirty="0" smtClean="0"/>
                <a:t>)</a:t>
              </a:r>
              <a:endParaRPr kumimoji="1" lang="ja-JP" altLang="en-US" sz="24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500166" y="4047455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ja-JP" sz="2400" dirty="0" smtClean="0"/>
                <a:t>Φ</a:t>
              </a:r>
              <a:r>
                <a:rPr lang="en-US" altLang="ja-JP" dirty="0" smtClean="0"/>
                <a:t>F</a:t>
              </a:r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500298" y="4047455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ja-JP" sz="2400" dirty="0" smtClean="0"/>
                <a:t>Φ</a:t>
              </a:r>
              <a:r>
                <a:rPr lang="en-US" altLang="ja-JP" sz="2000" dirty="0" smtClean="0"/>
                <a:t>T</a:t>
              </a:r>
              <a:endParaRPr kumimoji="1" lang="ja-JP" altLang="en-US" sz="2000" dirty="0"/>
            </a:p>
          </p:txBody>
        </p:sp>
      </p:grp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800" u="sng" dirty="0" smtClean="0">
                <a:solidFill>
                  <a:srgbClr val="0070C0"/>
                </a:solidFill>
              </a:rPr>
              <a:t>An observer in the black region is “surrounded” by the white region (contrary to the intuition from Mandelbrot model).</a:t>
            </a:r>
          </a:p>
          <a:p>
            <a:r>
              <a:rPr lang="en-US" altLang="ja-JP" sz="2800" dirty="0" smtClean="0"/>
              <a:t>Simple case: two white islands (with S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 symmetry) </a:t>
            </a:r>
            <a:br>
              <a:rPr lang="en-US" altLang="ja-JP" sz="2800" dirty="0" smtClean="0"/>
            </a:br>
            <a:r>
              <a:rPr lang="en-US" altLang="ja-JP" sz="2800" dirty="0" smtClean="0"/>
              <a:t>   </a:t>
            </a:r>
            <a:r>
              <a:rPr lang="en-US" altLang="ja-JP" sz="2400" dirty="0" smtClean="0"/>
              <a:t>[Kodama et al ’82, BFSSSYY ’08]</a:t>
            </a:r>
          </a:p>
          <a:p>
            <a:pPr lvl="1">
              <a:buNone/>
            </a:pP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en-US" altLang="ja-JP" sz="2400" dirty="0" smtClean="0"/>
          </a:p>
          <a:p>
            <a:pPr lvl="1"/>
            <a:endParaRPr lang="en-US" altLang="ja-JP" sz="2400" dirty="0" smtClean="0"/>
          </a:p>
          <a:p>
            <a:pPr lvl="1"/>
            <a:r>
              <a:rPr lang="en-US" altLang="ja-JP" sz="2400" dirty="0" smtClean="0"/>
              <a:t>An observer can see only one boundary; the other boundary is behind the black hole horizon. [c.f. “non-</a:t>
            </a:r>
            <a:r>
              <a:rPr lang="en-US" altLang="ja-JP" sz="2400" dirty="0" err="1" smtClean="0"/>
              <a:t>traversability</a:t>
            </a:r>
            <a:r>
              <a:rPr lang="en-US" altLang="ja-JP" sz="2400" dirty="0" smtClean="0"/>
              <a:t> of a wormhole”, “topological censorship”]</a:t>
            </a:r>
          </a:p>
          <a:p>
            <a:pPr lvl="1">
              <a:buNone/>
            </a:pPr>
            <a:endParaRPr lang="en-US" altLang="ja-JP" sz="2400" dirty="0" smtClean="0"/>
          </a:p>
          <a:p>
            <a:pPr>
              <a:buNone/>
            </a:pPr>
            <a:endParaRPr kumimoji="1" lang="ja-JP" altLang="en-US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5774" y="2706105"/>
            <a:ext cx="2214578" cy="24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>
                <a:solidFill>
                  <a:srgbClr val="0070C0"/>
                </a:solidFill>
              </a:rPr>
              <a:t>White island phase (isolated inflating region) 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140968"/>
            <a:ext cx="1503831" cy="18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1115616" y="5157192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Global slicing (S</a:t>
            </a:r>
            <a:r>
              <a:rPr kumimoji="1" lang="en-US" altLang="ja-JP" sz="2000" baseline="30000" dirty="0" smtClean="0"/>
              <a:t>3</a:t>
            </a:r>
            <a:r>
              <a:rPr kumimoji="1" lang="en-US" altLang="ja-JP" sz="2000" dirty="0" smtClean="0"/>
              <a:t> ) of de Sitter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80112" y="5157192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Penrose diagram</a:t>
            </a:r>
            <a:endParaRPr kumimoji="1" lang="ja-JP" altLang="en-US" sz="2000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571480"/>
            <a:ext cx="8892480" cy="6097880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In the </a:t>
            </a:r>
            <a:r>
              <a:rPr lang="en-US" altLang="ja-JP" sz="2800" dirty="0" smtClean="0"/>
              <a:t>white island phase, </a:t>
            </a:r>
            <a:r>
              <a:rPr kumimoji="1" lang="en-US" altLang="ja-JP" sz="2800" dirty="0" smtClean="0"/>
              <a:t>a white region will split. </a:t>
            </a:r>
          </a:p>
          <a:p>
            <a:pPr lvl="1"/>
            <a:r>
              <a:rPr lang="en-US" altLang="ja-JP" sz="2400" dirty="0" smtClean="0"/>
              <a:t>Late time geometry for the three white island case:</a:t>
            </a:r>
            <a:br>
              <a:rPr lang="en-US" altLang="ja-JP" sz="2400" dirty="0" smtClean="0"/>
            </a:br>
            <a:r>
              <a:rPr lang="en-US" altLang="ja-JP" sz="2400" dirty="0" smtClean="0"/>
              <a:t>                                                                  [Kodama et al ’82] </a:t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en-US" altLang="ja-JP" sz="2400" dirty="0" smtClean="0"/>
          </a:p>
          <a:p>
            <a:pPr lvl="1"/>
            <a:r>
              <a:rPr lang="en-US" altLang="ja-JP" sz="2400" dirty="0" smtClean="0"/>
              <a:t>Singularity and horizons will</a:t>
            </a:r>
            <a:br>
              <a:rPr lang="en-US" altLang="ja-JP" sz="2400" dirty="0" smtClean="0"/>
            </a:br>
            <a:r>
              <a:rPr lang="en-US" altLang="ja-JP" sz="2400" dirty="0" smtClean="0"/>
              <a:t>form so that the boundaries</a:t>
            </a:r>
            <a:br>
              <a:rPr lang="en-US" altLang="ja-JP" sz="2400" dirty="0" smtClean="0"/>
            </a:br>
            <a:r>
              <a:rPr lang="en-US" altLang="ja-JP" sz="2400" dirty="0" smtClean="0"/>
              <a:t>are causally disconnected </a:t>
            </a:r>
            <a:br>
              <a:rPr lang="en-US" altLang="ja-JP" sz="2400" dirty="0" smtClean="0"/>
            </a:br>
            <a:r>
              <a:rPr lang="en-US" altLang="ja-JP" sz="2400" dirty="0" smtClean="0"/>
              <a:t>from each other. </a:t>
            </a:r>
            <a:br>
              <a:rPr lang="en-US" altLang="ja-JP" sz="2400" dirty="0" smtClean="0"/>
            </a:br>
            <a:endParaRPr lang="ja-JP" altLang="en-US" sz="2400" dirty="0" smtClean="0"/>
          </a:p>
          <a:p>
            <a:pPr lvl="1">
              <a:buNone/>
            </a:pPr>
            <a:endParaRPr kumimoji="1" lang="ja-JP" alt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9919" y="2173317"/>
            <a:ext cx="3114047" cy="3898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3046" y="1857364"/>
            <a:ext cx="2243136" cy="224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2857488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28992" y="278605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00166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</a:t>
            </a:r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285728"/>
            <a:ext cx="8712968" cy="6572272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rgbClr val="0070C0"/>
                </a:solidFill>
              </a:rPr>
              <a:t>From the Mandelbrot model: A single white island is of order Hubble size (due to frequent bubble nucleation) 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r>
              <a:rPr lang="en-US" altLang="ja-JP" sz="2800" dirty="0" smtClean="0"/>
              <a:t>The boundary moves away from a given observer, but its area remains finite. (Effectively a closed universe)</a:t>
            </a:r>
          </a:p>
          <a:p>
            <a:r>
              <a:rPr lang="en-US" altLang="ja-JP" sz="2800" dirty="0" smtClean="0"/>
              <a:t>Black hole in the bulk.</a:t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r>
              <a:rPr lang="en-US" altLang="ja-JP" sz="2800" dirty="0" smtClean="0"/>
              <a:t>This universe will eventually collapse.</a:t>
            </a:r>
          </a:p>
          <a:p>
            <a:pPr lvl="1"/>
            <a:r>
              <a:rPr lang="en-US" altLang="ja-JP" sz="2400" dirty="0" smtClean="0"/>
              <a:t>Simpler model: Shells of bubbles constantly </a:t>
            </a:r>
            <a:br>
              <a:rPr lang="en-US" altLang="ja-JP" sz="2400" dirty="0" smtClean="0"/>
            </a:br>
            <a:r>
              <a:rPr lang="en-US" altLang="ja-JP" sz="2400" dirty="0" smtClean="0"/>
              <a:t>colliding to a given bubble</a:t>
            </a:r>
          </a:p>
          <a:p>
            <a:pPr lvl="1"/>
            <a:r>
              <a:rPr lang="en-US" altLang="ja-JP" sz="2400" dirty="0" smtClean="0"/>
              <a:t>Any given observer in the true vacuum</a:t>
            </a:r>
            <a:br>
              <a:rPr lang="en-US" altLang="ja-JP" sz="2400" dirty="0" smtClean="0"/>
            </a:br>
            <a:r>
              <a:rPr lang="en-US" altLang="ja-JP" sz="2400" dirty="0" smtClean="0"/>
              <a:t>will end up at singularity. </a:t>
            </a:r>
            <a:endParaRPr lang="ja-JP" altLang="en-US" sz="24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0102" y="4581128"/>
            <a:ext cx="1328322" cy="165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Summary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800" dirty="0" smtClean="0">
                <a:solidFill>
                  <a:srgbClr val="0070C0"/>
                </a:solidFill>
              </a:rPr>
              <a:t>Three phases of eternal inflation and their cosmology: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r>
              <a:rPr lang="en-US" altLang="ja-JP" sz="2800" dirty="0" smtClean="0"/>
              <a:t>Black island phase: </a:t>
            </a:r>
            <a:br>
              <a:rPr lang="en-US" altLang="ja-JP" sz="2800" dirty="0" smtClean="0"/>
            </a:br>
            <a:r>
              <a:rPr lang="en-US" altLang="ja-JP" sz="2800" dirty="0" smtClean="0"/>
              <a:t> Small deformation of an open FRW</a:t>
            </a:r>
          </a:p>
          <a:p>
            <a:r>
              <a:rPr lang="en-US" altLang="ja-JP" sz="2800" dirty="0" smtClean="0"/>
              <a:t>Tubular phase: </a:t>
            </a:r>
            <a:br>
              <a:rPr lang="en-US" altLang="ja-JP" sz="2800" dirty="0" smtClean="0"/>
            </a:br>
            <a:r>
              <a:rPr lang="en-US" altLang="ja-JP" sz="2800" dirty="0" smtClean="0"/>
              <a:t>Negatively curved space with an infinite genus boundary</a:t>
            </a:r>
          </a:p>
          <a:p>
            <a:r>
              <a:rPr lang="en-US" altLang="ja-JP" sz="2800" dirty="0" smtClean="0"/>
              <a:t>White island: </a:t>
            </a:r>
            <a:br>
              <a:rPr lang="en-US" altLang="ja-JP" sz="2800" dirty="0" smtClean="0"/>
            </a:br>
            <a:r>
              <a:rPr lang="en-US" altLang="ja-JP" sz="2800" dirty="0" smtClean="0"/>
              <a:t>Observer sees one boundary and one or more black hole horizons (behind which there are other boundaries).</a:t>
            </a:r>
          </a:p>
          <a:p>
            <a:pPr>
              <a:buNone/>
            </a:pPr>
            <a:endParaRPr kumimoji="1" lang="ja-JP" altLang="en-US" sz="28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Future </a:t>
            </a:r>
            <a:r>
              <a:rPr lang="en-US" altLang="ja-JP" sz="3600" dirty="0" smtClean="0"/>
              <a:t>directions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5069160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The case with more than two vacua (False, Intermediate, True): Bubbles inside bubbles, percolation on hyperboloid</a:t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r>
              <a:rPr lang="en-US" altLang="ja-JP" sz="2800" dirty="0" smtClean="0"/>
              <a:t>Interpretation in terms of FRW/CFT correspondence (holographic dual defined at the boundary of H</a:t>
            </a:r>
            <a:r>
              <a:rPr lang="en-US" altLang="ja-JP" sz="2800" baseline="30000" dirty="0" smtClean="0"/>
              <a:t>3</a:t>
            </a:r>
            <a:r>
              <a:rPr lang="en-US" altLang="ja-JP" sz="2800" dirty="0" smtClean="0"/>
              <a:t>)</a:t>
            </a:r>
            <a:br>
              <a:rPr lang="en-US" altLang="ja-JP" sz="2800" dirty="0" smtClean="0"/>
            </a:br>
            <a:r>
              <a:rPr lang="en-US" altLang="ja-JP" sz="2800" dirty="0" smtClean="0"/>
              <a:t>[</a:t>
            </a:r>
            <a:r>
              <a:rPr lang="en-US" altLang="ja-JP" sz="2400" dirty="0" smtClean="0"/>
              <a:t>Freivogel, YS, Susskind, Yeh, ’06]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Observational signature of each phase </a:t>
            </a:r>
            <a:br>
              <a:rPr lang="en-US" altLang="ja-JP" sz="2800" dirty="0" smtClean="0"/>
            </a:br>
            <a:r>
              <a:rPr lang="en-US" altLang="ja-JP" sz="2800" dirty="0" smtClean="0"/>
              <a:t>(True vacuum is our vacuum, assuming there is slow-roll inflation after tunneling) </a:t>
            </a:r>
            <a:endParaRPr kumimoji="1" lang="ja-JP" altLang="en-US" sz="28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FRW/CFT correspondence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661248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Proposal for holographic duality for open </a:t>
            </a:r>
            <a:br>
              <a:rPr lang="en-US" altLang="ja-JP" sz="2800" dirty="0" smtClean="0"/>
            </a:br>
            <a:r>
              <a:rPr lang="en-US" altLang="ja-JP" sz="2800" dirty="0" smtClean="0"/>
              <a:t>universe created by bubble nucleation.</a:t>
            </a:r>
          </a:p>
          <a:p>
            <a:endParaRPr lang="en-US" altLang="ja-JP" sz="2800" dirty="0" smtClean="0"/>
          </a:p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Dual theory: CFT on S</a:t>
            </a:r>
            <a:r>
              <a:rPr kumimoji="1" lang="en-US" altLang="ja-JP" sz="2800" baseline="30000" dirty="0" smtClean="0">
                <a:solidFill>
                  <a:srgbClr val="0070C0"/>
                </a:solidFill>
              </a:rPr>
              <a:t>2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 at the boundary of H</a:t>
            </a:r>
            <a:r>
              <a:rPr kumimoji="1" lang="en-US" altLang="ja-JP" sz="2800" baseline="30000" dirty="0" smtClean="0">
                <a:solidFill>
                  <a:srgbClr val="0070C0"/>
                </a:solidFill>
              </a:rPr>
              <a:t>3</a:t>
            </a:r>
            <a:endParaRPr kumimoji="1" lang="en-US" altLang="ja-JP" sz="2800" dirty="0" smtClean="0">
              <a:solidFill>
                <a:srgbClr val="0070C0"/>
              </a:solidFill>
            </a:endParaRPr>
          </a:p>
          <a:p>
            <a:pPr lvl="1"/>
            <a:r>
              <a:rPr kumimoji="1" lang="en-US" altLang="ja-JP" dirty="0" smtClean="0"/>
              <a:t>SO(3,1) : 2D conformal sym </a:t>
            </a:r>
          </a:p>
          <a:p>
            <a:pPr lvl="1"/>
            <a:r>
              <a:rPr lang="en-US" altLang="ja-JP" dirty="0" smtClean="0"/>
              <a:t>Dual theory has 2 less dimension than the bulk</a:t>
            </a:r>
          </a:p>
          <a:p>
            <a:r>
              <a:rPr lang="en-US" altLang="ja-JP" sz="2800" dirty="0" smtClean="0"/>
              <a:t>Time:</a:t>
            </a:r>
            <a:br>
              <a:rPr lang="en-US" altLang="ja-JP" sz="2800" dirty="0" smtClean="0"/>
            </a:br>
            <a:r>
              <a:rPr lang="en-US" altLang="ja-JP" sz="2800" dirty="0" smtClean="0"/>
              <a:t>Represented by Liouville field (scale factor of 2D gravity)</a:t>
            </a:r>
          </a:p>
          <a:p>
            <a:r>
              <a:rPr lang="en-US" altLang="ja-JP" sz="2800" dirty="0" smtClean="0"/>
              <a:t>Defined in the region a single observer can see</a:t>
            </a:r>
            <a:br>
              <a:rPr lang="en-US" altLang="ja-JP" sz="2800" dirty="0" smtClean="0"/>
            </a:br>
            <a:r>
              <a:rPr lang="en-US" altLang="ja-JP" sz="2800" dirty="0" smtClean="0"/>
              <a:t>(different from dS/CFT correspondence)</a:t>
            </a:r>
            <a:br>
              <a:rPr lang="en-US" altLang="ja-JP" sz="2800" dirty="0" smtClean="0"/>
            </a:br>
            <a:endParaRPr lang="en-US" altLang="ja-JP" sz="28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6001" y="764704"/>
            <a:ext cx="1570495" cy="235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From c</a:t>
            </a:r>
            <a:r>
              <a:rPr kumimoji="1" lang="en-US" altLang="ja-JP" sz="2800" dirty="0" smtClean="0"/>
              <a:t>orrelation functions:</a:t>
            </a:r>
          </a:p>
          <a:p>
            <a:pPr lvl="1"/>
            <a:r>
              <a:rPr lang="en-US" altLang="ja-JP" dirty="0" smtClean="0"/>
              <a:t>Gravity is not decoupled at the boundary </a:t>
            </a:r>
          </a:p>
          <a:p>
            <a:pPr lvl="1"/>
            <a:r>
              <a:rPr kumimoji="1" lang="en-US" altLang="ja-JP" dirty="0" smtClean="0"/>
              <a:t>Energy momentum tensor has dim. 2.</a:t>
            </a:r>
          </a:p>
          <a:p>
            <a:pPr lvl="1"/>
            <a:r>
              <a:rPr lang="en-US" altLang="ja-JP" dirty="0" smtClean="0"/>
              <a:t>One bulk field correspond to a tower of CFT operators (roughly speaking, KK reduction)</a:t>
            </a:r>
          </a:p>
          <a:p>
            <a:pPr lvl="1"/>
            <a:r>
              <a:rPr lang="en-US" altLang="ja-JP" dirty="0" smtClean="0"/>
              <a:t>Central charge: of order de Sitter entropy</a:t>
            </a:r>
          </a:p>
          <a:p>
            <a:pPr lvl="1"/>
            <a:r>
              <a:rPr lang="en-US" altLang="ja-JP" dirty="0" smtClean="0"/>
              <a:t>Three point function: under study</a:t>
            </a:r>
          </a:p>
          <a:p>
            <a:r>
              <a:rPr lang="en-US" altLang="ja-JP" sz="2800" dirty="0" smtClean="0"/>
              <a:t>Implication of this work:</a:t>
            </a:r>
          </a:p>
          <a:p>
            <a:pPr lvl="1">
              <a:buNone/>
            </a:pPr>
            <a:r>
              <a:rPr lang="en-US" altLang="ja-JP" dirty="0" smtClean="0"/>
              <a:t>We have to sum over topology of 2D space, but do not have to consider multiple boundaries.</a:t>
            </a:r>
            <a:br>
              <a:rPr lang="en-US" altLang="ja-JP" dirty="0" smtClean="0"/>
            </a:br>
            <a:r>
              <a:rPr lang="en-US" altLang="ja-JP" dirty="0" smtClean="0"/>
              <a:t>(Phase transitions: instability of 2D gravity?)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04664"/>
            <a:ext cx="1378189" cy="206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False vacuum: de Sitter space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De Sitter space: hyperboloid in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en-US" altLang="ja-JP" sz="2800" dirty="0" smtClean="0"/>
              <a:t>Hubble parameter (expansion rate)</a:t>
            </a:r>
            <a:endParaRPr kumimoji="1" lang="en-US" altLang="ja-JP" sz="2800" dirty="0" smtClean="0"/>
          </a:p>
          <a:p>
            <a:endParaRPr lang="en-US" altLang="ja-JP" sz="2800" dirty="0" smtClean="0"/>
          </a:p>
          <a:p>
            <a:endParaRPr kumimoji="1" lang="en-US" altLang="ja-JP" sz="2800" dirty="0" smtClean="0"/>
          </a:p>
          <a:p>
            <a:r>
              <a:rPr lang="en-US" altLang="ja-JP" sz="2800" dirty="0" smtClean="0"/>
              <a:t>Causal structure: </a:t>
            </a:r>
            <a:r>
              <a:rPr kumimoji="1" lang="en-US" altLang="ja-JP" sz="2800" dirty="0" smtClean="0"/>
              <a:t>Two points separated 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by &gt; H</a:t>
            </a:r>
            <a:r>
              <a:rPr kumimoji="1" lang="en-US" altLang="ja-JP" sz="2800" baseline="30000" dirty="0" smtClean="0"/>
              <a:t>-1</a:t>
            </a:r>
            <a:r>
              <a:rPr kumimoji="1" lang="en-US" altLang="ja-JP" sz="2800" dirty="0" smtClean="0"/>
              <a:t> are causally disconnected.</a:t>
            </a:r>
            <a:br>
              <a:rPr kumimoji="1" lang="en-US" altLang="ja-JP" sz="2800" dirty="0" smtClean="0"/>
            </a:br>
            <a:endParaRPr kumimoji="1" lang="en-US" altLang="ja-JP" sz="2800" dirty="0" smtClean="0"/>
          </a:p>
          <a:p>
            <a:r>
              <a:rPr lang="en-US" altLang="ja-JP" sz="2800" dirty="0" smtClean="0">
                <a:solidFill>
                  <a:srgbClr val="0070C0"/>
                </a:solidFill>
              </a:rPr>
              <a:t>Inflation in false vacuum leads to a completely different picture than the case without gravity.</a:t>
            </a:r>
            <a:r>
              <a:rPr kumimoji="1" lang="en-US" altLang="ja-JP" sz="2800" dirty="0" smtClean="0"/>
              <a:t> </a:t>
            </a:r>
            <a:endParaRPr kumimoji="1" lang="ja-JP" altLang="en-US" sz="28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6590" y="1461517"/>
            <a:ext cx="10858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454299"/>
            <a:ext cx="6572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 descr="\begin{align*}&#10;H^2={8\pi G\over 3}  V(\phi_F)&#10;\end{align*}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405073"/>
            <a:ext cx="1944216" cy="527983"/>
          </a:xfrm>
          <a:prstGeom prst="rect">
            <a:avLst/>
          </a:prstGeom>
          <a:noFill/>
        </p:spPr>
      </p:pic>
      <p:sp>
        <p:nvSpPr>
          <p:cNvPr id="10" name="正方形/長方形 9"/>
          <p:cNvSpPr/>
          <p:nvPr/>
        </p:nvSpPr>
        <p:spPr>
          <a:xfrm>
            <a:off x="7524328" y="4221088"/>
            <a:ext cx="1080120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\begin{align*}&#10;ds^2=-dt^2+H^{-2}\cosh^2(Ht)d^2\Omega_3&#10;\end{align*}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9711" y="2167618"/>
            <a:ext cx="4344417" cy="349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Motivation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84576"/>
          </a:xfrm>
        </p:spPr>
        <p:txBody>
          <a:bodyPr>
            <a:normAutofit lnSpcReduction="10000"/>
          </a:bodyPr>
          <a:lstStyle/>
          <a:p>
            <a:r>
              <a:rPr kumimoji="1" lang="en-US" altLang="ja-JP" sz="2800" dirty="0" smtClean="0"/>
              <a:t>There is evidence that string theory has metastable de Sitter vacua. (“String Landscape”)</a:t>
            </a:r>
          </a:p>
          <a:p>
            <a:r>
              <a:rPr lang="en-US" altLang="ja-JP" sz="2800" dirty="0" smtClean="0"/>
              <a:t>But presently, we are not able to study physics in de Sitter by string theory. </a:t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>
                <a:solidFill>
                  <a:srgbClr val="0070C0"/>
                </a:solidFill>
              </a:rPr>
              <a:t>     In this work we use semi-classical gravity, and try to understand the physics as much as we can.</a:t>
            </a:r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 </a:t>
            </a:r>
            <a:r>
              <a:rPr lang="en-US" altLang="ja-JP" sz="2800" u="sng" dirty="0" smtClean="0"/>
              <a:t>Goals:</a:t>
            </a:r>
            <a:r>
              <a:rPr lang="en-US" altLang="ja-JP" sz="2800" dirty="0" smtClean="0"/>
              <a:t> </a:t>
            </a:r>
          </a:p>
          <a:p>
            <a:r>
              <a:rPr lang="en-US" altLang="ja-JP" sz="2800" dirty="0" smtClean="0"/>
              <a:t>Construct a holographic dual formulation</a:t>
            </a:r>
          </a:p>
          <a:p>
            <a:r>
              <a:rPr lang="en-US" altLang="ja-JP" sz="2800" dirty="0" smtClean="0"/>
              <a:t>Find observational signature (our universe: true vacuum)</a:t>
            </a:r>
            <a:endParaRPr kumimoji="1" lang="en-US" altLang="ja-JP" sz="2800" dirty="0" smtClean="0"/>
          </a:p>
          <a:p>
            <a:pPr>
              <a:buNone/>
            </a:pPr>
            <a:endParaRPr kumimoji="1" lang="ja-JP" altLang="en-US" sz="28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Bubble of true vacuum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5680" y="1584176"/>
            <a:ext cx="8686800" cy="5877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800" dirty="0" smtClean="0"/>
              <a:t>Described by Coleman-De Luccia instanton</a:t>
            </a:r>
            <a:br>
              <a:rPr lang="en-US" altLang="ja-JP" sz="2800" dirty="0" smtClean="0"/>
            </a:br>
            <a:r>
              <a:rPr lang="en-US" altLang="ja-JP" sz="2800" dirty="0" smtClean="0"/>
              <a:t>(Euclidean “bounce” solution).</a:t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Euclidean geometry:</a:t>
            </a:r>
          </a:p>
          <a:p>
            <a:r>
              <a:rPr lang="en-US" altLang="ja-JP" sz="2800" dirty="0" smtClean="0"/>
              <a:t>Interpolates between true and false vacua</a:t>
            </a:r>
          </a:p>
          <a:p>
            <a:r>
              <a:rPr lang="en-US" altLang="ja-JP" sz="2800" dirty="0" smtClean="0"/>
              <a:t>Deformed S</a:t>
            </a:r>
            <a:r>
              <a:rPr lang="en-US" altLang="ja-JP" sz="2800" baseline="30000" dirty="0" smtClean="0"/>
              <a:t>4  </a:t>
            </a:r>
            <a:r>
              <a:rPr lang="en-US" altLang="ja-JP" sz="2800" dirty="0" smtClean="0"/>
              <a:t>(Euclidean de Sitter </a:t>
            </a:r>
            <a:r>
              <a:rPr lang="en-US" altLang="ja-JP" sz="2800" smtClean="0"/>
              <a:t>is </a:t>
            </a:r>
            <a:r>
              <a:rPr lang="en-US" altLang="ja-JP" sz="2800" smtClean="0"/>
              <a:t>S</a:t>
            </a:r>
            <a:r>
              <a:rPr lang="en-US" altLang="ja-JP" sz="2800" baseline="30000" dirty="0" smtClean="0"/>
              <a:t>4</a:t>
            </a:r>
            <a:r>
              <a:rPr lang="en-US" altLang="ja-JP" sz="2800" smtClean="0"/>
              <a:t> 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Rotationally symmetric: SO(4)</a:t>
            </a:r>
          </a:p>
          <a:p>
            <a:r>
              <a:rPr lang="en-US" altLang="ja-JP" sz="2800" dirty="0" smtClean="0"/>
              <a:t>Nucleation rate: </a:t>
            </a:r>
            <a:br>
              <a:rPr lang="en-US" altLang="ja-JP" sz="2800" dirty="0" smtClean="0"/>
            </a:br>
            <a:endParaRPr lang="en-US" altLang="ja-JP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kumimoji="1" lang="en-US" altLang="ja-JP" sz="2800" dirty="0" smtClean="0"/>
              <a:t>Lorentzian geometry: given by analytic continuation</a:t>
            </a:r>
          </a:p>
          <a:p>
            <a:pPr>
              <a:buNone/>
            </a:pP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endParaRPr kumimoji="1" lang="en-US" altLang="ja-JP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9977" y="1124744"/>
            <a:ext cx="1570495" cy="235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118419"/>
            <a:ext cx="1293356" cy="1326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\begin{align*}&#10;\Gamma\sim e^{-(S_{\rm cl}-S_{\rm de Sitter})}&#10;\end{align*}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5075838"/>
            <a:ext cx="2520280" cy="297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800" dirty="0" smtClean="0"/>
              <a:t>Lorentzian geometry: given by analytic continuation</a:t>
            </a:r>
          </a:p>
          <a:p>
            <a:pPr>
              <a:buNone/>
            </a:pPr>
            <a:endParaRPr lang="en-US" altLang="ja-JP" sz="2800" dirty="0" smtClean="0"/>
          </a:p>
          <a:p>
            <a:r>
              <a:rPr lang="en-US" altLang="ja-JP" sz="2800" dirty="0" smtClean="0"/>
              <a:t>SO(3,1) symmetric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 smtClean="0"/>
              <a:t>Bubble wall is constantly accelerated.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 smtClean="0"/>
              <a:t>Spacetime: flat space and de Sitter </a:t>
            </a:r>
            <a:br>
              <a:rPr lang="en-US" altLang="ja-JP" dirty="0" smtClean="0"/>
            </a:br>
            <a:r>
              <a:rPr lang="en-US" altLang="ja-JP" dirty="0" smtClean="0"/>
              <a:t>patched across a domain wall.</a:t>
            </a:r>
            <a:br>
              <a:rPr lang="en-US" altLang="ja-JP" dirty="0" smtClean="0"/>
            </a:br>
            <a:endParaRPr lang="en-US" altLang="ja-JP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 smtClean="0"/>
              <a:t>Open FRW universe (shaded region) </a:t>
            </a:r>
            <a:br>
              <a:rPr lang="en-US" altLang="ja-JP" dirty="0" smtClean="0"/>
            </a:br>
            <a:r>
              <a:rPr lang="en-US" altLang="ja-JP" dirty="0" smtClean="0"/>
              <a:t>inside the bubble. Spatial slice: H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 smtClean="0"/>
              <a:t>Beginning of FRW universe: non-singular</a:t>
            </a:r>
            <a:br>
              <a:rPr lang="en-US" altLang="ja-JP" dirty="0" smtClean="0"/>
            </a:br>
            <a:r>
              <a:rPr lang="en-US" altLang="ja-JP" dirty="0" smtClean="0"/>
              <a:t>(equivalent to Rindler horizon)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980728"/>
            <a:ext cx="1783915" cy="186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0017" y="3056168"/>
            <a:ext cx="1210455" cy="181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penrose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77962" y="5085184"/>
            <a:ext cx="1858534" cy="1368152"/>
          </a:xfrm>
          <a:prstGeom prst="rect">
            <a:avLst/>
          </a:prstGeom>
          <a:noFill/>
        </p:spPr>
      </p:pic>
      <p:pic>
        <p:nvPicPr>
          <p:cNvPr id="10" name="Picture 2" descr="\begin{align*}&#10;ds^2\sim -dt^2+t^2(dR^2+\sinh^2 Rd\Omega^2)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4991018"/>
            <a:ext cx="4032448" cy="310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54006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 smtClean="0"/>
              <a:t>A single bubble does not cover the whole </a:t>
            </a:r>
            <a:br>
              <a:rPr lang="en-US" altLang="ja-JP" dirty="0" smtClean="0"/>
            </a:br>
            <a:r>
              <a:rPr lang="en-US" altLang="ja-JP" dirty="0" smtClean="0"/>
              <a:t>space. (Fills only the horizon volume).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altLang="ja-JP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 smtClean="0"/>
              <a:t>Many bubbles will form in the de Sitter region </a:t>
            </a:r>
            <a:br>
              <a:rPr lang="en-US" altLang="ja-JP" dirty="0" smtClean="0"/>
            </a:br>
            <a:r>
              <a:rPr lang="en-US" altLang="ja-JP" dirty="0" smtClean="0"/>
              <a:t>with the rate       (per unit physical 4-volume). </a:t>
            </a:r>
          </a:p>
          <a:p>
            <a:pPr marL="342900" lvl="1" indent="-342900">
              <a:buNone/>
            </a:pPr>
            <a:r>
              <a:rPr lang="en-US" altLang="ja-JP" dirty="0" smtClean="0"/>
              <a:t>     (Bubble collisions are inevitable.)</a:t>
            </a:r>
            <a:br>
              <a:rPr lang="en-US" altLang="ja-JP" dirty="0" smtClean="0"/>
            </a:br>
            <a:endParaRPr lang="en-US" altLang="ja-JP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0070C0"/>
                </a:solidFill>
              </a:rPr>
              <a:t>But if                 </a:t>
            </a:r>
            <a:r>
              <a:rPr lang="en-US" altLang="ja-JP" dirty="0" smtClean="0">
                <a:solidFill>
                  <a:srgbClr val="0070C0"/>
                </a:solidFill>
                <a:latin typeface="Trebuchet MS"/>
              </a:rPr>
              <a:t>, </a:t>
            </a:r>
            <a:r>
              <a:rPr lang="en-US" altLang="ja-JP" dirty="0" smtClean="0">
                <a:solidFill>
                  <a:srgbClr val="0070C0"/>
                </a:solidFill>
              </a:rPr>
              <a:t>bubble nucleation cannot catch up the expansion of space, and false vacuum exists forever (“Eternal Inflation”; Guth, Linde, Vilenkin, …).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076748"/>
            <a:ext cx="1570495" cy="235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\begin{align*}&#10;\Gamma&#10;\end{align*}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368799"/>
            <a:ext cx="219075" cy="276225"/>
          </a:xfrm>
          <a:prstGeom prst="rect">
            <a:avLst/>
          </a:prstGeom>
          <a:noFill/>
        </p:spPr>
      </p:pic>
      <p:pic>
        <p:nvPicPr>
          <p:cNvPr id="17410" name="Picture 2" descr="\begin{align*}&#10;\textcolor[rgb]{0.2,0.4,1}{\Gamma\ll H^{4}}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4804894"/>
            <a:ext cx="1002035" cy="280290"/>
          </a:xfrm>
          <a:prstGeom prst="rect">
            <a:avLst/>
          </a:prstGeom>
          <a:noFill/>
        </p:spPr>
      </p:pic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Eternal inflation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Outline 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4016" y="1600200"/>
            <a:ext cx="8892480" cy="4997152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rgbClr val="0070C0"/>
                </a:solidFill>
              </a:rPr>
              <a:t>There are three phases of eternal inflation, depending on the nucleation rate. 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r>
              <a:rPr lang="en-US" altLang="ja-JP" sz="2800" dirty="0" smtClean="0"/>
              <a:t>P</a:t>
            </a:r>
            <a:r>
              <a:rPr kumimoji="1" lang="en-US" altLang="ja-JP" sz="2800" dirty="0" smtClean="0"/>
              <a:t>hases are characterized by the existence of percolating structures (lines, sheets) of </a:t>
            </a:r>
            <a:r>
              <a:rPr lang="en-US" altLang="ja-JP" sz="2800" dirty="0" smtClean="0"/>
              <a:t>bubbles in de Sitter space</a:t>
            </a:r>
            <a:r>
              <a:rPr kumimoji="1" lang="en-US" altLang="ja-JP" sz="2800" dirty="0" smtClean="0"/>
              <a:t>.</a:t>
            </a:r>
            <a:r>
              <a:rPr lang="en-US" altLang="ja-JP" sz="2800" dirty="0" smtClean="0"/>
              <a:t> </a:t>
            </a:r>
            <a:r>
              <a:rPr kumimoji="1" lang="en-US" altLang="ja-JP" sz="2800" dirty="0" smtClean="0"/>
              <a:t>(First proposed by Winitzki, ’01.)</a:t>
            </a:r>
            <a:br>
              <a:rPr kumimoji="1" lang="en-US" altLang="ja-JP" sz="2800" dirty="0" smtClean="0"/>
            </a:br>
            <a:endParaRPr kumimoji="1" lang="en-US" altLang="ja-JP" sz="2800" dirty="0" smtClean="0"/>
          </a:p>
          <a:p>
            <a:r>
              <a:rPr lang="en-US" altLang="ja-JP" sz="2800" dirty="0" smtClean="0"/>
              <a:t>The cosmology of the true vacuum region is qualitatively different in each phase.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View from the future infinity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12776"/>
            <a:ext cx="8795320" cy="5445224"/>
          </a:xfrm>
        </p:spPr>
        <p:txBody>
          <a:bodyPr>
            <a:normAutofit lnSpcReduction="10000"/>
          </a:bodyPr>
          <a:lstStyle/>
          <a:p>
            <a:r>
              <a:rPr lang="en-US" altLang="ja-JP" sz="2800" dirty="0" smtClean="0"/>
              <a:t>Consider conformal future of de Sitter. </a:t>
            </a:r>
            <a:br>
              <a:rPr lang="en-US" altLang="ja-JP" sz="2800" dirty="0" smtClean="0"/>
            </a:br>
            <a:r>
              <a:rPr lang="en-US" altLang="ja-JP" sz="2800" dirty="0" smtClean="0"/>
              <a:t>(future infinity in comoving coordinates)</a:t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r>
              <a:rPr lang="en-US" altLang="ja-JP" sz="2800" dirty="0" smtClean="0"/>
              <a:t>A bubble: represented as a sphere cut out</a:t>
            </a:r>
            <a:br>
              <a:rPr lang="en-US" altLang="ja-JP" sz="2800" dirty="0" smtClean="0"/>
            </a:br>
            <a:r>
              <a:rPr lang="en-US" altLang="ja-JP" sz="2800" dirty="0" smtClean="0"/>
              <a:t> from de Sitter.</a:t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r>
              <a:rPr lang="en-US" altLang="ja-JP" sz="2800" dirty="0" smtClean="0"/>
              <a:t>“Scale invariant” distribution of bubbles </a:t>
            </a:r>
          </a:p>
          <a:p>
            <a:pPr>
              <a:buNone/>
            </a:pPr>
            <a:r>
              <a:rPr lang="en-US" altLang="ja-JP" sz="2800" dirty="0" smtClean="0"/>
              <a:t>    Bubbles nucleated earlier: </a:t>
            </a:r>
            <a:br>
              <a:rPr lang="en-US" altLang="ja-JP" sz="2800" dirty="0" smtClean="0"/>
            </a:br>
            <a:r>
              <a:rPr lang="en-US" altLang="ja-JP" sz="2800" dirty="0" smtClean="0"/>
              <a:t> appear larger: radius</a:t>
            </a:r>
            <a:br>
              <a:rPr lang="en-US" altLang="ja-JP" sz="2800" dirty="0" smtClean="0"/>
            </a:br>
            <a:r>
              <a:rPr lang="en-US" altLang="ja-JP" sz="2800" dirty="0" smtClean="0"/>
              <a:t> rarer: volume of nucleation sites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     </a:t>
            </a:r>
            <a:endParaRPr lang="en-US" altLang="ja-JP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535210"/>
            <a:ext cx="1676081" cy="184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 descr="\begin{align*}&#10;\sim H^{-3}|\eta|^3&#10;\end{align*}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5242823"/>
            <a:ext cx="1080120" cy="274409"/>
          </a:xfrm>
          <a:prstGeom prst="rect">
            <a:avLst/>
          </a:prstGeom>
          <a:noFill/>
        </p:spPr>
      </p:pic>
      <p:pic>
        <p:nvPicPr>
          <p:cNvPr id="9222" name="Picture 6" descr="\begin{align*}&#10;\sim |\eta|^{-3}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5573613"/>
            <a:ext cx="826985" cy="303659"/>
          </a:xfrm>
          <a:prstGeom prst="rect">
            <a:avLst/>
          </a:prstGeom>
          <a:noFill/>
        </p:spPr>
      </p:pic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pic>
        <p:nvPicPr>
          <p:cNvPr id="16" name="Picture 8" descr="\begin{align*}&#10;ds^2\sim {-d\eta^2+d\overrightarrow{x}{}^2\over H^2\eta^2}\qquad (-\infty &lt; \eta &lt;0)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7704" y="2348880"/>
            <a:ext cx="3888432" cy="575646"/>
          </a:xfrm>
          <a:prstGeom prst="rect">
            <a:avLst/>
          </a:prstGeom>
          <a:noFill/>
        </p:spPr>
      </p:pic>
      <p:grpSp>
        <p:nvGrpSpPr>
          <p:cNvPr id="9" name="グループ化 8"/>
          <p:cNvGrpSpPr/>
          <p:nvPr/>
        </p:nvGrpSpPr>
        <p:grpSpPr>
          <a:xfrm>
            <a:off x="7164288" y="2348880"/>
            <a:ext cx="1512168" cy="1512168"/>
            <a:chOff x="7236296" y="2708920"/>
            <a:chExt cx="1512168" cy="1512168"/>
          </a:xfrm>
        </p:grpSpPr>
        <p:sp>
          <p:nvSpPr>
            <p:cNvPr id="10" name="正方形/長方形 9"/>
            <p:cNvSpPr/>
            <p:nvPr/>
          </p:nvSpPr>
          <p:spPr>
            <a:xfrm>
              <a:off x="7236296" y="2708920"/>
              <a:ext cx="1512168" cy="15121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直線コネクタ 10"/>
            <p:cNvCxnSpPr/>
            <p:nvPr/>
          </p:nvCxnSpPr>
          <p:spPr>
            <a:xfrm rot="16200000" flipH="1">
              <a:off x="7308304" y="2708920"/>
              <a:ext cx="432048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rot="5400000" flipH="1" flipV="1">
              <a:off x="7740352" y="2708920"/>
              <a:ext cx="432048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rot="16200000" flipV="1">
              <a:off x="8316416" y="2708920"/>
              <a:ext cx="144016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rot="5400000" flipH="1" flipV="1">
              <a:off x="8460432" y="2708920"/>
              <a:ext cx="144016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9980</TotalTime>
  <Words>615</Words>
  <Application>Microsoft Office PowerPoint</Application>
  <PresentationFormat>画面に合わせる (4:3)</PresentationFormat>
  <Paragraphs>214</Paragraphs>
  <Slides>26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Office テーマ</vt:lpstr>
      <vt:lpstr>Topological Phases of  Eternal Inflation</vt:lpstr>
      <vt:lpstr>The problem addressed in this work:</vt:lpstr>
      <vt:lpstr>False vacuum: de Sitter space</vt:lpstr>
      <vt:lpstr>Motivation</vt:lpstr>
      <vt:lpstr>Bubble of true vacuum</vt:lpstr>
      <vt:lpstr>スライド 6</vt:lpstr>
      <vt:lpstr>Eternal inflation</vt:lpstr>
      <vt:lpstr>Outline </vt:lpstr>
      <vt:lpstr>View from the future infinity</vt:lpstr>
      <vt:lpstr>Model for eternal inflation</vt:lpstr>
      <vt:lpstr>Mandelbrot model (Fractal percolation)</vt:lpstr>
      <vt:lpstr>Mandelbrot model defines a fractal</vt:lpstr>
      <vt:lpstr>Three phases of eternal inflation</vt:lpstr>
      <vt:lpstr>Geometry of the true vacuum region</vt:lpstr>
      <vt:lpstr>Black island phase (isolated cluster of bubbles)</vt:lpstr>
      <vt:lpstr>Collision of two bubbles</vt:lpstr>
      <vt:lpstr>スライド 17</vt:lpstr>
      <vt:lpstr>Tubular phase (tube-like structure of bubbles)</vt:lpstr>
      <vt:lpstr>スライド 19</vt:lpstr>
      <vt:lpstr>White island phase (isolated inflating region) </vt:lpstr>
      <vt:lpstr>スライド 21</vt:lpstr>
      <vt:lpstr>スライド 22</vt:lpstr>
      <vt:lpstr>Summary</vt:lpstr>
      <vt:lpstr>Future directions</vt:lpstr>
      <vt:lpstr>FRW/CFT correspondence</vt:lpstr>
      <vt:lpstr>スライド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CFT description of inflationary fluctuations</dc:title>
  <dc:creator>sekino</dc:creator>
  <cp:lastModifiedBy>sekino</cp:lastModifiedBy>
  <cp:revision>964</cp:revision>
  <dcterms:created xsi:type="dcterms:W3CDTF">2008-03-22T02:37:16Z</dcterms:created>
  <dcterms:modified xsi:type="dcterms:W3CDTF">2010-12-18T08:38:56Z</dcterms:modified>
</cp:coreProperties>
</file>