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embeddings/oleObject1.bin" ContentType="application/vnd.openxmlformats-officedocument.oleObject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63" r:id="rId3"/>
    <p:sldId id="257" r:id="rId4"/>
    <p:sldId id="261" r:id="rId5"/>
    <p:sldId id="265" r:id="rId6"/>
    <p:sldId id="266" r:id="rId7"/>
    <p:sldId id="267" r:id="rId8"/>
    <p:sldId id="268" r:id="rId9"/>
    <p:sldId id="269" r:id="rId10"/>
    <p:sldId id="258" r:id="rId11"/>
    <p:sldId id="270" r:id="rId12"/>
    <p:sldId id="271" r:id="rId13"/>
    <p:sldId id="264" r:id="rId14"/>
    <p:sldId id="276" r:id="rId15"/>
    <p:sldId id="272" r:id="rId16"/>
    <p:sldId id="274" r:id="rId17"/>
    <p:sldId id="273" r:id="rId18"/>
    <p:sldId id="275" r:id="rId19"/>
    <p:sldId id="262" r:id="rId20"/>
    <p:sldId id="282" r:id="rId21"/>
    <p:sldId id="285" r:id="rId22"/>
    <p:sldId id="283" r:id="rId23"/>
    <p:sldId id="284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2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651BC-BF61-8D49-BCA3-742D3D4A35FB}" type="doc">
      <dgm:prSet loTypeId="urn:microsoft.com/office/officeart/2005/8/layout/default" loCatId="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kumimoji="1" lang="ja-JP" altLang="en-US"/>
        </a:p>
      </dgm:t>
    </dgm:pt>
    <dgm:pt modelId="{13BB559B-3669-DA41-BBA6-921BF5CEFF68}">
      <dgm:prSet custT="1"/>
      <dgm:spPr/>
      <dgm:t>
        <a:bodyPr/>
        <a:lstStyle/>
        <a:p>
          <a:pPr rtl="0"/>
          <a:r>
            <a:rPr kumimoji="1" lang="en-US" altLang="ja-JP" sz="2000" dirty="0" smtClean="0"/>
            <a:t>QGP</a:t>
          </a:r>
          <a:r>
            <a:rPr kumimoji="1" lang="ja-JP" altLang="en-US" sz="2000" dirty="0" smtClean="0"/>
            <a:t>の超波長モード</a:t>
          </a:r>
          <a:endParaRPr lang="ja-JP" altLang="en-US" sz="2000" dirty="0"/>
        </a:p>
      </dgm:t>
    </dgm:pt>
    <dgm:pt modelId="{E9F16A80-A273-7643-87D0-B9538346E007}" type="parTrans" cxnId="{29DA0138-DBC2-FA4A-A2AB-63D8FEC02F3D}">
      <dgm:prSet/>
      <dgm:spPr/>
      <dgm:t>
        <a:bodyPr/>
        <a:lstStyle/>
        <a:p>
          <a:endParaRPr kumimoji="1" lang="ja-JP" altLang="en-US"/>
        </a:p>
      </dgm:t>
    </dgm:pt>
    <dgm:pt modelId="{5E1ED5B0-7703-7745-BFA9-C062BD3831EE}" type="sibTrans" cxnId="{29DA0138-DBC2-FA4A-A2AB-63D8FEC02F3D}">
      <dgm:prSet/>
      <dgm:spPr/>
      <dgm:t>
        <a:bodyPr/>
        <a:lstStyle/>
        <a:p>
          <a:endParaRPr kumimoji="1" lang="ja-JP" altLang="en-US"/>
        </a:p>
      </dgm:t>
    </dgm:pt>
    <dgm:pt modelId="{B5375E1F-2A56-9747-AC26-FED2707D26EB}">
      <dgm:prSet/>
      <dgm:spPr/>
      <dgm:t>
        <a:bodyPr/>
        <a:lstStyle/>
        <a:p>
          <a:pPr rtl="0"/>
          <a:r>
            <a:rPr kumimoji="1" lang="en-US" sz="1900" smtClean="0"/>
            <a:t>Hard thermal loop</a:t>
          </a:r>
          <a:endParaRPr lang="en-US" sz="1900"/>
        </a:p>
      </dgm:t>
    </dgm:pt>
    <dgm:pt modelId="{52DF12FB-395C-674F-9213-9D623F4AD28A}" type="parTrans" cxnId="{ABC77FC9-787D-F549-9546-8850787F8051}">
      <dgm:prSet/>
      <dgm:spPr/>
      <dgm:t>
        <a:bodyPr/>
        <a:lstStyle/>
        <a:p>
          <a:endParaRPr kumimoji="1" lang="ja-JP" altLang="en-US"/>
        </a:p>
      </dgm:t>
    </dgm:pt>
    <dgm:pt modelId="{362D9231-083C-2241-8626-04C2CDEAA126}" type="sibTrans" cxnId="{ABC77FC9-787D-F549-9546-8850787F8051}">
      <dgm:prSet/>
      <dgm:spPr/>
      <dgm:t>
        <a:bodyPr/>
        <a:lstStyle/>
        <a:p>
          <a:endParaRPr kumimoji="1" lang="ja-JP" altLang="en-US"/>
        </a:p>
      </dgm:t>
    </dgm:pt>
    <dgm:pt modelId="{723E5659-0C7B-974B-A0B3-E9DC09D8AA02}">
      <dgm:prSet custT="1"/>
      <dgm:spPr/>
      <dgm:t>
        <a:bodyPr/>
        <a:lstStyle/>
        <a:p>
          <a:pPr rtl="0"/>
          <a:r>
            <a:rPr kumimoji="1" lang="ja-JP" altLang="en-US" sz="2000" dirty="0" smtClean="0"/>
            <a:t>有効ポテンシャル</a:t>
          </a:r>
          <a:endParaRPr lang="ja-JP" altLang="en-US" sz="2000" dirty="0"/>
        </a:p>
      </dgm:t>
    </dgm:pt>
    <dgm:pt modelId="{E72ADA19-2203-F841-8722-96D55A006409}" type="parTrans" cxnId="{E505B598-2BC8-034A-A0BE-350412E35A74}">
      <dgm:prSet/>
      <dgm:spPr/>
      <dgm:t>
        <a:bodyPr/>
        <a:lstStyle/>
        <a:p>
          <a:endParaRPr kumimoji="1" lang="ja-JP" altLang="en-US"/>
        </a:p>
      </dgm:t>
    </dgm:pt>
    <dgm:pt modelId="{A041F15B-A21E-2244-9C1A-5636DA056E32}" type="sibTrans" cxnId="{E505B598-2BC8-034A-A0BE-350412E35A74}">
      <dgm:prSet/>
      <dgm:spPr/>
      <dgm:t>
        <a:bodyPr/>
        <a:lstStyle/>
        <a:p>
          <a:endParaRPr kumimoji="1" lang="ja-JP" altLang="en-US"/>
        </a:p>
      </dgm:t>
    </dgm:pt>
    <dgm:pt modelId="{3C05A6A6-7DF8-0247-A5DC-70D1D504C076}">
      <dgm:prSet/>
      <dgm:spPr/>
      <dgm:t>
        <a:bodyPr/>
        <a:lstStyle/>
        <a:p>
          <a:pPr rtl="0"/>
          <a:r>
            <a:rPr kumimoji="1" lang="en-US" altLang="ja-JP" sz="1900" smtClean="0"/>
            <a:t>QGP</a:t>
          </a:r>
          <a:r>
            <a:rPr kumimoji="1" lang="ja-JP" altLang="en-US" sz="1900" smtClean="0"/>
            <a:t>中のグルオン凝縮</a:t>
          </a:r>
          <a:endParaRPr lang="ja-JP" altLang="en-US" sz="1900"/>
        </a:p>
      </dgm:t>
    </dgm:pt>
    <dgm:pt modelId="{40BEC845-78F8-1042-8E26-077E6B114237}" type="parTrans" cxnId="{EF066A0D-8944-2046-A56B-70A120F81F98}">
      <dgm:prSet/>
      <dgm:spPr/>
      <dgm:t>
        <a:bodyPr/>
        <a:lstStyle/>
        <a:p>
          <a:endParaRPr kumimoji="1" lang="ja-JP" altLang="en-US"/>
        </a:p>
      </dgm:t>
    </dgm:pt>
    <dgm:pt modelId="{87451E9E-8548-2645-A696-2F74CDEC2A3C}" type="sibTrans" cxnId="{EF066A0D-8944-2046-A56B-70A120F81F98}">
      <dgm:prSet/>
      <dgm:spPr/>
      <dgm:t>
        <a:bodyPr/>
        <a:lstStyle/>
        <a:p>
          <a:endParaRPr kumimoji="1" lang="ja-JP" altLang="en-US"/>
        </a:p>
      </dgm:t>
    </dgm:pt>
    <dgm:pt modelId="{8C1F7C35-8352-5840-97C7-CDE79864A915}">
      <dgm:prSet custT="1"/>
      <dgm:spPr/>
      <dgm:t>
        <a:bodyPr/>
        <a:lstStyle/>
        <a:p>
          <a:pPr rtl="0"/>
          <a:r>
            <a:rPr kumimoji="1" lang="ja-JP" altLang="en-US" sz="2000" dirty="0" smtClean="0"/>
            <a:t>摂動論的熱場の理論の枠組み</a:t>
          </a:r>
          <a:endParaRPr lang="ja-JP" altLang="en-US" sz="2000" dirty="0"/>
        </a:p>
      </dgm:t>
    </dgm:pt>
    <dgm:pt modelId="{3FD22450-C1BD-674C-850F-5D124D9BA434}" type="parTrans" cxnId="{E2F820CA-0C84-8F4E-81D5-4061D36D5FA0}">
      <dgm:prSet/>
      <dgm:spPr/>
      <dgm:t>
        <a:bodyPr/>
        <a:lstStyle/>
        <a:p>
          <a:endParaRPr kumimoji="1" lang="ja-JP" altLang="en-US"/>
        </a:p>
      </dgm:t>
    </dgm:pt>
    <dgm:pt modelId="{20995822-1C06-9D43-8215-1C72B0A76D5F}" type="sibTrans" cxnId="{E2F820CA-0C84-8F4E-81D5-4061D36D5FA0}">
      <dgm:prSet/>
      <dgm:spPr/>
      <dgm:t>
        <a:bodyPr/>
        <a:lstStyle/>
        <a:p>
          <a:endParaRPr kumimoji="1" lang="ja-JP" altLang="en-US"/>
        </a:p>
      </dgm:t>
    </dgm:pt>
    <dgm:pt modelId="{053AE1EF-8019-324E-AA1D-856C5C0074AE}">
      <dgm:prSet custT="1"/>
      <dgm:spPr/>
      <dgm:t>
        <a:bodyPr/>
        <a:lstStyle/>
        <a:p>
          <a:pPr rtl="0"/>
          <a:r>
            <a:rPr kumimoji="1" lang="ja-JP" altLang="en-US" sz="2000" dirty="0" smtClean="0"/>
            <a:t>摂動論的熱</a:t>
          </a:r>
          <a:r>
            <a:rPr kumimoji="1" lang="en-US" altLang="ja-JP" sz="2000" dirty="0" smtClean="0"/>
            <a:t>QCD</a:t>
          </a:r>
          <a:r>
            <a:rPr kumimoji="1" lang="ja-JP" altLang="en-US" sz="2000" dirty="0" smtClean="0"/>
            <a:t>による反応率</a:t>
          </a:r>
          <a:endParaRPr lang="ja-JP" altLang="en-US" sz="2000" dirty="0"/>
        </a:p>
      </dgm:t>
    </dgm:pt>
    <dgm:pt modelId="{78015C0B-7D20-E84C-B767-8629FDD934F8}" type="parTrans" cxnId="{7EF07AB6-88AE-254D-B05F-F7953DD5002A}">
      <dgm:prSet/>
      <dgm:spPr/>
      <dgm:t>
        <a:bodyPr/>
        <a:lstStyle/>
        <a:p>
          <a:endParaRPr kumimoji="1" lang="ja-JP" altLang="en-US"/>
        </a:p>
      </dgm:t>
    </dgm:pt>
    <dgm:pt modelId="{F4461F4F-A220-BA47-9340-29A2B49046CD}" type="sibTrans" cxnId="{7EF07AB6-88AE-254D-B05F-F7953DD5002A}">
      <dgm:prSet/>
      <dgm:spPr/>
      <dgm:t>
        <a:bodyPr/>
        <a:lstStyle/>
        <a:p>
          <a:endParaRPr kumimoji="1" lang="ja-JP" altLang="en-US"/>
        </a:p>
      </dgm:t>
    </dgm:pt>
    <dgm:pt modelId="{F446E5AA-8A50-3A45-885A-9BE5CA1BE345}">
      <dgm:prSet/>
      <dgm:spPr/>
      <dgm:t>
        <a:bodyPr/>
        <a:lstStyle/>
        <a:p>
          <a:pPr rtl="0"/>
          <a:r>
            <a:rPr kumimoji="1" lang="en-US" altLang="ja-JP" sz="1900" smtClean="0"/>
            <a:t>QGP</a:t>
          </a:r>
          <a:r>
            <a:rPr kumimoji="1" lang="ja-JP" altLang="en-US" sz="1900" smtClean="0"/>
            <a:t>が生成されたかどうかチェック</a:t>
          </a:r>
          <a:endParaRPr lang="ja-JP" altLang="en-US" sz="1900"/>
        </a:p>
      </dgm:t>
    </dgm:pt>
    <dgm:pt modelId="{8BF4BF58-34CA-2B40-9C65-8867CDEE5AAA}" type="parTrans" cxnId="{5B7E185A-F055-4C48-B945-30E1E7C34798}">
      <dgm:prSet/>
      <dgm:spPr/>
      <dgm:t>
        <a:bodyPr/>
        <a:lstStyle/>
        <a:p>
          <a:endParaRPr kumimoji="1" lang="ja-JP" altLang="en-US"/>
        </a:p>
      </dgm:t>
    </dgm:pt>
    <dgm:pt modelId="{7ED4D853-B4B6-5E47-9131-1DE249C58768}" type="sibTrans" cxnId="{5B7E185A-F055-4C48-B945-30E1E7C34798}">
      <dgm:prSet/>
      <dgm:spPr/>
      <dgm:t>
        <a:bodyPr/>
        <a:lstStyle/>
        <a:p>
          <a:endParaRPr kumimoji="1" lang="ja-JP" altLang="en-US"/>
        </a:p>
      </dgm:t>
    </dgm:pt>
    <dgm:pt modelId="{BF983A00-D9A3-4549-BA21-4C56A764E0B3}">
      <dgm:prSet custT="1"/>
      <dgm:spPr/>
      <dgm:t>
        <a:bodyPr/>
        <a:lstStyle/>
        <a:p>
          <a:pPr rtl="0"/>
          <a:r>
            <a:rPr kumimoji="1" lang="ja-JP" altLang="en-US" sz="2000" dirty="0" smtClean="0"/>
            <a:t>非平衡熱場の理論</a:t>
          </a:r>
          <a:endParaRPr lang="ja-JP" altLang="en-US" sz="2000" dirty="0"/>
        </a:p>
      </dgm:t>
    </dgm:pt>
    <dgm:pt modelId="{19209F52-AE80-4B44-8C16-E75A18BCDE21}" type="parTrans" cxnId="{A4B3B5E8-0F47-754B-99F4-1C724C7E2CD2}">
      <dgm:prSet/>
      <dgm:spPr/>
      <dgm:t>
        <a:bodyPr/>
        <a:lstStyle/>
        <a:p>
          <a:endParaRPr kumimoji="1" lang="ja-JP" altLang="en-US"/>
        </a:p>
      </dgm:t>
    </dgm:pt>
    <dgm:pt modelId="{B1E6BD6D-F7A8-3646-B89A-CA6BCA76F04C}" type="sibTrans" cxnId="{A4B3B5E8-0F47-754B-99F4-1C724C7E2CD2}">
      <dgm:prSet/>
      <dgm:spPr/>
      <dgm:t>
        <a:bodyPr/>
        <a:lstStyle/>
        <a:p>
          <a:endParaRPr kumimoji="1" lang="ja-JP" altLang="en-US"/>
        </a:p>
      </dgm:t>
    </dgm:pt>
    <dgm:pt modelId="{F33646F1-1C45-4C4F-BF59-D6130DEF7568}">
      <dgm:prSet/>
      <dgm:spPr/>
      <dgm:t>
        <a:bodyPr/>
        <a:lstStyle/>
        <a:p>
          <a:pPr rtl="0"/>
          <a:r>
            <a:rPr kumimoji="1" lang="en-US" altLang="ja-JP" sz="1900" smtClean="0"/>
            <a:t>QGP</a:t>
          </a:r>
          <a:r>
            <a:rPr kumimoji="1" lang="ja-JP" altLang="en-US" sz="1900" smtClean="0"/>
            <a:t>では熱平衡近似が悪い可能性</a:t>
          </a:r>
          <a:endParaRPr lang="ja-JP" altLang="en-US" sz="1900"/>
        </a:p>
      </dgm:t>
    </dgm:pt>
    <dgm:pt modelId="{14FF781C-6168-684E-A25D-49870AAB0F97}" type="parTrans" cxnId="{15EEEF48-82A6-B14F-8A00-95B0C409F71C}">
      <dgm:prSet/>
      <dgm:spPr/>
      <dgm:t>
        <a:bodyPr/>
        <a:lstStyle/>
        <a:p>
          <a:endParaRPr kumimoji="1" lang="ja-JP" altLang="en-US"/>
        </a:p>
      </dgm:t>
    </dgm:pt>
    <dgm:pt modelId="{ECD6238E-3DD8-B245-A24F-7B4190566F32}" type="sibTrans" cxnId="{15EEEF48-82A6-B14F-8A00-95B0C409F71C}">
      <dgm:prSet/>
      <dgm:spPr/>
      <dgm:t>
        <a:bodyPr/>
        <a:lstStyle/>
        <a:p>
          <a:endParaRPr kumimoji="1" lang="ja-JP" altLang="en-US"/>
        </a:p>
      </dgm:t>
    </dgm:pt>
    <dgm:pt modelId="{1C86AB15-A223-F843-984C-33F0B550BEEE}" type="pres">
      <dgm:prSet presAssocID="{60B651BC-BF61-8D49-BCA3-742D3D4A35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F213128-9135-8A45-B49C-9DF1586DAF70}" type="pres">
      <dgm:prSet presAssocID="{13BB559B-3669-DA41-BBA6-921BF5CEFF6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639183A-325F-6A4F-8C62-8B9BCD4F5A31}" type="pres">
      <dgm:prSet presAssocID="{5E1ED5B0-7703-7745-BFA9-C062BD3831EE}" presName="sibTrans" presStyleCnt="0"/>
      <dgm:spPr/>
      <dgm:t>
        <a:bodyPr/>
        <a:lstStyle/>
        <a:p>
          <a:endParaRPr kumimoji="1" lang="ja-JP" altLang="en-US"/>
        </a:p>
      </dgm:t>
    </dgm:pt>
    <dgm:pt modelId="{B5F375F9-D5CB-AF44-AE43-8395A36B049C}" type="pres">
      <dgm:prSet presAssocID="{723E5659-0C7B-974B-A0B3-E9DC09D8AA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68D44DF-2EA3-424F-8C62-2BB56ED5D24F}" type="pres">
      <dgm:prSet presAssocID="{A041F15B-A21E-2244-9C1A-5636DA056E32}" presName="sibTrans" presStyleCnt="0"/>
      <dgm:spPr/>
      <dgm:t>
        <a:bodyPr/>
        <a:lstStyle/>
        <a:p>
          <a:endParaRPr kumimoji="1" lang="ja-JP" altLang="en-US"/>
        </a:p>
      </dgm:t>
    </dgm:pt>
    <dgm:pt modelId="{7852225F-FC6F-3743-8CE0-15E3A711E546}" type="pres">
      <dgm:prSet presAssocID="{8C1F7C35-8352-5840-97C7-CDE79864A91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315635-B984-8E45-8BC1-3611FCF454C1}" type="pres">
      <dgm:prSet presAssocID="{20995822-1C06-9D43-8215-1C72B0A76D5F}" presName="sibTrans" presStyleCnt="0"/>
      <dgm:spPr/>
      <dgm:t>
        <a:bodyPr/>
        <a:lstStyle/>
        <a:p>
          <a:endParaRPr kumimoji="1" lang="ja-JP" altLang="en-US"/>
        </a:p>
      </dgm:t>
    </dgm:pt>
    <dgm:pt modelId="{B9601016-12A5-0E42-8BF6-5B563DCB46AE}" type="pres">
      <dgm:prSet presAssocID="{053AE1EF-8019-324E-AA1D-856C5C0074A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F0C1BC-8B72-AC44-B515-315A19D8F1CD}" type="pres">
      <dgm:prSet presAssocID="{F4461F4F-A220-BA47-9340-29A2B49046CD}" presName="sibTrans" presStyleCnt="0"/>
      <dgm:spPr/>
      <dgm:t>
        <a:bodyPr/>
        <a:lstStyle/>
        <a:p>
          <a:endParaRPr kumimoji="1" lang="ja-JP" altLang="en-US"/>
        </a:p>
      </dgm:t>
    </dgm:pt>
    <dgm:pt modelId="{06152ADC-617F-F748-940B-AA1D5BBE0E19}" type="pres">
      <dgm:prSet presAssocID="{BF983A00-D9A3-4549-BA21-4C56A764E0B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0CC56A3-22F8-B24C-851C-C90AD0794CE2}" type="presOf" srcId="{BF983A00-D9A3-4549-BA21-4C56A764E0B3}" destId="{06152ADC-617F-F748-940B-AA1D5BBE0E19}" srcOrd="0" destOrd="0" presId="urn:microsoft.com/office/officeart/2005/8/layout/default"/>
    <dgm:cxn modelId="{6383410D-847B-B245-940B-1F9DE303C78D}" type="presOf" srcId="{3C05A6A6-7DF8-0247-A5DC-70D1D504C076}" destId="{B5F375F9-D5CB-AF44-AE43-8395A36B049C}" srcOrd="0" destOrd="1" presId="urn:microsoft.com/office/officeart/2005/8/layout/default"/>
    <dgm:cxn modelId="{4F1605AB-14BA-7C41-AAFE-18F4759FD482}" type="presOf" srcId="{723E5659-0C7B-974B-A0B3-E9DC09D8AA02}" destId="{B5F375F9-D5CB-AF44-AE43-8395A36B049C}" srcOrd="0" destOrd="0" presId="urn:microsoft.com/office/officeart/2005/8/layout/default"/>
    <dgm:cxn modelId="{A4B3B5E8-0F47-754B-99F4-1C724C7E2CD2}" srcId="{60B651BC-BF61-8D49-BCA3-742D3D4A35FB}" destId="{BF983A00-D9A3-4549-BA21-4C56A764E0B3}" srcOrd="4" destOrd="0" parTransId="{19209F52-AE80-4B44-8C16-E75A18BCDE21}" sibTransId="{B1E6BD6D-F7A8-3646-B89A-CA6BCA76F04C}"/>
    <dgm:cxn modelId="{F0CA5C90-CB49-7346-BBA5-02FA35D9608E}" type="presOf" srcId="{8C1F7C35-8352-5840-97C7-CDE79864A915}" destId="{7852225F-FC6F-3743-8CE0-15E3A711E546}" srcOrd="0" destOrd="0" presId="urn:microsoft.com/office/officeart/2005/8/layout/default"/>
    <dgm:cxn modelId="{E2F820CA-0C84-8F4E-81D5-4061D36D5FA0}" srcId="{60B651BC-BF61-8D49-BCA3-742D3D4A35FB}" destId="{8C1F7C35-8352-5840-97C7-CDE79864A915}" srcOrd="2" destOrd="0" parTransId="{3FD22450-C1BD-674C-850F-5D124D9BA434}" sibTransId="{20995822-1C06-9D43-8215-1C72B0A76D5F}"/>
    <dgm:cxn modelId="{3A2CC939-9630-A249-BBC3-81B38713F70D}" type="presOf" srcId="{F33646F1-1C45-4C4F-BF59-D6130DEF7568}" destId="{06152ADC-617F-F748-940B-AA1D5BBE0E19}" srcOrd="0" destOrd="1" presId="urn:microsoft.com/office/officeart/2005/8/layout/default"/>
    <dgm:cxn modelId="{078224B4-EEF3-6C49-BAA9-DD8B25BEC78F}" type="presOf" srcId="{60B651BC-BF61-8D49-BCA3-742D3D4A35FB}" destId="{1C86AB15-A223-F843-984C-33F0B550BEEE}" srcOrd="0" destOrd="0" presId="urn:microsoft.com/office/officeart/2005/8/layout/default"/>
    <dgm:cxn modelId="{7EF07AB6-88AE-254D-B05F-F7953DD5002A}" srcId="{60B651BC-BF61-8D49-BCA3-742D3D4A35FB}" destId="{053AE1EF-8019-324E-AA1D-856C5C0074AE}" srcOrd="3" destOrd="0" parTransId="{78015C0B-7D20-E84C-B767-8629FDD934F8}" sibTransId="{F4461F4F-A220-BA47-9340-29A2B49046CD}"/>
    <dgm:cxn modelId="{51C82C29-99F2-274D-92D8-1B403CD5E680}" type="presOf" srcId="{B5375E1F-2A56-9747-AC26-FED2707D26EB}" destId="{1F213128-9135-8A45-B49C-9DF1586DAF70}" srcOrd="0" destOrd="1" presId="urn:microsoft.com/office/officeart/2005/8/layout/default"/>
    <dgm:cxn modelId="{EF066A0D-8944-2046-A56B-70A120F81F98}" srcId="{723E5659-0C7B-974B-A0B3-E9DC09D8AA02}" destId="{3C05A6A6-7DF8-0247-A5DC-70D1D504C076}" srcOrd="0" destOrd="0" parTransId="{40BEC845-78F8-1042-8E26-077E6B114237}" sibTransId="{87451E9E-8548-2645-A696-2F74CDEC2A3C}"/>
    <dgm:cxn modelId="{ABC77FC9-787D-F549-9546-8850787F8051}" srcId="{13BB559B-3669-DA41-BBA6-921BF5CEFF68}" destId="{B5375E1F-2A56-9747-AC26-FED2707D26EB}" srcOrd="0" destOrd="0" parTransId="{52DF12FB-395C-674F-9213-9D623F4AD28A}" sibTransId="{362D9231-083C-2241-8626-04C2CDEAA126}"/>
    <dgm:cxn modelId="{C1E6B4E6-D31D-A742-8254-8B2D3CE5B7A0}" type="presOf" srcId="{13BB559B-3669-DA41-BBA6-921BF5CEFF68}" destId="{1F213128-9135-8A45-B49C-9DF1586DAF70}" srcOrd="0" destOrd="0" presId="urn:microsoft.com/office/officeart/2005/8/layout/default"/>
    <dgm:cxn modelId="{B2BEB91F-5D5F-A94B-ACDF-47686F05397C}" type="presOf" srcId="{F446E5AA-8A50-3A45-885A-9BE5CA1BE345}" destId="{B9601016-12A5-0E42-8BF6-5B563DCB46AE}" srcOrd="0" destOrd="1" presId="urn:microsoft.com/office/officeart/2005/8/layout/default"/>
    <dgm:cxn modelId="{5B7E185A-F055-4C48-B945-30E1E7C34798}" srcId="{053AE1EF-8019-324E-AA1D-856C5C0074AE}" destId="{F446E5AA-8A50-3A45-885A-9BE5CA1BE345}" srcOrd="0" destOrd="0" parTransId="{8BF4BF58-34CA-2B40-9C65-8867CDEE5AAA}" sibTransId="{7ED4D853-B4B6-5E47-9131-1DE249C58768}"/>
    <dgm:cxn modelId="{15EEEF48-82A6-B14F-8A00-95B0C409F71C}" srcId="{BF983A00-D9A3-4549-BA21-4C56A764E0B3}" destId="{F33646F1-1C45-4C4F-BF59-D6130DEF7568}" srcOrd="0" destOrd="0" parTransId="{14FF781C-6168-684E-A25D-49870AAB0F97}" sibTransId="{ECD6238E-3DD8-B245-A24F-7B4190566F32}"/>
    <dgm:cxn modelId="{29DA0138-DBC2-FA4A-A2AB-63D8FEC02F3D}" srcId="{60B651BC-BF61-8D49-BCA3-742D3D4A35FB}" destId="{13BB559B-3669-DA41-BBA6-921BF5CEFF68}" srcOrd="0" destOrd="0" parTransId="{E9F16A80-A273-7643-87D0-B9538346E007}" sibTransId="{5E1ED5B0-7703-7745-BFA9-C062BD3831EE}"/>
    <dgm:cxn modelId="{E505B598-2BC8-034A-A0BE-350412E35A74}" srcId="{60B651BC-BF61-8D49-BCA3-742D3D4A35FB}" destId="{723E5659-0C7B-974B-A0B3-E9DC09D8AA02}" srcOrd="1" destOrd="0" parTransId="{E72ADA19-2203-F841-8722-96D55A006409}" sibTransId="{A041F15B-A21E-2244-9C1A-5636DA056E32}"/>
    <dgm:cxn modelId="{6195EAD9-BA30-AF43-AB44-864C6DFB2E9C}" type="presOf" srcId="{053AE1EF-8019-324E-AA1D-856C5C0074AE}" destId="{B9601016-12A5-0E42-8BF6-5B563DCB46AE}" srcOrd="0" destOrd="0" presId="urn:microsoft.com/office/officeart/2005/8/layout/default"/>
    <dgm:cxn modelId="{372D8737-DF96-8F44-94E5-807C427C7187}" type="presParOf" srcId="{1C86AB15-A223-F843-984C-33F0B550BEEE}" destId="{1F213128-9135-8A45-B49C-9DF1586DAF70}" srcOrd="0" destOrd="0" presId="urn:microsoft.com/office/officeart/2005/8/layout/default"/>
    <dgm:cxn modelId="{697477C1-6162-994D-9FB3-183E28A6F447}" type="presParOf" srcId="{1C86AB15-A223-F843-984C-33F0B550BEEE}" destId="{E639183A-325F-6A4F-8C62-8B9BCD4F5A31}" srcOrd="1" destOrd="0" presId="urn:microsoft.com/office/officeart/2005/8/layout/default"/>
    <dgm:cxn modelId="{D3C0F4AD-0219-2D43-A267-947C30AB22A6}" type="presParOf" srcId="{1C86AB15-A223-F843-984C-33F0B550BEEE}" destId="{B5F375F9-D5CB-AF44-AE43-8395A36B049C}" srcOrd="2" destOrd="0" presId="urn:microsoft.com/office/officeart/2005/8/layout/default"/>
    <dgm:cxn modelId="{D9089B9A-FFF2-9041-9316-7AC8D01703A7}" type="presParOf" srcId="{1C86AB15-A223-F843-984C-33F0B550BEEE}" destId="{A68D44DF-2EA3-424F-8C62-2BB56ED5D24F}" srcOrd="3" destOrd="0" presId="urn:microsoft.com/office/officeart/2005/8/layout/default"/>
    <dgm:cxn modelId="{DDA541F2-0C15-1243-9AFB-B5FC61CA0798}" type="presParOf" srcId="{1C86AB15-A223-F843-984C-33F0B550BEEE}" destId="{7852225F-FC6F-3743-8CE0-15E3A711E546}" srcOrd="4" destOrd="0" presId="urn:microsoft.com/office/officeart/2005/8/layout/default"/>
    <dgm:cxn modelId="{C07FCEC6-A665-804A-93EF-EEF99C8906DC}" type="presParOf" srcId="{1C86AB15-A223-F843-984C-33F0B550BEEE}" destId="{F6315635-B984-8E45-8BC1-3611FCF454C1}" srcOrd="5" destOrd="0" presId="urn:microsoft.com/office/officeart/2005/8/layout/default"/>
    <dgm:cxn modelId="{73691ED2-B63D-2942-BCD3-503A1C982D47}" type="presParOf" srcId="{1C86AB15-A223-F843-984C-33F0B550BEEE}" destId="{B9601016-12A5-0E42-8BF6-5B563DCB46AE}" srcOrd="6" destOrd="0" presId="urn:microsoft.com/office/officeart/2005/8/layout/default"/>
    <dgm:cxn modelId="{A5DF5659-EF09-D847-89F6-100A009137B6}" type="presParOf" srcId="{1C86AB15-A223-F843-984C-33F0B550BEEE}" destId="{CFF0C1BC-8B72-AC44-B515-315A19D8F1CD}" srcOrd="7" destOrd="0" presId="urn:microsoft.com/office/officeart/2005/8/layout/default"/>
    <dgm:cxn modelId="{7F799089-C789-7844-B5C4-9A683D5AF071}" type="presParOf" srcId="{1C86AB15-A223-F843-984C-33F0B550BEEE}" destId="{06152ADC-617F-F748-940B-AA1D5BBE0E1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13128-9135-8A45-B49C-9DF1586DAF70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000" kern="1200" dirty="0" smtClean="0"/>
            <a:t>QGP</a:t>
          </a:r>
          <a:r>
            <a:rPr kumimoji="1" lang="ja-JP" altLang="en-US" sz="2000" kern="1200" dirty="0" smtClean="0"/>
            <a:t>の超波長モード</a:t>
          </a:r>
          <a:endParaRPr lang="ja-JP" altLang="en-US" sz="20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sz="1900" kern="1200" smtClean="0"/>
            <a:t>Hard thermal loop</a:t>
          </a:r>
          <a:endParaRPr lang="en-US" sz="1900" kern="1200"/>
        </a:p>
      </dsp:txBody>
      <dsp:txXfrm>
        <a:off x="0" y="591343"/>
        <a:ext cx="2571749" cy="1543050"/>
      </dsp:txXfrm>
    </dsp:sp>
    <dsp:sp modelId="{B5F375F9-D5CB-AF44-AE43-8395A36B049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有効ポテンシャル</a:t>
          </a:r>
          <a:endParaRPr lang="ja-JP" altLang="en-US" sz="20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900" kern="1200" smtClean="0"/>
            <a:t>QGP</a:t>
          </a:r>
          <a:r>
            <a:rPr kumimoji="1" lang="ja-JP" altLang="en-US" sz="1900" kern="1200" smtClean="0"/>
            <a:t>中のグルオン凝縮</a:t>
          </a:r>
          <a:endParaRPr lang="ja-JP" altLang="en-US" sz="1900" kern="1200"/>
        </a:p>
      </dsp:txBody>
      <dsp:txXfrm>
        <a:off x="2828925" y="591343"/>
        <a:ext cx="2571749" cy="1543050"/>
      </dsp:txXfrm>
    </dsp:sp>
    <dsp:sp modelId="{7852225F-FC6F-3743-8CE0-15E3A711E54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摂動論的熱場の理論の枠組み</a:t>
          </a:r>
          <a:endParaRPr lang="ja-JP" altLang="en-US" sz="2000" kern="1200" dirty="0"/>
        </a:p>
      </dsp:txBody>
      <dsp:txXfrm>
        <a:off x="5657849" y="591343"/>
        <a:ext cx="2571749" cy="1543050"/>
      </dsp:txXfrm>
    </dsp:sp>
    <dsp:sp modelId="{B9601016-12A5-0E42-8BF6-5B563DCB46AE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摂動論的熱</a:t>
          </a:r>
          <a:r>
            <a:rPr kumimoji="1" lang="en-US" altLang="ja-JP" sz="2000" kern="1200" dirty="0" smtClean="0"/>
            <a:t>QCD</a:t>
          </a:r>
          <a:r>
            <a:rPr kumimoji="1" lang="ja-JP" altLang="en-US" sz="2000" kern="1200" dirty="0" smtClean="0"/>
            <a:t>による反応率</a:t>
          </a:r>
          <a:endParaRPr lang="ja-JP" altLang="en-US" sz="20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900" kern="1200" smtClean="0"/>
            <a:t>QGP</a:t>
          </a:r>
          <a:r>
            <a:rPr kumimoji="1" lang="ja-JP" altLang="en-US" sz="1900" kern="1200" smtClean="0"/>
            <a:t>が生成されたかどうかチェック</a:t>
          </a:r>
          <a:endParaRPr lang="ja-JP" altLang="en-US" sz="1900" kern="1200"/>
        </a:p>
      </dsp:txBody>
      <dsp:txXfrm>
        <a:off x="1414462" y="2391569"/>
        <a:ext cx="2571749" cy="1543050"/>
      </dsp:txXfrm>
    </dsp:sp>
    <dsp:sp modelId="{06152ADC-617F-F748-940B-AA1D5BBE0E19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 smtClean="0"/>
            <a:t>非平衡熱場の理論</a:t>
          </a:r>
          <a:endParaRPr lang="ja-JP" altLang="en-US" sz="20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900" kern="1200" smtClean="0"/>
            <a:t>QGP</a:t>
          </a:r>
          <a:r>
            <a:rPr kumimoji="1" lang="ja-JP" altLang="en-US" sz="1900" kern="1200" smtClean="0"/>
            <a:t>では熱平衡近似が悪い可能性</a:t>
          </a:r>
          <a:endParaRPr lang="ja-JP" altLang="en-US" sz="1900" kern="120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ea typeface="ヒラギノ角ゴ ProN W6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ヒラギノ角ゴ ProN W3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67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1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1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2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9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9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7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9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8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13/08/26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3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ヒラギノ角ゴ ProN W6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ヒラギノ角ゴ ProN W3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ヒラギノ角ゴ ProN W3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ヒラギノ角ゴ ProN W3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ヒラギノ角ゴ ProN W3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ヒラギノ角ゴ ProN W3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1" Type="http://schemas.openxmlformats.org/officeDocument/2006/relationships/tags" Target="../tags/tag8.xml"/><Relationship Id="rId2" Type="http://schemas.openxmlformats.org/officeDocument/2006/relationships/tags" Target="../tags/tag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「熱場</a:t>
            </a:r>
            <a:r>
              <a:rPr lang="ja-JP" altLang="en-US" dirty="0"/>
              <a:t>の量子論とその応用</a:t>
            </a:r>
            <a:r>
              <a:rPr lang="ja-JP" altLang="en-US" dirty="0" smtClean="0"/>
              <a:t>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研究会</a:t>
            </a:r>
            <a:r>
              <a:rPr lang="ja-JP" altLang="en-US" dirty="0"/>
              <a:t>の歩み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稲垣知宏</a:t>
            </a:r>
            <a:endParaRPr lang="en-US" altLang="ja-JP" dirty="0"/>
          </a:p>
          <a:p>
            <a:r>
              <a:rPr kumimoji="1" lang="ja-JP" altLang="en-US" dirty="0" smtClean="0"/>
              <a:t>広島大学</a:t>
            </a:r>
            <a:r>
              <a:rPr lang="ja-JP" altLang="ja-JP" dirty="0"/>
              <a:t>　</a:t>
            </a:r>
            <a:r>
              <a:rPr kumimoji="1" lang="ja-JP" altLang="en-US" dirty="0" smtClean="0"/>
              <a:t>情報メディア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650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熱場の量子論とその応用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5532120" y="1270000"/>
            <a:ext cx="3243580" cy="1790700"/>
          </a:xfrm>
          <a:prstGeom prst="wedgeRoundRectCallout">
            <a:avLst>
              <a:gd name="adj1" fmla="val -33362"/>
              <a:gd name="adj2" fmla="val 6959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非平衡系を意識した現在と同じ名称の研究会に。</a:t>
            </a:r>
            <a:endParaRPr lang="en-US" altLang="ja-JP" dirty="0" smtClean="0"/>
          </a:p>
          <a:p>
            <a:r>
              <a:rPr lang="ja-JP" altLang="en-US" dirty="0" smtClean="0"/>
              <a:t>若手講演者の割合が増加。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653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１９９８年度のプログラム</a:t>
            </a:r>
            <a:endParaRPr kumimoji="1" lang="ja-JP" altLang="en-US" dirty="0"/>
          </a:p>
        </p:txBody>
      </p:sp>
      <p:pic>
        <p:nvPicPr>
          <p:cNvPr id="8" name="コンテンツ プレースホルダー 7" descr="pro04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87" r="-28387"/>
          <a:stretch>
            <a:fillRect/>
          </a:stretch>
        </p:blipFill>
        <p:spPr/>
      </p:pic>
      <p:sp>
        <p:nvSpPr>
          <p:cNvPr id="5" name="正方形/長方形 4"/>
          <p:cNvSpPr/>
          <p:nvPr/>
        </p:nvSpPr>
        <p:spPr>
          <a:xfrm>
            <a:off x="2050677" y="4539107"/>
            <a:ext cx="4864100" cy="7747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58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 descr="pro04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94" b="-7494"/>
          <a:stretch>
            <a:fillRect/>
          </a:stretch>
        </p:blipFill>
        <p:spPr>
          <a:xfrm>
            <a:off x="1905000" y="1600201"/>
            <a:ext cx="5194300" cy="2235199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3742507" y="6232009"/>
            <a:ext cx="345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世話人代表：森川雅博、山中由也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905000" y="2297931"/>
            <a:ext cx="5027706" cy="33171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79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研究会の歩みと中川寿夫先生</a:t>
            </a:r>
            <a:endParaRPr kumimoji="1" lang="ja-JP" altLang="en-US" dirty="0"/>
          </a:p>
        </p:txBody>
      </p:sp>
      <p:pic>
        <p:nvPicPr>
          <p:cNvPr id="7" name="コンテンツ プレースホルダー 6" descr="DSC00041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23" r="-155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55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有限温度系での摂動展開の破綻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ボゾンループの再加算（</a:t>
            </a:r>
            <a:r>
              <a:rPr lang="en-US" altLang="ja-JP" dirty="0" smtClean="0">
                <a:latin typeface="Symbol" charset="2"/>
                <a:cs typeface="Symbol" charset="2"/>
              </a:rPr>
              <a:t>lj</a:t>
            </a:r>
            <a:r>
              <a:rPr lang="en-US" altLang="ja-JP" baseline="30000" dirty="0" smtClean="0"/>
              <a:t>4</a:t>
            </a:r>
            <a:r>
              <a:rPr lang="ja-JP" altLang="en-US" dirty="0" smtClean="0"/>
              <a:t>模型）</a:t>
            </a:r>
            <a:r>
              <a:rPr kumimoji="1" lang="ja-JP" altLang="en-US" dirty="0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				=             +             +               + …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pPr lvl="1"/>
            <a:r>
              <a:rPr lang="en-US" altLang="ja-JP" dirty="0" smtClean="0"/>
              <a:t> O(</a:t>
            </a:r>
            <a:r>
              <a:rPr lang="en-US" altLang="ja-JP" dirty="0" smtClean="0">
                <a:latin typeface="Symbol" charset="2"/>
                <a:cs typeface="Symbol" charset="2"/>
              </a:rPr>
              <a:t>l</a:t>
            </a:r>
            <a:r>
              <a:rPr lang="en-US" altLang="ja-JP" dirty="0" smtClean="0"/>
              <a:t>T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の項の足し上げ</a:t>
            </a:r>
            <a:endParaRPr lang="en-US" altLang="ja-JP" dirty="0" smtClean="0"/>
          </a:p>
          <a:p>
            <a:pPr lvl="1"/>
            <a:r>
              <a:rPr lang="en-US" altLang="ja-JP" dirty="0" smtClean="0">
                <a:latin typeface="Symbol" charset="2"/>
                <a:cs typeface="Symbol" charset="2"/>
              </a:rPr>
              <a:t> </a:t>
            </a:r>
            <a:r>
              <a:rPr lang="en-US" altLang="ja-JP" dirty="0" err="1" smtClean="0">
                <a:latin typeface="Symbol" charset="2"/>
                <a:cs typeface="Symbol" charset="2"/>
              </a:rPr>
              <a:t>l</a:t>
            </a:r>
            <a:r>
              <a:rPr lang="en-US" altLang="ja-JP" dirty="0" err="1" smtClean="0"/>
              <a:t>T</a:t>
            </a:r>
            <a:r>
              <a:rPr lang="en-US" altLang="ja-JP" dirty="0" smtClean="0"/>
              <a:t>/m &lt; 1 </a:t>
            </a:r>
            <a:r>
              <a:rPr lang="ja-JP" altLang="en-US" dirty="0" smtClean="0"/>
              <a:t>で有効</a:t>
            </a:r>
            <a:endParaRPr lang="en-US" altLang="ja-JP" dirty="0" smtClean="0"/>
          </a:p>
          <a:p>
            <a:r>
              <a:rPr lang="en-US" altLang="ja-JP" dirty="0" err="1">
                <a:latin typeface="Symbol" charset="2"/>
                <a:cs typeface="Symbol" charset="2"/>
              </a:rPr>
              <a:t>l</a:t>
            </a:r>
            <a:r>
              <a:rPr lang="en-US" altLang="ja-JP" dirty="0" err="1"/>
              <a:t>T</a:t>
            </a:r>
            <a:r>
              <a:rPr lang="en-US" altLang="ja-JP" dirty="0"/>
              <a:t>/</a:t>
            </a:r>
            <a:r>
              <a:rPr lang="en-US" altLang="ja-JP" dirty="0" smtClean="0"/>
              <a:t>m 〜 1 </a:t>
            </a:r>
            <a:r>
              <a:rPr lang="ja-JP" altLang="en-US" dirty="0"/>
              <a:t>で</a:t>
            </a:r>
            <a:r>
              <a:rPr lang="ja-JP" altLang="en-US" dirty="0" smtClean="0"/>
              <a:t>有効な計算？？</a:t>
            </a:r>
            <a:endParaRPr lang="en-US" altLang="ja-JP" dirty="0" smtClean="0"/>
          </a:p>
        </p:txBody>
      </p:sp>
      <p:sp>
        <p:nvSpPr>
          <p:cNvPr id="4" name="Line 12"/>
          <p:cNvSpPr>
            <a:spLocks noChangeShapeType="1"/>
          </p:cNvSpPr>
          <p:nvPr/>
        </p:nvSpPr>
        <p:spPr bwMode="auto">
          <a:xfrm>
            <a:off x="793750" y="2895600"/>
            <a:ext cx="1816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" name="AutoShape 13" descr="右上がり対角線 (太)"/>
          <p:cNvSpPr>
            <a:spLocks noChangeArrowheads="1"/>
          </p:cNvSpPr>
          <p:nvPr/>
        </p:nvSpPr>
        <p:spPr bwMode="auto">
          <a:xfrm flipH="1">
            <a:off x="1454150" y="2590800"/>
            <a:ext cx="495300" cy="533400"/>
          </a:xfrm>
          <a:prstGeom prst="flowChartConnector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136900" y="2895600"/>
            <a:ext cx="971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4546600" y="3022600"/>
            <a:ext cx="971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5956300" y="3022600"/>
            <a:ext cx="1123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9" name="AutoShape 13" descr="右上がり対角線 (太)"/>
          <p:cNvSpPr>
            <a:spLocks noChangeArrowheads="1"/>
          </p:cNvSpPr>
          <p:nvPr/>
        </p:nvSpPr>
        <p:spPr bwMode="auto">
          <a:xfrm flipH="1">
            <a:off x="4806950" y="2489200"/>
            <a:ext cx="495300" cy="533400"/>
          </a:xfrm>
          <a:prstGeom prst="flowChartConnector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13" descr="右上がり対角線 (太)"/>
          <p:cNvSpPr>
            <a:spLocks noChangeArrowheads="1"/>
          </p:cNvSpPr>
          <p:nvPr/>
        </p:nvSpPr>
        <p:spPr bwMode="auto">
          <a:xfrm flipH="1">
            <a:off x="5956300" y="2489200"/>
            <a:ext cx="495300" cy="533400"/>
          </a:xfrm>
          <a:prstGeom prst="flowChartConnector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13" descr="右上がり対角線 (太)"/>
          <p:cNvSpPr>
            <a:spLocks noChangeArrowheads="1"/>
          </p:cNvSpPr>
          <p:nvPr/>
        </p:nvSpPr>
        <p:spPr bwMode="auto">
          <a:xfrm flipH="1">
            <a:off x="6584950" y="2489200"/>
            <a:ext cx="495300" cy="533400"/>
          </a:xfrm>
          <a:prstGeom prst="flowChartConnector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263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Symbol" charset="2"/>
                <a:cs typeface="Symbol" charset="2"/>
              </a:rPr>
              <a:t>lj</a:t>
            </a:r>
            <a:r>
              <a:rPr kumimoji="1" lang="en-US" altLang="ja-JP" baseline="30000" dirty="0" smtClean="0"/>
              <a:t>4</a:t>
            </a:r>
            <a:r>
              <a:rPr kumimoji="1" lang="ja-JP" altLang="en-US" dirty="0" smtClean="0"/>
              <a:t>模型の有限温度ポテンシャル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摂動の高次補正</a:t>
            </a:r>
            <a:endParaRPr lang="en-US" altLang="ja-JP" dirty="0"/>
          </a:p>
          <a:p>
            <a:r>
              <a:rPr lang="ja-JP" altLang="en-US" dirty="0"/>
              <a:t>繰り込み群による有効ポテンシャルの</a:t>
            </a:r>
            <a:r>
              <a:rPr lang="ja-JP" altLang="en-US" dirty="0" smtClean="0"/>
              <a:t>改善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補助質量の</a:t>
            </a:r>
            <a:r>
              <a:rPr lang="ja-JP" altLang="en-US" dirty="0" smtClean="0"/>
              <a:t>方法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…</a:t>
            </a:r>
            <a:r>
              <a:rPr lang="en-US" altLang="ja-JP" dirty="0"/>
              <a:t>…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07530" y="2738433"/>
            <a:ext cx="2962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T. </a:t>
            </a:r>
            <a:r>
              <a:rPr kumimoji="1" lang="en-US" altLang="ja-JP" dirty="0" err="1" smtClean="0"/>
              <a:t>Nakkagawa</a:t>
            </a:r>
            <a:r>
              <a:rPr kumimoji="1" lang="en-US" altLang="ja-JP" dirty="0" smtClean="0"/>
              <a:t> and H. </a:t>
            </a:r>
            <a:r>
              <a:rPr kumimoji="1" lang="en-US" altLang="ja-JP" dirty="0" err="1" smtClean="0"/>
              <a:t>Yokoto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16287" y="3936703"/>
            <a:ext cx="30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T. Inagaki, K. </a:t>
            </a:r>
            <a:r>
              <a:rPr kumimoji="1" lang="en-US" altLang="ja-JP" dirty="0" err="1" smtClean="0"/>
              <a:t>Ogure</a:t>
            </a:r>
            <a:r>
              <a:rPr kumimoji="1" lang="en-US" altLang="ja-JP" dirty="0" smtClean="0"/>
              <a:t> and J. Sato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455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非可換ゲージ理論の摂動展開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硬熱ループ再加算</a:t>
            </a:r>
          </a:p>
          <a:p>
            <a:pPr lvl="1"/>
            <a:r>
              <a:rPr kumimoji="1" lang="en-US" altLang="en-US" dirty="0" smtClean="0"/>
              <a:t>ゲージ不変性を保つ再加算</a:t>
            </a:r>
          </a:p>
          <a:p>
            <a:pPr lvl="1"/>
            <a:r>
              <a:rPr lang="en-US" altLang="en-US" dirty="0" err="1" smtClean="0"/>
              <a:t>gT</a:t>
            </a:r>
            <a:r>
              <a:rPr lang="en-US" altLang="en-US" dirty="0" smtClean="0"/>
              <a:t>&lt;1 </a:t>
            </a:r>
            <a:r>
              <a:rPr lang="ja-JP" altLang="en-US" dirty="0" smtClean="0"/>
              <a:t>で有効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グルオンの電気質量、頂点関数の補正</a:t>
            </a:r>
            <a:endParaRPr kumimoji="1" lang="en-US" altLang="en-US" dirty="0" smtClean="0"/>
          </a:p>
          <a:p>
            <a:r>
              <a:rPr lang="ja-JP" altLang="en-US" dirty="0" smtClean="0"/>
              <a:t>赤外発散の問題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リンデダイアグラム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グルオンの磁気質量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0513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ヒラギノ角ゴ ProN W6"/>
                <a:cs typeface="ヒラギノ角ゴ ProN W6"/>
              </a:rPr>
              <a:t>Schwinger-Dyson</a:t>
            </a:r>
            <a:r>
              <a:rPr kumimoji="1" lang="ja-JP" altLang="en-US" dirty="0" smtClean="0"/>
              <a:t>方程式</a:t>
            </a:r>
            <a:endParaRPr kumimoji="1" lang="ja-JP" altLang="en-US" dirty="0"/>
          </a:p>
        </p:txBody>
      </p:sp>
      <p:graphicFrame>
        <p:nvGraphicFramePr>
          <p:cNvPr id="4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534385"/>
              </p:ext>
            </p:extLst>
          </p:nvPr>
        </p:nvGraphicFramePr>
        <p:xfrm>
          <a:off x="231775" y="1417638"/>
          <a:ext cx="8518525" cy="485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数式" r:id="rId3" imgW="3022560" imgH="1777680" progId="Equation.3">
                  <p:embed/>
                </p:oleObj>
              </mc:Choice>
              <mc:Fallback>
                <p:oleObj name="数式" r:id="rId3" imgW="302256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417638"/>
                        <a:ext cx="8518525" cy="485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314325" y="4008438"/>
            <a:ext cx="3384550" cy="1752600"/>
          </a:xfrm>
          <a:prstGeom prst="wedgeRoundRectCallout">
            <a:avLst>
              <a:gd name="adj1" fmla="val 60366"/>
              <a:gd name="adj2" fmla="val 38856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400" dirty="0"/>
              <a:t>At T＝0</a:t>
            </a:r>
          </a:p>
          <a:p>
            <a:r>
              <a:rPr lang="en-US" altLang="ja-JP" sz="2400" dirty="0"/>
              <a:t>in Landau　gauge</a:t>
            </a:r>
            <a:endParaRPr lang="ja-JP" altLang="en-US" sz="2400" dirty="0"/>
          </a:p>
          <a:p>
            <a:r>
              <a:rPr lang="en-US" altLang="ja-JP" sz="2400" dirty="0"/>
              <a:t>　A</a:t>
            </a:r>
            <a:r>
              <a:rPr lang="en-US" altLang="ja-JP" sz="2400" baseline="-25000" dirty="0"/>
              <a:t>0</a:t>
            </a:r>
            <a:r>
              <a:rPr lang="en-US" altLang="ja-JP" sz="2400" dirty="0"/>
              <a:t>＝A＝1</a:t>
            </a:r>
          </a:p>
          <a:p>
            <a:r>
              <a:rPr lang="en-US" altLang="ja-JP" sz="2400" dirty="0"/>
              <a:t>　B</a:t>
            </a:r>
            <a:r>
              <a:rPr lang="ja-JP" altLang="en-US" sz="2400" dirty="0"/>
              <a:t>≠0 （</a:t>
            </a:r>
            <a:r>
              <a:rPr lang="en-US" altLang="ja-JP" sz="2400" dirty="0"/>
              <a:t>α＞π／３）</a:t>
            </a:r>
          </a:p>
        </p:txBody>
      </p:sp>
      <p:sp>
        <p:nvSpPr>
          <p:cNvPr id="48" name="AutoShape 10"/>
          <p:cNvSpPr>
            <a:spLocks noChangeArrowheads="1"/>
          </p:cNvSpPr>
          <p:nvPr/>
        </p:nvSpPr>
        <p:spPr bwMode="auto">
          <a:xfrm flipH="1">
            <a:off x="231775" y="2789238"/>
            <a:ext cx="3879850" cy="533400"/>
          </a:xfrm>
          <a:prstGeom prst="wedgeRoundRectCallout">
            <a:avLst>
              <a:gd name="adj1" fmla="val -44551"/>
              <a:gd name="adj2" fmla="val 88986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ja-JP" sz="2400"/>
              <a:t>Ladder approximation</a:t>
            </a:r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>
            <a:off x="1965325" y="1951038"/>
            <a:ext cx="1816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0" name="AutoShape 13" descr="右上がり対角線 (太)"/>
          <p:cNvSpPr>
            <a:spLocks noChangeArrowheads="1"/>
          </p:cNvSpPr>
          <p:nvPr/>
        </p:nvSpPr>
        <p:spPr bwMode="auto">
          <a:xfrm flipH="1">
            <a:off x="2625725" y="1646238"/>
            <a:ext cx="495300" cy="533400"/>
          </a:xfrm>
          <a:prstGeom prst="flowChartConnector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" name="AutoShape 14"/>
          <p:cNvSpPr>
            <a:spLocks noChangeArrowheads="1"/>
          </p:cNvSpPr>
          <p:nvPr/>
        </p:nvSpPr>
        <p:spPr bwMode="auto">
          <a:xfrm rot="5400000">
            <a:off x="2181225" y="1862138"/>
            <a:ext cx="223838" cy="160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" name="AutoShape 15"/>
          <p:cNvSpPr>
            <a:spLocks noChangeArrowheads="1"/>
          </p:cNvSpPr>
          <p:nvPr/>
        </p:nvSpPr>
        <p:spPr bwMode="auto">
          <a:xfrm rot="5400000">
            <a:off x="3336925" y="1862138"/>
            <a:ext cx="223838" cy="160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5680075" y="3094038"/>
            <a:ext cx="2146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4" name="Freeform 31"/>
          <p:cNvSpPr>
            <a:spLocks/>
          </p:cNvSpPr>
          <p:nvPr/>
        </p:nvSpPr>
        <p:spPr bwMode="auto">
          <a:xfrm>
            <a:off x="5680075" y="2255838"/>
            <a:ext cx="1073150" cy="838200"/>
          </a:xfrm>
          <a:custGeom>
            <a:avLst/>
            <a:gdLst>
              <a:gd name="T0" fmla="*/ 624 w 624"/>
              <a:gd name="T1" fmla="*/ 0 h 528"/>
              <a:gd name="T2" fmla="*/ 528 w 624"/>
              <a:gd name="T3" fmla="*/ 96 h 528"/>
              <a:gd name="T4" fmla="*/ 384 w 624"/>
              <a:gd name="T5" fmla="*/ 48 h 528"/>
              <a:gd name="T6" fmla="*/ 336 w 624"/>
              <a:gd name="T7" fmla="*/ 144 h 528"/>
              <a:gd name="T8" fmla="*/ 192 w 624"/>
              <a:gd name="T9" fmla="*/ 144 h 528"/>
              <a:gd name="T10" fmla="*/ 192 w 624"/>
              <a:gd name="T11" fmla="*/ 288 h 528"/>
              <a:gd name="T12" fmla="*/ 48 w 624"/>
              <a:gd name="T13" fmla="*/ 336 h 528"/>
              <a:gd name="T14" fmla="*/ 96 w 624"/>
              <a:gd name="T15" fmla="*/ 432 h 528"/>
              <a:gd name="T16" fmla="*/ 0 w 624"/>
              <a:gd name="T1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4" h="528">
                <a:moveTo>
                  <a:pt x="624" y="0"/>
                </a:moveTo>
                <a:cubicBezTo>
                  <a:pt x="596" y="44"/>
                  <a:pt x="568" y="88"/>
                  <a:pt x="528" y="96"/>
                </a:cubicBezTo>
                <a:cubicBezTo>
                  <a:pt x="488" y="104"/>
                  <a:pt x="416" y="40"/>
                  <a:pt x="384" y="48"/>
                </a:cubicBezTo>
                <a:cubicBezTo>
                  <a:pt x="352" y="56"/>
                  <a:pt x="368" y="128"/>
                  <a:pt x="336" y="144"/>
                </a:cubicBezTo>
                <a:cubicBezTo>
                  <a:pt x="304" y="160"/>
                  <a:pt x="216" y="120"/>
                  <a:pt x="192" y="144"/>
                </a:cubicBezTo>
                <a:cubicBezTo>
                  <a:pt x="168" y="168"/>
                  <a:pt x="216" y="256"/>
                  <a:pt x="192" y="288"/>
                </a:cubicBezTo>
                <a:cubicBezTo>
                  <a:pt x="168" y="320"/>
                  <a:pt x="64" y="312"/>
                  <a:pt x="48" y="336"/>
                </a:cubicBezTo>
                <a:cubicBezTo>
                  <a:pt x="32" y="360"/>
                  <a:pt x="104" y="400"/>
                  <a:pt x="96" y="432"/>
                </a:cubicBezTo>
                <a:cubicBezTo>
                  <a:pt x="88" y="464"/>
                  <a:pt x="44" y="496"/>
                  <a:pt x="0" y="52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5" name="Freeform 32"/>
          <p:cNvSpPr>
            <a:spLocks/>
          </p:cNvSpPr>
          <p:nvPr/>
        </p:nvSpPr>
        <p:spPr bwMode="auto">
          <a:xfrm flipH="1">
            <a:off x="6753225" y="2255838"/>
            <a:ext cx="1073150" cy="838200"/>
          </a:xfrm>
          <a:custGeom>
            <a:avLst/>
            <a:gdLst>
              <a:gd name="T0" fmla="*/ 624 w 624"/>
              <a:gd name="T1" fmla="*/ 0 h 528"/>
              <a:gd name="T2" fmla="*/ 528 w 624"/>
              <a:gd name="T3" fmla="*/ 96 h 528"/>
              <a:gd name="T4" fmla="*/ 384 w 624"/>
              <a:gd name="T5" fmla="*/ 48 h 528"/>
              <a:gd name="T6" fmla="*/ 336 w 624"/>
              <a:gd name="T7" fmla="*/ 144 h 528"/>
              <a:gd name="T8" fmla="*/ 192 w 624"/>
              <a:gd name="T9" fmla="*/ 144 h 528"/>
              <a:gd name="T10" fmla="*/ 192 w 624"/>
              <a:gd name="T11" fmla="*/ 288 h 528"/>
              <a:gd name="T12" fmla="*/ 48 w 624"/>
              <a:gd name="T13" fmla="*/ 336 h 528"/>
              <a:gd name="T14" fmla="*/ 96 w 624"/>
              <a:gd name="T15" fmla="*/ 432 h 528"/>
              <a:gd name="T16" fmla="*/ 0 w 624"/>
              <a:gd name="T1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4" h="528">
                <a:moveTo>
                  <a:pt x="624" y="0"/>
                </a:moveTo>
                <a:cubicBezTo>
                  <a:pt x="596" y="44"/>
                  <a:pt x="568" y="88"/>
                  <a:pt x="528" y="96"/>
                </a:cubicBezTo>
                <a:cubicBezTo>
                  <a:pt x="488" y="104"/>
                  <a:pt x="416" y="40"/>
                  <a:pt x="384" y="48"/>
                </a:cubicBezTo>
                <a:cubicBezTo>
                  <a:pt x="352" y="56"/>
                  <a:pt x="368" y="128"/>
                  <a:pt x="336" y="144"/>
                </a:cubicBezTo>
                <a:cubicBezTo>
                  <a:pt x="304" y="160"/>
                  <a:pt x="216" y="120"/>
                  <a:pt x="192" y="144"/>
                </a:cubicBezTo>
                <a:cubicBezTo>
                  <a:pt x="168" y="168"/>
                  <a:pt x="216" y="256"/>
                  <a:pt x="192" y="288"/>
                </a:cubicBezTo>
                <a:cubicBezTo>
                  <a:pt x="168" y="320"/>
                  <a:pt x="64" y="312"/>
                  <a:pt x="48" y="336"/>
                </a:cubicBezTo>
                <a:cubicBezTo>
                  <a:pt x="32" y="360"/>
                  <a:pt x="104" y="400"/>
                  <a:pt x="96" y="432"/>
                </a:cubicBezTo>
                <a:cubicBezTo>
                  <a:pt x="88" y="464"/>
                  <a:pt x="44" y="496"/>
                  <a:pt x="0" y="52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6" name="AutoShape 33" descr="右上がり対角線 (太)"/>
          <p:cNvSpPr>
            <a:spLocks noChangeArrowheads="1"/>
          </p:cNvSpPr>
          <p:nvPr/>
        </p:nvSpPr>
        <p:spPr bwMode="auto">
          <a:xfrm flipH="1">
            <a:off x="6505575" y="2789238"/>
            <a:ext cx="495300" cy="533400"/>
          </a:xfrm>
          <a:prstGeom prst="flowChartConnector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" name="AutoShape 34" descr="右上がり対角線 (太)"/>
          <p:cNvSpPr>
            <a:spLocks noChangeArrowheads="1"/>
          </p:cNvSpPr>
          <p:nvPr/>
        </p:nvSpPr>
        <p:spPr bwMode="auto">
          <a:xfrm flipH="1">
            <a:off x="6505575" y="2103438"/>
            <a:ext cx="495300" cy="533400"/>
          </a:xfrm>
          <a:prstGeom prst="flowChartConnector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8" name="AutoShape 35" descr="右上がり対角線 (太)"/>
          <p:cNvSpPr>
            <a:spLocks noChangeArrowheads="1"/>
          </p:cNvSpPr>
          <p:nvPr/>
        </p:nvSpPr>
        <p:spPr bwMode="auto">
          <a:xfrm flipH="1">
            <a:off x="7578725" y="2713038"/>
            <a:ext cx="495300" cy="533400"/>
          </a:xfrm>
          <a:prstGeom prst="flowChartConnector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9" name="Line 36"/>
          <p:cNvSpPr>
            <a:spLocks noChangeShapeType="1"/>
          </p:cNvSpPr>
          <p:nvPr/>
        </p:nvSpPr>
        <p:spPr bwMode="auto">
          <a:xfrm>
            <a:off x="5680075" y="4770438"/>
            <a:ext cx="2146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60" name="Freeform 37"/>
          <p:cNvSpPr>
            <a:spLocks/>
          </p:cNvSpPr>
          <p:nvPr/>
        </p:nvSpPr>
        <p:spPr bwMode="auto">
          <a:xfrm>
            <a:off x="5680075" y="3932238"/>
            <a:ext cx="1073150" cy="838200"/>
          </a:xfrm>
          <a:custGeom>
            <a:avLst/>
            <a:gdLst>
              <a:gd name="T0" fmla="*/ 624 w 624"/>
              <a:gd name="T1" fmla="*/ 0 h 528"/>
              <a:gd name="T2" fmla="*/ 528 w 624"/>
              <a:gd name="T3" fmla="*/ 96 h 528"/>
              <a:gd name="T4" fmla="*/ 384 w 624"/>
              <a:gd name="T5" fmla="*/ 48 h 528"/>
              <a:gd name="T6" fmla="*/ 336 w 624"/>
              <a:gd name="T7" fmla="*/ 144 h 528"/>
              <a:gd name="T8" fmla="*/ 192 w 624"/>
              <a:gd name="T9" fmla="*/ 144 h 528"/>
              <a:gd name="T10" fmla="*/ 192 w 624"/>
              <a:gd name="T11" fmla="*/ 288 h 528"/>
              <a:gd name="T12" fmla="*/ 48 w 624"/>
              <a:gd name="T13" fmla="*/ 336 h 528"/>
              <a:gd name="T14" fmla="*/ 96 w 624"/>
              <a:gd name="T15" fmla="*/ 432 h 528"/>
              <a:gd name="T16" fmla="*/ 0 w 624"/>
              <a:gd name="T1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4" h="528">
                <a:moveTo>
                  <a:pt x="624" y="0"/>
                </a:moveTo>
                <a:cubicBezTo>
                  <a:pt x="596" y="44"/>
                  <a:pt x="568" y="88"/>
                  <a:pt x="528" y="96"/>
                </a:cubicBezTo>
                <a:cubicBezTo>
                  <a:pt x="488" y="104"/>
                  <a:pt x="416" y="40"/>
                  <a:pt x="384" y="48"/>
                </a:cubicBezTo>
                <a:cubicBezTo>
                  <a:pt x="352" y="56"/>
                  <a:pt x="368" y="128"/>
                  <a:pt x="336" y="144"/>
                </a:cubicBezTo>
                <a:cubicBezTo>
                  <a:pt x="304" y="160"/>
                  <a:pt x="216" y="120"/>
                  <a:pt x="192" y="144"/>
                </a:cubicBezTo>
                <a:cubicBezTo>
                  <a:pt x="168" y="168"/>
                  <a:pt x="216" y="256"/>
                  <a:pt x="192" y="288"/>
                </a:cubicBezTo>
                <a:cubicBezTo>
                  <a:pt x="168" y="320"/>
                  <a:pt x="64" y="312"/>
                  <a:pt x="48" y="336"/>
                </a:cubicBezTo>
                <a:cubicBezTo>
                  <a:pt x="32" y="360"/>
                  <a:pt x="104" y="400"/>
                  <a:pt x="96" y="432"/>
                </a:cubicBezTo>
                <a:cubicBezTo>
                  <a:pt x="88" y="464"/>
                  <a:pt x="44" y="496"/>
                  <a:pt x="0" y="52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61" name="Freeform 38"/>
          <p:cNvSpPr>
            <a:spLocks/>
          </p:cNvSpPr>
          <p:nvPr/>
        </p:nvSpPr>
        <p:spPr bwMode="auto">
          <a:xfrm flipH="1">
            <a:off x="6753225" y="3932238"/>
            <a:ext cx="1073150" cy="838200"/>
          </a:xfrm>
          <a:custGeom>
            <a:avLst/>
            <a:gdLst>
              <a:gd name="T0" fmla="*/ 624 w 624"/>
              <a:gd name="T1" fmla="*/ 0 h 528"/>
              <a:gd name="T2" fmla="*/ 528 w 624"/>
              <a:gd name="T3" fmla="*/ 96 h 528"/>
              <a:gd name="T4" fmla="*/ 384 w 624"/>
              <a:gd name="T5" fmla="*/ 48 h 528"/>
              <a:gd name="T6" fmla="*/ 336 w 624"/>
              <a:gd name="T7" fmla="*/ 144 h 528"/>
              <a:gd name="T8" fmla="*/ 192 w 624"/>
              <a:gd name="T9" fmla="*/ 144 h 528"/>
              <a:gd name="T10" fmla="*/ 192 w 624"/>
              <a:gd name="T11" fmla="*/ 288 h 528"/>
              <a:gd name="T12" fmla="*/ 48 w 624"/>
              <a:gd name="T13" fmla="*/ 336 h 528"/>
              <a:gd name="T14" fmla="*/ 96 w 624"/>
              <a:gd name="T15" fmla="*/ 432 h 528"/>
              <a:gd name="T16" fmla="*/ 0 w 624"/>
              <a:gd name="T17" fmla="*/ 528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4" h="528">
                <a:moveTo>
                  <a:pt x="624" y="0"/>
                </a:moveTo>
                <a:cubicBezTo>
                  <a:pt x="596" y="44"/>
                  <a:pt x="568" y="88"/>
                  <a:pt x="528" y="96"/>
                </a:cubicBezTo>
                <a:cubicBezTo>
                  <a:pt x="488" y="104"/>
                  <a:pt x="416" y="40"/>
                  <a:pt x="384" y="48"/>
                </a:cubicBezTo>
                <a:cubicBezTo>
                  <a:pt x="352" y="56"/>
                  <a:pt x="368" y="128"/>
                  <a:pt x="336" y="144"/>
                </a:cubicBezTo>
                <a:cubicBezTo>
                  <a:pt x="304" y="160"/>
                  <a:pt x="216" y="120"/>
                  <a:pt x="192" y="144"/>
                </a:cubicBezTo>
                <a:cubicBezTo>
                  <a:pt x="168" y="168"/>
                  <a:pt x="216" y="256"/>
                  <a:pt x="192" y="288"/>
                </a:cubicBezTo>
                <a:cubicBezTo>
                  <a:pt x="168" y="320"/>
                  <a:pt x="64" y="312"/>
                  <a:pt x="48" y="336"/>
                </a:cubicBezTo>
                <a:cubicBezTo>
                  <a:pt x="32" y="360"/>
                  <a:pt x="104" y="400"/>
                  <a:pt x="96" y="432"/>
                </a:cubicBezTo>
                <a:cubicBezTo>
                  <a:pt x="88" y="464"/>
                  <a:pt x="44" y="496"/>
                  <a:pt x="0" y="52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62" name="AutoShape 39" descr="右上がり対角線 (太)"/>
          <p:cNvSpPr>
            <a:spLocks noChangeArrowheads="1"/>
          </p:cNvSpPr>
          <p:nvPr/>
        </p:nvSpPr>
        <p:spPr bwMode="auto">
          <a:xfrm flipH="1">
            <a:off x="6505575" y="4465638"/>
            <a:ext cx="495300" cy="533400"/>
          </a:xfrm>
          <a:prstGeom prst="flowChartConnector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3" name="AutoShape 42"/>
          <p:cNvSpPr>
            <a:spLocks noChangeArrowheads="1"/>
          </p:cNvSpPr>
          <p:nvPr/>
        </p:nvSpPr>
        <p:spPr bwMode="auto">
          <a:xfrm rot="5400000">
            <a:off x="6061075" y="2995613"/>
            <a:ext cx="223838" cy="160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4" name="AutoShape 43"/>
          <p:cNvSpPr>
            <a:spLocks noChangeArrowheads="1"/>
          </p:cNvSpPr>
          <p:nvPr/>
        </p:nvSpPr>
        <p:spPr bwMode="auto">
          <a:xfrm rot="5400000">
            <a:off x="7216775" y="2995613"/>
            <a:ext cx="223838" cy="160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5" name="AutoShape 44"/>
          <p:cNvSpPr>
            <a:spLocks noChangeArrowheads="1"/>
          </p:cNvSpPr>
          <p:nvPr/>
        </p:nvSpPr>
        <p:spPr bwMode="auto">
          <a:xfrm rot="5400000">
            <a:off x="6061075" y="4683126"/>
            <a:ext cx="223837" cy="160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" name="AutoShape 45"/>
          <p:cNvSpPr>
            <a:spLocks noChangeArrowheads="1"/>
          </p:cNvSpPr>
          <p:nvPr/>
        </p:nvSpPr>
        <p:spPr bwMode="auto">
          <a:xfrm rot="5400000">
            <a:off x="7216775" y="4683126"/>
            <a:ext cx="223837" cy="16033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70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ゲージ依存性の問題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有限温度・密度系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グルオンの遮蔽質量、頂点関数の補正を導入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ランダウゲージをとってもフェルミ粒子の波動関数の繰り込み</a:t>
            </a:r>
            <a:r>
              <a:rPr lang="en-US" altLang="ja-JP" dirty="0" smtClean="0"/>
              <a:t>→Ladder</a:t>
            </a:r>
            <a:r>
              <a:rPr lang="ja-JP" altLang="en-US" dirty="0" smtClean="0"/>
              <a:t>近似と矛盾？？</a:t>
            </a:r>
            <a:endParaRPr lang="en-US" altLang="ja-JP" dirty="0" smtClean="0"/>
          </a:p>
          <a:p>
            <a:r>
              <a:rPr kumimoji="1" lang="ja-JP" altLang="en-US" dirty="0" smtClean="0"/>
              <a:t>計算方法の拡張が必要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Ladder</a:t>
            </a:r>
            <a:r>
              <a:rPr kumimoji="1" lang="ja-JP" altLang="en-US" dirty="0" smtClean="0"/>
              <a:t>近似と矛盾しないゲージパラメーター</a:t>
            </a:r>
            <a:endParaRPr kumimoji="1" lang="en-US" altLang="ja-JP" dirty="0" smtClean="0"/>
          </a:p>
          <a:p>
            <a:pPr marL="457200" lvl="1" indent="0">
              <a:buNone/>
            </a:pPr>
            <a:endParaRPr kumimoji="1" lang="en-US" altLang="ja-JP" dirty="0" smtClean="0"/>
          </a:p>
          <a:p>
            <a:pPr lvl="1"/>
            <a:r>
              <a:rPr lang="ja-JP" altLang="en-US" dirty="0" smtClean="0"/>
              <a:t>頂点補正の導入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00824" y="2603964"/>
            <a:ext cx="475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T. </a:t>
            </a:r>
            <a:r>
              <a:rPr kumimoji="1" lang="en-US" altLang="ja-JP" dirty="0" err="1" smtClean="0"/>
              <a:t>Nakkagawa</a:t>
            </a:r>
            <a:r>
              <a:rPr kumimoji="1" lang="en-US" altLang="ja-JP" dirty="0" smtClean="0"/>
              <a:t>, H. </a:t>
            </a:r>
            <a:r>
              <a:rPr kumimoji="1" lang="en-US" altLang="ja-JP" dirty="0" err="1" smtClean="0"/>
              <a:t>Yokoto</a:t>
            </a:r>
            <a:r>
              <a:rPr kumimoji="1" lang="en-US" altLang="ja-JP" dirty="0" smtClean="0"/>
              <a:t>, K. Yoshida and Y. </a:t>
            </a:r>
            <a:r>
              <a:rPr kumimoji="1" lang="en-US" altLang="ja-JP" dirty="0" err="1" smtClean="0"/>
              <a:t>Fueki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25569" y="4892953"/>
            <a:ext cx="3924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T. </a:t>
            </a:r>
            <a:r>
              <a:rPr kumimoji="1" lang="en-US" altLang="ja-JP" dirty="0" err="1" smtClean="0"/>
              <a:t>Nakkagawa</a:t>
            </a:r>
            <a:r>
              <a:rPr kumimoji="1" lang="en-US" altLang="ja-JP" dirty="0" smtClean="0"/>
              <a:t>, H. </a:t>
            </a:r>
            <a:r>
              <a:rPr kumimoji="1" lang="en-US" altLang="ja-JP" dirty="0" err="1" smtClean="0"/>
              <a:t>Yokoto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and K. Yoshida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554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研究会報告等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研究会報告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「素粒子論研究」誌に掲載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http</a:t>
            </a:r>
            <a:r>
              <a:rPr lang="en-US" altLang="ja-JP" dirty="0"/>
              <a:t>://www2.yukawa.kyoto-u.ac.jp/~</a:t>
            </a:r>
            <a:r>
              <a:rPr lang="en-US" altLang="ja-JP" dirty="0" err="1" smtClean="0"/>
              <a:t>sokened</a:t>
            </a:r>
            <a:r>
              <a:rPr lang="en-US" altLang="ja-JP" dirty="0" smtClean="0"/>
              <a:t>/</a:t>
            </a:r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２００１年度以降の発表資料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http</a:t>
            </a:r>
            <a:r>
              <a:rPr lang="en-US" altLang="ja-JP" dirty="0"/>
              <a:t>://www.riise.hiroshima-u.ac.jp/TQFT</a:t>
            </a:r>
            <a:r>
              <a:rPr lang="en-US" altLang="ja-JP" dirty="0" smtClean="0"/>
              <a:t>/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846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年表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309320"/>
              </p:ext>
            </p:extLst>
          </p:nvPr>
        </p:nvGraphicFramePr>
        <p:xfrm>
          <a:off x="457200" y="1600199"/>
          <a:ext cx="8229600" cy="4680053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1069897">
                <a:tc>
                  <a:txBody>
                    <a:bodyPr/>
                    <a:lstStyle/>
                    <a:p>
                      <a:r>
                        <a:rPr lang="en-US" altLang="ja-JP" sz="2800" dirty="0" smtClean="0"/>
                        <a:t>1994, 95</a:t>
                      </a:r>
                      <a:r>
                        <a:rPr lang="ja-JP" altLang="en-US" sz="2800" dirty="0" smtClean="0"/>
                        <a:t>年</a:t>
                      </a:r>
                      <a:endParaRPr kumimoji="1" lang="ja-JP" altLang="en-US" sz="2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/>
                        <a:t>有限温度・有限密度の場の量子論とその応用</a:t>
                      </a:r>
                      <a:endParaRPr lang="en-US" altLang="ja-JP" sz="2800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モレキュール型研究会</a:t>
                      </a:r>
                      <a:endParaRPr kumimoji="1" lang="ja-JP" altLang="en-US" sz="2800" dirty="0"/>
                    </a:p>
                  </a:txBody>
                  <a:tcPr anchor="ctr">
                    <a:solidFill>
                      <a:srgbClr val="DCE6F2"/>
                    </a:solidFill>
                  </a:tcPr>
                </a:tc>
              </a:tr>
              <a:tr h="844293">
                <a:tc>
                  <a:txBody>
                    <a:bodyPr/>
                    <a:lstStyle/>
                    <a:p>
                      <a:r>
                        <a:rPr lang="en-US" altLang="ja-JP" sz="2800" dirty="0" smtClean="0"/>
                        <a:t>1996</a:t>
                      </a:r>
                      <a:r>
                        <a:rPr lang="ja-JP" altLang="en-US" sz="2800" dirty="0" smtClean="0"/>
                        <a:t>年</a:t>
                      </a:r>
                      <a:endParaRPr kumimoji="1" lang="ja-JP" altLang="en-US" sz="2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/>
                        <a:t>基研</a:t>
                      </a:r>
                      <a:r>
                        <a:rPr kumimoji="1" lang="ja-JP" alt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研究会</a:t>
                      </a:r>
                      <a:endParaRPr kumimoji="1" lang="en-US" altLang="ja-JP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765863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1998</a:t>
                      </a:r>
                      <a:r>
                        <a:rPr kumimoji="1" lang="ja-JP" altLang="en-US" sz="2800" dirty="0" smtClean="0"/>
                        <a:t>年</a:t>
                      </a:r>
                      <a:r>
                        <a:rPr kumimoji="1" lang="en-US" altLang="ja-JP" sz="2800" dirty="0" smtClean="0"/>
                        <a:t>〜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dirty="0" smtClean="0"/>
                        <a:t>熱場の量子論とその応用</a:t>
                      </a:r>
                      <a:endParaRPr lang="en-US" altLang="ja-JP" sz="2800" dirty="0" smtClean="0"/>
                    </a:p>
                    <a:p>
                      <a:endParaRPr kumimoji="1" lang="ja-JP" altLang="en-US" sz="2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75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バックアップスライド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98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latin typeface="Symbol" charset="2"/>
                <a:cs typeface="Symbol" charset="2"/>
              </a:rPr>
              <a:t>lj</a:t>
            </a:r>
            <a:r>
              <a:rPr lang="en-US" altLang="ja-JP" baseline="30000" dirty="0"/>
              <a:t>4</a:t>
            </a:r>
            <a:r>
              <a:rPr lang="ja-JP" altLang="en-US" dirty="0"/>
              <a:t>模型</a:t>
            </a:r>
            <a:r>
              <a:rPr lang="ja-JP" altLang="en-US" dirty="0" smtClean="0"/>
              <a:t>の有効ポテンシャル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82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0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74975"/>
            <a:ext cx="8316912" cy="29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有効ポテンシャルの計算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リングダイアグラム余加算法を適用、</a:t>
            </a:r>
            <a:r>
              <a:rPr lang="en-US" altLang="ja-JP"/>
              <a:t>MS</a:t>
            </a:r>
            <a:r>
              <a:rPr lang="ja-JP" altLang="en-US"/>
              <a:t>繰り込みを行い、</a:t>
            </a:r>
            <a:r>
              <a:rPr lang="en-US" altLang="ja-JP"/>
              <a:t>φ</a:t>
            </a:r>
            <a:r>
              <a:rPr lang="ja-JP" altLang="en-US"/>
              <a:t>に依存しない項は落とす。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700338" y="4797425"/>
            <a:ext cx="5761037" cy="10795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3708400" y="4005263"/>
            <a:ext cx="2016125" cy="5762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132138" y="3065463"/>
            <a:ext cx="2016125" cy="579437"/>
          </a:xfrm>
          <a:prstGeom prst="rect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ja-JP" sz="3200"/>
              <a:t>m</a:t>
            </a:r>
            <a:r>
              <a:rPr lang="en-US" altLang="ja-JP" sz="3200" baseline="30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09523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  <p:bldP spid="491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相転移転点近傍で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897437"/>
          </a:xfrm>
        </p:spPr>
        <p:txBody>
          <a:bodyPr/>
          <a:lstStyle/>
          <a:p>
            <a:r>
              <a:rPr lang="ja-JP" altLang="en-US"/>
              <a:t>有効ポテンシャルのおおまかなふるまいは、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pPr>
              <a:buFontTx/>
              <a:buNone/>
            </a:pPr>
            <a:r>
              <a:rPr lang="en-US" altLang="ja-JP"/>
              <a:t>	</a:t>
            </a:r>
            <a:r>
              <a:rPr lang="ja-JP" altLang="en-US"/>
              <a:t>相転移点近傍では各項がほぼバランスし、</a:t>
            </a:r>
            <a:endParaRPr lang="en-US" altLang="ja-JP"/>
          </a:p>
          <a:p>
            <a:pPr>
              <a:buFontTx/>
              <a:buNone/>
            </a:pPr>
            <a:endParaRPr lang="en-US" altLang="ja-JP" sz="3600"/>
          </a:p>
          <a:p>
            <a:pPr>
              <a:buFontTx/>
              <a:buNone/>
            </a:pPr>
            <a:endParaRPr lang="en-US" altLang="ja-JP" sz="3600"/>
          </a:p>
          <a:p>
            <a:pPr>
              <a:buFontTx/>
              <a:buNone/>
            </a:pPr>
            <a:r>
              <a:rPr lang="en-US" altLang="ja-JP"/>
              <a:t>	</a:t>
            </a:r>
            <a:r>
              <a:rPr lang="ja-JP" altLang="en-US"/>
              <a:t>つまり、</a:t>
            </a:r>
            <a:r>
              <a:rPr lang="en-US" altLang="ja-JP"/>
              <a:t>                    </a:t>
            </a:r>
            <a:r>
              <a:rPr lang="ja-JP" altLang="en-US"/>
              <a:t>、リングダイアグラムを足し上げるだけでは不十分。</a:t>
            </a:r>
          </a:p>
        </p:txBody>
      </p:sp>
      <p:pic>
        <p:nvPicPr>
          <p:cNvPr id="50186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395538"/>
            <a:ext cx="7085013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0187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4149725"/>
            <a:ext cx="5670550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0188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5461000"/>
            <a:ext cx="186372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029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補助質量の方法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917825" y="6230938"/>
            <a:ext cx="597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T.I., K.Ogure, J.Sato, Prog. Theor. Phys. 99 (1998) 1069.</a:t>
            </a:r>
          </a:p>
        </p:txBody>
      </p:sp>
    </p:spTree>
    <p:extLst>
      <p:ext uri="{BB962C8B-B14F-4D97-AF65-F5344CB8AC3E}">
        <p14:creationId xmlns:p14="http://schemas.microsoft.com/office/powerpoint/2010/main" val="52278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有効ポテンシャルの質量依存性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有効ポテンシャルをスカラー場の質量で微分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5292725" y="3141663"/>
            <a:ext cx="431800" cy="15113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5292725" y="4221163"/>
            <a:ext cx="3095625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500563" y="4437063"/>
            <a:ext cx="6397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full</a:t>
            </a:r>
          </a:p>
        </p:txBody>
      </p:sp>
      <p:pic>
        <p:nvPicPr>
          <p:cNvPr id="21518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2416175"/>
            <a:ext cx="7853363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47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  <p:bldP spid="21516" grpId="0" animBg="1"/>
      <p:bldP spid="215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近似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Full self-energy Π</a:t>
            </a:r>
            <a:r>
              <a:rPr lang="ja-JP" altLang="en-US"/>
              <a:t>は求められないので、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pPr>
              <a:buFontTx/>
              <a:buNone/>
            </a:pPr>
            <a:r>
              <a:rPr lang="en-US" altLang="ja-JP"/>
              <a:t>	</a:t>
            </a:r>
            <a:r>
              <a:rPr lang="ja-JP" altLang="en-US"/>
              <a:t>の関係を利用して、以下の置き換えを行う</a:t>
            </a:r>
          </a:p>
        </p:txBody>
      </p:sp>
      <p:pic>
        <p:nvPicPr>
          <p:cNvPr id="51207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4149725"/>
            <a:ext cx="756761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120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01888"/>
            <a:ext cx="5865813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4932363" y="3068638"/>
            <a:ext cx="18732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435600" y="2981325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>
                <a:solidFill>
                  <a:srgbClr val="FF0000"/>
                </a:solidFill>
              </a:rPr>
              <a:t>近似</a:t>
            </a:r>
          </a:p>
        </p:txBody>
      </p:sp>
    </p:spTree>
    <p:extLst>
      <p:ext uri="{BB962C8B-B14F-4D97-AF65-F5344CB8AC3E}">
        <p14:creationId xmlns:p14="http://schemas.microsoft.com/office/powerpoint/2010/main" val="301798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 animBg="1"/>
      <p:bldP spid="512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ポテンシャルの偏微分方程式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和と角度積分を実行すると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pPr>
              <a:buFontTx/>
              <a:buNone/>
            </a:pPr>
            <a:r>
              <a:rPr lang="en-US" altLang="ja-JP"/>
              <a:t>	m</a:t>
            </a:r>
            <a:r>
              <a:rPr lang="en-US" altLang="ja-JP" baseline="30000"/>
              <a:t>2</a:t>
            </a:r>
            <a:r>
              <a:rPr lang="ja-JP" altLang="en-US"/>
              <a:t>～</a:t>
            </a:r>
            <a:r>
              <a:rPr lang="en-US" altLang="ja-JP"/>
              <a:t>O(T</a:t>
            </a:r>
            <a:r>
              <a:rPr lang="en-US" altLang="ja-JP" baseline="30000"/>
              <a:t>2</a:t>
            </a:r>
            <a:r>
              <a:rPr lang="en-US" altLang="ja-JP"/>
              <a:t>)</a:t>
            </a:r>
            <a:r>
              <a:rPr lang="ja-JP" altLang="en-US"/>
              <a:t>では、</a:t>
            </a:r>
            <a:r>
              <a:rPr lang="en-US" altLang="ja-JP"/>
              <a:t>               </a:t>
            </a:r>
            <a:r>
              <a:rPr lang="ja-JP" altLang="en-US"/>
              <a:t>　、となり摂動論が有効。１ループレベルで初期値を決める。</a:t>
            </a:r>
          </a:p>
        </p:txBody>
      </p:sp>
      <p:pic>
        <p:nvPicPr>
          <p:cNvPr id="52232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417763"/>
            <a:ext cx="7920037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234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3573463"/>
            <a:ext cx="1941512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238" name="Picture 1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646613"/>
            <a:ext cx="7056438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6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補助質量の方法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補助質量の方法では有効ポテンシャルを、</a:t>
            </a:r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  <a:p>
            <a:pPr>
              <a:buFontTx/>
              <a:buNone/>
            </a:pPr>
            <a:r>
              <a:rPr lang="en-US" altLang="ja-JP"/>
              <a:t>	</a:t>
            </a:r>
            <a:r>
              <a:rPr lang="ja-JP" altLang="en-US"/>
              <a:t>を数値的に解いて求める。</a:t>
            </a:r>
            <a:endParaRPr lang="en-US" altLang="ja-JP"/>
          </a:p>
          <a:p>
            <a:pPr>
              <a:buFontTx/>
              <a:buNone/>
            </a:pPr>
            <a:r>
              <a:rPr lang="en-US" altLang="ja-JP"/>
              <a:t>	→ </a:t>
            </a:r>
            <a:r>
              <a:rPr lang="ja-JP" altLang="en-US"/>
              <a:t>２次相転移、</a:t>
            </a:r>
            <a:endParaRPr lang="en-US" altLang="ja-JP"/>
          </a:p>
          <a:p>
            <a:pPr>
              <a:buFontTx/>
              <a:buNone/>
            </a:pPr>
            <a:r>
              <a:rPr lang="en-US" altLang="ja-JP"/>
              <a:t>	 </a:t>
            </a:r>
            <a:r>
              <a:rPr lang="ja-JP" altLang="en-US"/>
              <a:t>　</a:t>
            </a:r>
            <a:r>
              <a:rPr lang="en-US" altLang="ja-JP"/>
              <a:t> ε</a:t>
            </a:r>
            <a:r>
              <a:rPr lang="ja-JP" altLang="en-US"/>
              <a:t>展開と矛盾の無い臨界指数</a:t>
            </a:r>
          </a:p>
        </p:txBody>
      </p:sp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39988"/>
            <a:ext cx="6469063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610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モレキュール型研究会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有限温度・有限密度の場の量子論とその</a:t>
            </a:r>
            <a:r>
              <a:rPr lang="ja-JP" altLang="en-US" dirty="0" smtClean="0"/>
              <a:t>応用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041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１９９４年度のトピックス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1895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242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コンテンツ プレースホルダー 10" descr="pro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00" r="-19500"/>
          <a:stretch>
            <a:fillRect/>
          </a:stretch>
        </p:blipFill>
        <p:spPr>
          <a:xfrm>
            <a:off x="1333500" y="1600201"/>
            <a:ext cx="6527800" cy="3949700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１９９４年度プログラム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03487" y="623200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世話人：牲川章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2324100" y="2717800"/>
            <a:ext cx="8382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33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１９９５年度プログラム</a:t>
            </a:r>
            <a:endParaRPr kumimoji="1" lang="ja-JP" altLang="en-US" dirty="0"/>
          </a:p>
        </p:txBody>
      </p:sp>
      <p:pic>
        <p:nvPicPr>
          <p:cNvPr id="4" name="コンテンツ プレースホルダー 3" descr="pro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784" r="-39784"/>
          <a:stretch>
            <a:fillRect/>
          </a:stretch>
        </p:blipFill>
        <p:spPr/>
      </p:pic>
      <p:sp>
        <p:nvSpPr>
          <p:cNvPr id="5" name="テキスト ボックス 4"/>
          <p:cNvSpPr txBox="1"/>
          <p:nvPr/>
        </p:nvSpPr>
        <p:spPr>
          <a:xfrm>
            <a:off x="4974407" y="6232009"/>
            <a:ext cx="276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世話人：中川寿夫、横田浩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254500" y="4089400"/>
            <a:ext cx="2514600" cy="3683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03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基研研究会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有限温度・有限密度の場の量子論とその</a:t>
            </a:r>
            <a:r>
              <a:rPr lang="ja-JP" altLang="en-US" dirty="0" smtClean="0"/>
              <a:t>応用</a:t>
            </a:r>
            <a:endParaRPr lang="ja-JP" altLang="en-US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5532120" y="1270000"/>
            <a:ext cx="3243580" cy="1790700"/>
          </a:xfrm>
          <a:prstGeom prst="wedgeRoundRectCallout">
            <a:avLst>
              <a:gd name="adj1" fmla="val -33362"/>
              <a:gd name="adj2" fmla="val 69592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宇宙論まで対象を広げ、素粒子、原子核、宇宙論の分野の研究者に広く参加を呼びかける。</a:t>
            </a:r>
            <a:endParaRPr lang="en-US" altLang="ja-JP" dirty="0" smtClean="0"/>
          </a:p>
          <a:p>
            <a:r>
              <a:rPr lang="ja-JP" altLang="en-US" dirty="0" smtClean="0"/>
              <a:t>世話人代表はどなた？？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6652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１９９６年度プログラム</a:t>
            </a:r>
            <a:endParaRPr kumimoji="1" lang="ja-JP" altLang="en-US" dirty="0"/>
          </a:p>
        </p:txBody>
      </p:sp>
      <p:pic>
        <p:nvPicPr>
          <p:cNvPr id="6" name="コンテンツ プレースホルダー 5" descr="pro03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299" r="-28299"/>
          <a:stretch>
            <a:fillRect/>
          </a:stretch>
        </p:blipFill>
        <p:spPr/>
      </p:pic>
      <p:sp>
        <p:nvSpPr>
          <p:cNvPr id="8" name="正方形/長方形 7"/>
          <p:cNvSpPr/>
          <p:nvPr/>
        </p:nvSpPr>
        <p:spPr>
          <a:xfrm>
            <a:off x="2095500" y="2641600"/>
            <a:ext cx="4864100" cy="7747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205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コンテンツ プレースホルダー 3" descr="pro030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71" b="-1571"/>
          <a:stretch>
            <a:fillRect/>
          </a:stretch>
        </p:blipFill>
        <p:spPr>
          <a:xfrm>
            <a:off x="2019300" y="1600201"/>
            <a:ext cx="4876800" cy="237489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050607" y="6232009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世話人代表：不明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950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V(\phi)&amp;=&amp;&#10;\frac{1}{2}\left(-\mu^2+\frac{\lambda}{24}T^2\right)\phi^2&#10;\nonumber \\&#10;&amp;&amp;-\frac{T}{12\pi}\left(-\mu^2+\frac{\lambda}{24}T^2+\frac{\lambda}{2}\phi^2\right)^{3/2}&#10;+\frac{\lambda}{4!}\phi^4&#10;\nonumber \\&#10;\nonumber&#10;&amp;&amp;+\frac{\left(-\mu^2+\frac{\lambda}{24}T^2+\frac{\lambda}{2}\phi^2\right)^2}&#10;{64\pi^2}\ln\frac{(4\pi T)^2}{\mu_{ren}^2}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476"/>
  <p:tag name="PICTUREFILESIZE" val="722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&amp;&amp;V(\phi,m^2=M^2)=&#10;\frac{1}{2}M^2\phi^2&#10;+\frac{\lambda}{4!}\phi^4&#10;\nonumber \\&#10;&amp;&amp;\,\,+\frac{T}{2\pi^2}\int k^2dk &#10;\ln\left(1-e^{-\sqrt{k^2+M^2+\lambda\phi^2/2}/T}\right)&#10;\nonumber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408"/>
  <p:tag name="PICTUREFILESIZE" val="446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V(\phi,m^2=-\mu^2)&amp;=&amp;&#10;\int^{-\mu^2}_{M^2}\left(\frac{\delta V}{\delta m^2}\right)dm^2&#10;\nonumber \\&#10;&amp;&amp;+V(\phi^2,M^2)&#10;\nonumber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374"/>
  <p:tag name="PICTUREFILESIZE" val="3427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V(\phi)\sim&#10;\frac{1}{2}m^2\phi^2&#10;-\frac{T}{12\pi}\left(\frac{\lambda}{2}\right)^{3/2}\phi^{3}&#10;+\frac{\lambda}{4!}\phi^4&#10;\nonumber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384"/>
  <p:tag name="PICTUREFILESIZE" val="2634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T\lambda^{3/2}\phi^3\sim \lambda\phi^4&#10;&amp;\rightarrow&amp; \phi\sim\sqrt{\lambda}T&#10;\nonumber\\&#10;m^2\phi^2\sim\lambda\phi^4&#10;&amp;\rightarrow&amp; m^2\sim \lambda\phi^2&#10;\nonumber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289"/>
  <p:tag name="PICTUREFILESIZE" val="284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\lambda T/m\sim 1&#10;\nonumber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95"/>
  <p:tag name="PICTUREFILESIZE" val="482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&amp;&amp;\frac{\delta V(\phi)}{\delta m^2}=&#10;\frac{1}{2}\phi^2&#10;+\frac{T}{2}\sum_n\int \frac{d^3\vec{k}}{(2\pi)^3}\Delta(i\omega,\vec{k})&#10;\nonumber \\&#10;&amp;&amp;\,\,=\frac{1}{2}\phi^2&#10;+\frac{T}{2}\sum_n\int \frac{d^3\vec{k}}{(2\pi)^3}&#10;\frac{1}{\omega_n^2+k^2+m^2+\lambda\phi^2/2+\Pi}&#10;\nonumber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494"/>
  <p:tag name="PICTUREFILESIZE" val="665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\frac{\delta V(\phi)}{\delta m^2}=&#10;\frac{1}{2}\phi^2&#10;+\frac{T}{2}\sum_n\int \frac{d^3\vec{k}}{(2\pi)^3}&#10;\frac{1}{\omega_n^2+k^2+\partial^2 V / \partial\phi^2}&#10;\nonumber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476"/>
  <p:tag name="PICTUREFILESIZE" val="3858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\frac{\partial^2 V(\phi)}{\partial \phi^2}=&#10;m^2+\frac{\lambda}{2}\phi^2+\Pi(p_0=\vec{p}=0)&#10;\nonumber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369"/>
  <p:tag name="PICTUREFILESIZE" val="2387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\frac{\delta V(\phi)}{\delta m^2}=&#10;\frac{1}{2}\phi^2&#10;+\frac{1}{4\pi^2}\int k^2dk&#10;\frac{1}{\sqrt{k^2+\frac{\partial^2 V}{\partial\phi^2}}}&#10;\frac{1}{e^{\sqrt{k^2+\frac{\partial^2 V}{\partial\phi^2}}/T}-1}&#10;\nonumber&#10;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527"/>
  <p:tag name="PICTUREFILESIZE" val="4435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}&#10;\lambda T/m\ll 1&#10;\nonumber\end{eqnarray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356"/>
  <p:tag name="BOXHEIGHT" val="353"/>
  <p:tag name="BOXFONT" val="10"/>
  <p:tag name="BOXWRAP" val="False"/>
  <p:tag name="WORKAROUNDTRANSPARENCYBUG" val="False"/>
  <p:tag name="ALLOWFONTSUBSTITUTION" val="False"/>
  <p:tag name="BITMAPFORMAT" val="pngmono"/>
  <p:tag name="ORIGWIDTH" val="99"/>
  <p:tag name="PICTUREFILESIZE" val="5084"/>
</p:tagLst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エグゼクティブ.thmx</Template>
  <TotalTime>3265</TotalTime>
  <Words>568</Words>
  <Application>Microsoft Macintosh PowerPoint</Application>
  <PresentationFormat>画面に合わせる (4:3)</PresentationFormat>
  <Paragraphs>122</Paragraphs>
  <Slides>28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0" baseType="lpstr">
      <vt:lpstr>ホワイト</vt:lpstr>
      <vt:lpstr>数式</vt:lpstr>
      <vt:lpstr>「熱場の量子論とその応用」 研究会の歩み</vt:lpstr>
      <vt:lpstr>年表</vt:lpstr>
      <vt:lpstr>モレキュール型研究会</vt:lpstr>
      <vt:lpstr>１９９４年度のトピックス</vt:lpstr>
      <vt:lpstr>１９９４年度プログラム</vt:lpstr>
      <vt:lpstr>１９９５年度プログラム</vt:lpstr>
      <vt:lpstr>基研研究会</vt:lpstr>
      <vt:lpstr>１９９６年度プログラム</vt:lpstr>
      <vt:lpstr>PowerPoint プレゼンテーション</vt:lpstr>
      <vt:lpstr>熱場の量子論とその応用</vt:lpstr>
      <vt:lpstr>１９９８年度のプログラム</vt:lpstr>
      <vt:lpstr>PowerPoint プレゼンテーション</vt:lpstr>
      <vt:lpstr>研究会の歩みと中川寿夫先生</vt:lpstr>
      <vt:lpstr>有限温度系での摂動展開の破綻</vt:lpstr>
      <vt:lpstr>lj4模型の有限温度ポテンシャル</vt:lpstr>
      <vt:lpstr>非可換ゲージ理論の摂動展開</vt:lpstr>
      <vt:lpstr>Schwinger-Dyson方程式</vt:lpstr>
      <vt:lpstr>ゲージ依存性の問題</vt:lpstr>
      <vt:lpstr>研究会報告等</vt:lpstr>
      <vt:lpstr>バックアップスライド</vt:lpstr>
      <vt:lpstr>lj4模型の有効ポテンシャル</vt:lpstr>
      <vt:lpstr>有効ポテンシャルの計算</vt:lpstr>
      <vt:lpstr>相転移転点近傍で</vt:lpstr>
      <vt:lpstr>補助質量の方法</vt:lpstr>
      <vt:lpstr>有効ポテンシャルの質量依存性</vt:lpstr>
      <vt:lpstr>近似</vt:lpstr>
      <vt:lpstr>ポテンシャルの偏微分方程式</vt:lpstr>
      <vt:lpstr>補助質量の方法</vt:lpstr>
    </vt:vector>
  </TitlesOfParts>
  <Company>広島大学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「熱場の量子論とその応用」 研究会の歩み</dc:title>
  <dc:creator>稲垣 知宏</dc:creator>
  <cp:lastModifiedBy>稲垣 知宏</cp:lastModifiedBy>
  <cp:revision>30</cp:revision>
  <dcterms:created xsi:type="dcterms:W3CDTF">2013-08-09T02:48:37Z</dcterms:created>
  <dcterms:modified xsi:type="dcterms:W3CDTF">2013-08-25T23:05:39Z</dcterms:modified>
</cp:coreProperties>
</file>