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  <p:sldMasterId id="2147483654" r:id="rId2"/>
  </p:sldMasterIdLst>
  <p:notesMasterIdLst>
    <p:notesMasterId r:id="rId22"/>
  </p:notesMasterIdLst>
  <p:handoutMasterIdLst>
    <p:handoutMasterId r:id="rId23"/>
  </p:handoutMasterIdLst>
  <p:sldIdLst>
    <p:sldId id="256" r:id="rId3"/>
    <p:sldId id="537" r:id="rId4"/>
    <p:sldId id="533" r:id="rId5"/>
    <p:sldId id="534" r:id="rId6"/>
    <p:sldId id="535" r:id="rId7"/>
    <p:sldId id="542" r:id="rId8"/>
    <p:sldId id="401" r:id="rId9"/>
    <p:sldId id="476" r:id="rId10"/>
    <p:sldId id="478" r:id="rId11"/>
    <p:sldId id="511" r:id="rId12"/>
    <p:sldId id="503" r:id="rId13"/>
    <p:sldId id="492" r:id="rId14"/>
    <p:sldId id="523" r:id="rId15"/>
    <p:sldId id="525" r:id="rId16"/>
    <p:sldId id="547" r:id="rId17"/>
    <p:sldId id="543" r:id="rId18"/>
    <p:sldId id="544" r:id="rId19"/>
    <p:sldId id="545" r:id="rId20"/>
    <p:sldId id="546" r:id="rId21"/>
  </p:sldIdLst>
  <p:sldSz cx="9144000" cy="6858000" type="screen4x3"/>
  <p:notesSz cx="6858000" cy="9945688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28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28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28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28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CC99"/>
    <a:srgbClr val="FFCCCC"/>
    <a:srgbClr val="FF9999"/>
    <a:srgbClr val="FF7C80"/>
    <a:srgbClr val="33CC33"/>
    <a:srgbClr val="CC000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6" autoAdjust="0"/>
    <p:restoredTop sz="97074" autoAdjust="0"/>
  </p:normalViewPr>
  <p:slideViewPr>
    <p:cSldViewPr>
      <p:cViewPr varScale="1">
        <p:scale>
          <a:sx n="58" d="100"/>
          <a:sy n="58" d="100"/>
        </p:scale>
        <p:origin x="-47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4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36.wmf"/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8" tIns="46264" rIns="92528" bIns="46264" numCol="1" anchor="t" anchorCtr="0" compatLnSpc="1">
            <a:prstTxWarp prst="textNoShape">
              <a:avLst/>
            </a:prstTxWarp>
          </a:bodyPr>
          <a:lstStyle>
            <a:lvl1pPr algn="l" defTabSz="925513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38243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8" tIns="46264" rIns="92528" bIns="46264" numCol="1" anchor="t" anchorCtr="0" compatLnSpc="1">
            <a:prstTxWarp prst="textNoShape">
              <a:avLst/>
            </a:prstTxWarp>
          </a:bodyPr>
          <a:lstStyle>
            <a:lvl1pPr algn="r" defTabSz="925513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38244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880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8" tIns="46264" rIns="92528" bIns="46264" numCol="1" anchor="b" anchorCtr="0" compatLnSpc="1">
            <a:prstTxWarp prst="textNoShape">
              <a:avLst/>
            </a:prstTxWarp>
          </a:bodyPr>
          <a:lstStyle>
            <a:lvl1pPr algn="l" defTabSz="925513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38245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44880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8" tIns="46264" rIns="92528" bIns="46264" numCol="1" anchor="b" anchorCtr="0" compatLnSpc="1">
            <a:prstTxWarp prst="textNoShape">
              <a:avLst/>
            </a:prstTxWarp>
          </a:bodyPr>
          <a:lstStyle>
            <a:lvl1pPr algn="r" defTabSz="925513">
              <a:defRPr sz="1200"/>
            </a:lvl1pPr>
          </a:lstStyle>
          <a:p>
            <a:pPr>
              <a:defRPr/>
            </a:pPr>
            <a:fld id="{D764C899-16D9-4B6C-B5E3-E643207BB0E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874950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8" tIns="46264" rIns="92528" bIns="46264" numCol="1" anchor="t" anchorCtr="0" compatLnSpc="1">
            <a:prstTxWarp prst="textNoShape">
              <a:avLst/>
            </a:prstTxWarp>
          </a:bodyPr>
          <a:lstStyle>
            <a:lvl1pPr algn="l" defTabSz="925513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8" tIns="46264" rIns="92528" bIns="46264" numCol="1" anchor="t" anchorCtr="0" compatLnSpc="1">
            <a:prstTxWarp prst="textNoShape">
              <a:avLst/>
            </a:prstTxWarp>
          </a:bodyPr>
          <a:lstStyle>
            <a:lvl1pPr algn="r" defTabSz="925513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1388" y="746125"/>
            <a:ext cx="4975225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24400"/>
            <a:ext cx="5029200" cy="447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8" tIns="46264" rIns="92528" bIns="462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2 レベル</a:t>
            </a:r>
          </a:p>
          <a:p>
            <a:pPr lvl="2"/>
            <a:r>
              <a:rPr lang="ja-JP" altLang="en-US" noProof="0" smtClean="0"/>
              <a:t>第 3 レベル</a:t>
            </a:r>
          </a:p>
          <a:p>
            <a:pPr lvl="3"/>
            <a:r>
              <a:rPr lang="ja-JP" altLang="en-US" noProof="0" smtClean="0"/>
              <a:t>第 4 レベル</a:t>
            </a:r>
          </a:p>
          <a:p>
            <a:pPr lvl="4"/>
            <a:r>
              <a:rPr lang="ja-JP" altLang="en-US" noProof="0" smtClean="0"/>
              <a:t>第 5 レベル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880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8" tIns="46264" rIns="92528" bIns="46264" numCol="1" anchor="b" anchorCtr="0" compatLnSpc="1">
            <a:prstTxWarp prst="textNoShape">
              <a:avLst/>
            </a:prstTxWarp>
          </a:bodyPr>
          <a:lstStyle>
            <a:lvl1pPr algn="l" defTabSz="925513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44880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8" tIns="46264" rIns="92528" bIns="46264" numCol="1" anchor="b" anchorCtr="0" compatLnSpc="1">
            <a:prstTxWarp prst="textNoShape">
              <a:avLst/>
            </a:prstTxWarp>
          </a:bodyPr>
          <a:lstStyle>
            <a:lvl1pPr algn="r" defTabSz="925513">
              <a:defRPr sz="1200"/>
            </a:lvl1pPr>
          </a:lstStyle>
          <a:p>
            <a:pPr>
              <a:defRPr/>
            </a:pPr>
            <a:fld id="{2F10048B-4D65-47B2-81BA-13B2A2119D1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132951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09" charset="0"/>
        <a:ea typeface="ＭＳ Ｐ明朝" pitchFamily="-109" charset="-128"/>
        <a:cs typeface="ＭＳ Ｐ明朝" pitchFamily="-109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09" charset="0"/>
        <a:ea typeface="ＭＳ Ｐ明朝" pitchFamily="-109" charset="-128"/>
        <a:cs typeface="ＭＳ Ｐ明朝" pitchFamily="-109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09" charset="0"/>
        <a:ea typeface="ＭＳ Ｐ明朝" pitchFamily="-109" charset="-128"/>
        <a:cs typeface="ＭＳ Ｐ明朝" pitchFamily="-109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09" charset="0"/>
        <a:ea typeface="ＭＳ Ｐ明朝" pitchFamily="-109" charset="-128"/>
        <a:cs typeface="ＭＳ Ｐ明朝" pitchFamily="-109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09" charset="0"/>
        <a:ea typeface="ＭＳ Ｐ明朝" pitchFamily="-109" charset="-128"/>
        <a:cs typeface="ＭＳ Ｐ明朝" pitchFamily="-109" charset="-128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2A4D4-836A-4BB8-BE14-3051D70D0D0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63487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400800" y="457200"/>
            <a:ext cx="2057400" cy="56388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28600" y="457200"/>
            <a:ext cx="6019800" cy="56388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52A27-35A3-4B09-A9AD-04292F395CC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20431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タイトル、コンテンツ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BCB97-0BBC-4DDC-AD84-2578BAF3E20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70114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248 h 1906"/>
                <a:gd name="T4" fmla="*/ 5848 w 5740"/>
                <a:gd name="T5" fmla="*/ 1248 h 1906"/>
                <a:gd name="T6" fmla="*/ 584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5428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ja-JP" altLang="en-US" noProof="0" smtClean="0"/>
              <a:t>マスタ タイトルの書式設定</a:t>
            </a:r>
          </a:p>
        </p:txBody>
      </p:sp>
      <p:sp>
        <p:nvSpPr>
          <p:cNvPr id="5428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ja-JP" altLang="en-US" noProof="0" smtClean="0"/>
              <a:t>マスタ サブタイトルの書式設定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E3B42-B9AF-4DD5-94D7-0A3BEEECFB17}" type="datetimeFigureOut">
              <a:rPr lang="ja-JP" altLang="en-US"/>
              <a:pPr>
                <a:defRPr/>
              </a:pPr>
              <a:t>2013/8/26</a:t>
            </a:fld>
            <a:endParaRPr lang="en-US" altLang="ja-JP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7EF64-CD9E-483E-84C0-809A8109DC3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55079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AC2FC-21EA-4238-A3C8-C582D4C5FB33}" type="datetimeFigureOut">
              <a:rPr lang="ja-JP" altLang="en-US"/>
              <a:pPr>
                <a:defRPr/>
              </a:pPr>
              <a:t>2013/8/26</a:t>
            </a:fld>
            <a:endParaRPr lang="en-US" altLang="ja-JP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FABEF-17CC-4445-A3E7-D9344C31B08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726683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FC932-0E9F-4FB7-92F6-2A461A1C8E59}" type="datetimeFigureOut">
              <a:rPr lang="ja-JP" altLang="en-US"/>
              <a:pPr>
                <a:defRPr/>
              </a:pPr>
              <a:t>2013/8/26</a:t>
            </a:fld>
            <a:endParaRPr lang="en-US" altLang="ja-JP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A4D1BB-2AF0-4D92-A3B7-5B08AECD0F3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5993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C0B28-A4A9-463F-B5D2-8DA4B2C6D254}" type="datetimeFigureOut">
              <a:rPr lang="ja-JP" altLang="en-US"/>
              <a:pPr>
                <a:defRPr/>
              </a:pPr>
              <a:t>2013/8/26</a:t>
            </a:fld>
            <a:endParaRPr lang="en-US" altLang="ja-JP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19D9D-38E2-4370-9E9A-083CBDA3FF9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476833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F0766-F3DE-4D23-ABA9-8DE5219957A6}" type="datetimeFigureOut">
              <a:rPr lang="ja-JP" altLang="en-US"/>
              <a:pPr>
                <a:defRPr/>
              </a:pPr>
              <a:t>2013/8/26</a:t>
            </a:fld>
            <a:endParaRPr lang="en-US" altLang="ja-JP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EF301-1864-49E4-8763-4160233A1F1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29128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BEEFB-C7BF-45C7-97A5-171145E72918}" type="datetimeFigureOut">
              <a:rPr lang="ja-JP" altLang="en-US"/>
              <a:pPr>
                <a:defRPr/>
              </a:pPr>
              <a:t>2013/8/26</a:t>
            </a:fld>
            <a:endParaRPr lang="en-US" altLang="ja-JP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353B5-33B8-4FAB-902D-C70C8920196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70446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EB8B6-966C-4FAC-9B57-0DC6066D04D6}" type="datetimeFigureOut">
              <a:rPr lang="ja-JP" altLang="en-US"/>
              <a:pPr>
                <a:defRPr/>
              </a:pPr>
              <a:t>2013/8/26</a:t>
            </a:fld>
            <a:endParaRPr lang="en-US" altLang="ja-JP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C2C65-90D1-4F21-B0E0-B0DCBC3AA76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606877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61C6A-A116-465C-AF93-BDB46F855625}" type="datetimeFigureOut">
              <a:rPr lang="ja-JP" altLang="en-US"/>
              <a:pPr>
                <a:defRPr/>
              </a:pPr>
              <a:t>2013/8/26</a:t>
            </a:fld>
            <a:endParaRPr lang="en-US" altLang="ja-JP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473E8-3AEB-463C-AE51-13314155952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2142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92E1E-195D-4BE3-A5E6-4A805B1D0C0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834334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A8A6B-04EF-43DB-936B-86F046F4805C}" type="datetimeFigureOut">
              <a:rPr lang="ja-JP" altLang="en-US"/>
              <a:pPr>
                <a:defRPr/>
              </a:pPr>
              <a:t>2013/8/26</a:t>
            </a:fld>
            <a:endParaRPr lang="en-US" altLang="ja-JP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FE50C-CBA8-489A-AA21-ED60325F8C6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272087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BBD51-780C-4325-B619-FAA6B829C915}" type="datetimeFigureOut">
              <a:rPr lang="ja-JP" altLang="en-US"/>
              <a:pPr>
                <a:defRPr/>
              </a:pPr>
              <a:t>2013/8/26</a:t>
            </a:fld>
            <a:endParaRPr lang="en-US" altLang="ja-JP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A4DC3-FA6D-4564-B0FD-AB220FEE7FE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596497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D4F5B-3D7E-4501-9CA0-333D25DCBA0D}" type="datetimeFigureOut">
              <a:rPr lang="ja-JP" altLang="en-US"/>
              <a:pPr>
                <a:defRPr/>
              </a:pPr>
              <a:t>2013/8/26</a:t>
            </a:fld>
            <a:endParaRPr lang="en-US" altLang="ja-JP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2C4DE-B09C-4625-AFCB-E48F4C4243A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151549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C30C9-A0E1-41B1-B547-0228C9754107}" type="datetimeFigureOut">
              <a:rPr lang="ja-JP" altLang="en-US"/>
              <a:pPr>
                <a:defRPr/>
              </a:pPr>
              <a:t>2013/8/26</a:t>
            </a:fld>
            <a:endParaRPr lang="en-US" altLang="ja-JP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50A80-10C2-41C0-A1F0-6BE53D81C00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38121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58D2D-BD15-49F1-A3C8-F0860357F39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01386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49D6F-276A-4DCD-8C93-A069E440161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09594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D602B-B6CE-4C2F-B766-AA045C39D13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67541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59FF7-199A-462A-B741-B9FCA7FFFDC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48998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90AF9-1BF8-4722-BD53-4F2144E82DB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774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A758A-B955-405B-B912-2477E530C0E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25868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29376-0440-4FBA-BB3E-302ED5D38B9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25704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2 レベル</a:t>
            </a:r>
          </a:p>
          <a:p>
            <a:pPr lvl="2"/>
            <a:r>
              <a:rPr lang="ja-JP" altLang="en-US" smtClean="0"/>
              <a:t>第 3 レベル</a:t>
            </a:r>
          </a:p>
          <a:p>
            <a:pPr lvl="3"/>
            <a:r>
              <a:rPr lang="ja-JP" altLang="en-US" smtClean="0"/>
              <a:t>第 4 レベル</a:t>
            </a:r>
          </a:p>
          <a:p>
            <a:pPr lvl="4"/>
            <a:r>
              <a:rPr lang="ja-JP" altLang="en-US" smtClean="0"/>
              <a:t>第 5 レベル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kumimoji="0" sz="1400">
                <a:latin typeface="Times New Roman" pitchFamily="-109" charset="0"/>
                <a:ea typeface="ＭＳ Ｐゴシック" pitchFamily="-109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kumimoji="0" sz="1400">
                <a:latin typeface="Times New Roman" pitchFamily="-109" charset="0"/>
                <a:ea typeface="ＭＳ Ｐゴシック" pitchFamily="-109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kumimoji="0" sz="1400"/>
            </a:lvl1pPr>
          </a:lstStyle>
          <a:p>
            <a:pPr>
              <a:defRPr/>
            </a:pPr>
            <a:fld id="{DEE6ABEE-30C1-4A0D-83FC-E78977CD68A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0" y="1638300"/>
            <a:ext cx="3343275" cy="122238"/>
          </a:xfrm>
          <a:prstGeom prst="rect">
            <a:avLst/>
          </a:prstGeom>
          <a:solidFill>
            <a:schemeClr val="bg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 sz="240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9" charset="0"/>
          <a:ea typeface="CMR10" charset="0"/>
          <a:cs typeface="CMR1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9" charset="0"/>
          <a:ea typeface="CMR10" charset="0"/>
          <a:cs typeface="CMR1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9" charset="0"/>
          <a:ea typeface="CMR10" charset="0"/>
          <a:cs typeface="CMR1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9" charset="0"/>
          <a:ea typeface="CMR10" charset="0"/>
          <a:cs typeface="CMR10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9" charset="0"/>
          <a:ea typeface="CMR10" charset="0"/>
          <a:cs typeface="CMR10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9" charset="0"/>
          <a:ea typeface="CMR10" charset="0"/>
          <a:cs typeface="CMR10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9" charset="0"/>
          <a:ea typeface="CMR10" charset="0"/>
          <a:cs typeface="CMR10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9" charset="0"/>
          <a:ea typeface="CMR10" charset="0"/>
          <a:cs typeface="CMR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-109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-109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-109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-109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200">
                <a:latin typeface="Arial" pitchFamily="34" charset="0"/>
              </a:defRPr>
            </a:lvl1pPr>
          </a:lstStyle>
          <a:p>
            <a:pPr>
              <a:defRPr/>
            </a:pPr>
            <a:fld id="{E43121A7-F1C2-4E35-8A34-3516B283A0C8}" type="datetimeFigureOut">
              <a:rPr lang="ja-JP" altLang="en-US"/>
              <a:pPr>
                <a:defRPr/>
              </a:pPr>
              <a:t>2013/8/26</a:t>
            </a:fld>
            <a:endParaRPr lang="en-US" altLang="ja-JP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pitchFamily="34" charset="0"/>
              </a:defRPr>
            </a:lvl1pPr>
          </a:lstStyle>
          <a:p>
            <a:pPr>
              <a:defRPr/>
            </a:pPr>
            <a:fld id="{AD2E894A-A39A-47D6-B3AE-73E63F9785C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056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5325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5325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5325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2062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25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</p:grpSp>
        <p:sp>
          <p:nvSpPr>
            <p:cNvPr id="5325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05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248 h 1906"/>
                <a:gd name="T4" fmla="*/ 5848 w 5740"/>
                <a:gd name="T5" fmla="*/ 1248 h 1906"/>
                <a:gd name="T6" fmla="*/ 584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5326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5326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326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1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24.png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23.wmf"/><Relationship Id="rId5" Type="http://schemas.openxmlformats.org/officeDocument/2006/relationships/image" Target="../media/image21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17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5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2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oleObject" Target="../embeddings/oleObject18.bin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34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1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33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35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17.wmf"/><Relationship Id="rId9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38.wmf"/><Relationship Id="rId4" Type="http://schemas.openxmlformats.org/officeDocument/2006/relationships/oleObject" Target="../embeddings/oleObject22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1.png"/><Relationship Id="rId4" Type="http://schemas.openxmlformats.org/officeDocument/2006/relationships/image" Target="../media/image8.wmf"/><Relationship Id="rId9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23645"/>
            <a:ext cx="8066087" cy="1200329"/>
          </a:xfrm>
          <a:effectLst>
            <a:outerShdw dist="35921" dir="2700000" algn="ctr" rotWithShape="0">
              <a:schemeClr val="bg2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ja-JP" altLang="en-US" sz="3000" b="1" i="0" dirty="0" smtClean="0">
                <a:solidFill>
                  <a:srgbClr val="FFFF00"/>
                </a:solidFill>
              </a:rPr>
              <a:t>強</a:t>
            </a:r>
            <a:r>
              <a:rPr lang="ja-JP" altLang="en-US" sz="3000" b="1" i="0" dirty="0">
                <a:solidFill>
                  <a:srgbClr val="FFFF00"/>
                </a:solidFill>
              </a:rPr>
              <a:t>磁場原始中性子星で</a:t>
            </a:r>
            <a:r>
              <a:rPr lang="ja-JP" altLang="en-US" sz="3000" b="1" i="0" dirty="0" smtClean="0">
                <a:solidFill>
                  <a:srgbClr val="FFFF00"/>
                </a:solidFill>
              </a:rPr>
              <a:t>の</a:t>
            </a:r>
            <a:r>
              <a:rPr lang="en-US" altLang="ja-JP" sz="3000" b="1" i="0" dirty="0" smtClean="0">
                <a:solidFill>
                  <a:srgbClr val="FFFF00"/>
                </a:solidFill>
              </a:rPr>
              <a:t/>
            </a:r>
            <a:br>
              <a:rPr lang="en-US" altLang="ja-JP" sz="3000" b="1" i="0" dirty="0" smtClean="0">
                <a:solidFill>
                  <a:srgbClr val="FFFF00"/>
                </a:solidFill>
              </a:rPr>
            </a:br>
            <a:r>
              <a:rPr lang="ja-JP" altLang="en-US" sz="3000" b="1" i="0" dirty="0" smtClean="0">
                <a:solidFill>
                  <a:srgbClr val="FFFF00"/>
                </a:solidFill>
              </a:rPr>
              <a:t>ニュートリノ</a:t>
            </a:r>
            <a:r>
              <a:rPr lang="ja-JP" altLang="en-US" sz="3000" b="1" i="0" dirty="0">
                <a:solidFill>
                  <a:srgbClr val="FFFF00"/>
                </a:solidFill>
              </a:rPr>
              <a:t>反応断面積の非対称性と関連現象</a:t>
            </a:r>
            <a:endParaRPr lang="ja-JP" altLang="en-US" sz="3000" b="1" i="0" dirty="0" smtClean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4099" name="スライド番号プレースホルダ 3"/>
          <p:cNvSpPr txBox="1">
            <a:spLocks noGrp="1"/>
          </p:cNvSpPr>
          <p:nvPr/>
        </p:nvSpPr>
        <p:spPr bwMode="auto">
          <a:xfrm>
            <a:off x="6948488" y="63087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fld id="{7AB5748B-99F2-4C8C-907D-C8A7ED28990B}" type="slidenum">
              <a:rPr kumimoji="0" lang="ja-JP" altLang="en-US" sz="1400"/>
              <a:pPr algn="r" eaLnBrk="1" hangingPunct="1">
                <a:spcBef>
                  <a:spcPct val="50000"/>
                </a:spcBef>
              </a:pPr>
              <a:t>1</a:t>
            </a:fld>
            <a:endParaRPr kumimoji="0" lang="en-US" altLang="ja-JP" sz="1400"/>
          </a:p>
        </p:txBody>
      </p:sp>
      <p:sp>
        <p:nvSpPr>
          <p:cNvPr id="4103" name="Rectangle 7"/>
          <p:cNvSpPr>
            <a:spLocks noGrp="1" noChangeArrowheads="1"/>
          </p:cNvSpPr>
          <p:nvPr/>
        </p:nvSpPr>
        <p:spPr bwMode="auto">
          <a:xfrm>
            <a:off x="395932" y="2755726"/>
            <a:ext cx="8064500" cy="378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indent="627063">
              <a:lnSpc>
                <a:spcPct val="120000"/>
              </a:lnSpc>
              <a:defRPr/>
            </a:pPr>
            <a:r>
              <a:rPr kumimoji="0" lang="en-US" altLang="ja-JP" sz="2000" b="1" dirty="0" smtClean="0"/>
              <a:t>    </a:t>
            </a:r>
            <a:r>
              <a:rPr kumimoji="0" lang="ja-JP" altLang="en-US" sz="2000" b="1" dirty="0">
                <a:solidFill>
                  <a:srgbClr val="FFCC00"/>
                </a:solidFill>
                <a:latin typeface="+mj-ea"/>
              </a:rPr>
              <a:t>共同研究者</a:t>
            </a:r>
            <a:endParaRPr kumimoji="0" lang="en-US" altLang="ja-JP" sz="2000" b="1" dirty="0">
              <a:solidFill>
                <a:srgbClr val="FFCC00"/>
              </a:solidFill>
              <a:latin typeface="+mj-ea"/>
            </a:endParaRPr>
          </a:p>
          <a:p>
            <a:pPr indent="627063">
              <a:lnSpc>
                <a:spcPct val="120000"/>
              </a:lnSpc>
              <a:spcBef>
                <a:spcPts val="1800"/>
              </a:spcBef>
              <a:defRPr/>
            </a:pPr>
            <a:r>
              <a:rPr kumimoji="0" lang="en-US" altLang="ja-JP" sz="20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kumimoji="0" lang="ja-JP" altLang="en-US" sz="20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　　</a:t>
            </a:r>
            <a:r>
              <a:rPr kumimoji="0" lang="ja-JP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日高　    潤　　　　　　　国立天文台 　</a:t>
            </a:r>
            <a:endParaRPr kumimoji="0" lang="en-US" altLang="ja-JP" sz="2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indent="627063">
              <a:lnSpc>
                <a:spcPct val="120000"/>
              </a:lnSpc>
              <a:defRPr/>
            </a:pPr>
            <a:r>
              <a:rPr kumimoji="0" lang="ja-JP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　 </a:t>
            </a:r>
            <a:r>
              <a:rPr lang="ja-JP" altLang="en-US" sz="2000" b="1" dirty="0">
                <a:latin typeface="ＭＳ Ｐゴシック" pitchFamily="50" charset="-128"/>
              </a:rPr>
              <a:t>黒田  仰生</a:t>
            </a:r>
            <a:r>
              <a:rPr kumimoji="0" lang="ja-JP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　　　　　　　国立天文台 　</a:t>
            </a:r>
            <a:endParaRPr kumimoji="0" lang="en-US" altLang="ja-JP" sz="2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indent="627063">
              <a:lnSpc>
                <a:spcPct val="120000"/>
              </a:lnSpc>
              <a:defRPr/>
            </a:pPr>
            <a:r>
              <a:rPr kumimoji="0" lang="ja-JP" alt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itchFamily="50" charset="-128"/>
              </a:rPr>
              <a:t>      滝脇 知也</a:t>
            </a:r>
            <a:r>
              <a:rPr kumimoji="0" lang="zh-CN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itchFamily="50" charset="-128"/>
              </a:rPr>
              <a:t>　</a:t>
            </a:r>
            <a:r>
              <a:rPr kumimoji="0" lang="zh-CN" alt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itchFamily="50" charset="-128"/>
              </a:rPr>
              <a:t>   </a:t>
            </a:r>
            <a:r>
              <a:rPr kumimoji="0" lang="zh-CN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itchFamily="50" charset="-128"/>
              </a:rPr>
              <a:t>　　　　　国立天文台</a:t>
            </a:r>
            <a:endParaRPr kumimoji="0" lang="en-US" altLang="ja-JP" sz="2000" b="1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itchFamily="50" charset="-128"/>
            </a:endParaRPr>
          </a:p>
          <a:p>
            <a:pPr indent="627063">
              <a:lnSpc>
                <a:spcPct val="120000"/>
              </a:lnSpc>
              <a:defRPr/>
            </a:pPr>
            <a:r>
              <a:rPr kumimoji="0" lang="en-US" altLang="ja-JP" sz="20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kumimoji="0" lang="ja-JP" altLang="en-US" sz="20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　　</a:t>
            </a:r>
            <a:r>
              <a:rPr kumimoji="0" lang="ja-JP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梶野   敏貴　　　　　　　国立天文台        </a:t>
            </a:r>
            <a:endParaRPr kumimoji="0" lang="en-US" altLang="ja-JP" sz="2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indent="627063">
              <a:lnSpc>
                <a:spcPct val="120000"/>
              </a:lnSpc>
              <a:defRPr/>
            </a:pPr>
            <a:r>
              <a:rPr kumimoji="0" lang="ja-JP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　</a:t>
            </a:r>
            <a:r>
              <a:rPr kumimoji="0" lang="ja-JP" alt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安武   </a:t>
            </a:r>
            <a:r>
              <a:rPr kumimoji="0" lang="ja-JP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伸俊　</a:t>
            </a:r>
            <a:r>
              <a:rPr kumimoji="0" lang="ja-JP" alt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kumimoji="0" lang="ja-JP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　　　　　千葉工大</a:t>
            </a:r>
            <a:endParaRPr kumimoji="0" lang="en-US" altLang="ja-JP" sz="2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indent="627063">
              <a:lnSpc>
                <a:spcPct val="120000"/>
              </a:lnSpc>
              <a:defRPr/>
            </a:pPr>
            <a:r>
              <a:rPr kumimoji="0" lang="en-US" altLang="ja-JP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C.Y. </a:t>
            </a:r>
            <a:r>
              <a:rPr kumimoji="0" lang="en-US" altLang="ja-JP" sz="20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Ryu</a:t>
            </a:r>
            <a:r>
              <a:rPr kumimoji="0" lang="en-US" altLang="ja-JP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</a:t>
            </a:r>
            <a:r>
              <a:rPr kumimoji="0" lang="ja-JP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漢陽大学</a:t>
            </a:r>
            <a:r>
              <a:rPr kumimoji="0" lang="en-US" altLang="ja-JP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kumimoji="0" lang="ja-JP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　　　　　</a:t>
            </a:r>
            <a:r>
              <a:rPr kumimoji="0" lang="en-US" altLang="ja-JP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kumimoji="0" lang="ja-JP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韓国）</a:t>
            </a:r>
            <a:endParaRPr kumimoji="0" lang="en-US" altLang="ja-JP" sz="2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indent="627063">
              <a:lnSpc>
                <a:spcPct val="120000"/>
              </a:lnSpc>
              <a:defRPr/>
            </a:pPr>
            <a:r>
              <a:rPr kumimoji="0" lang="ja-JP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　　　千　　 明起　　　　　　　崇實大学　　　　　　（韓国）</a:t>
            </a:r>
            <a:endParaRPr lang="en-US" altLang="ja-JP" sz="2000" b="1" dirty="0"/>
          </a:p>
          <a:p>
            <a:pPr indent="627063">
              <a:lnSpc>
                <a:spcPct val="120000"/>
              </a:lnSpc>
              <a:defRPr/>
            </a:pPr>
            <a:r>
              <a:rPr lang="en-US" altLang="ja-JP" sz="2000" b="1" i="1" dirty="0"/>
              <a:t>  </a:t>
            </a:r>
            <a:r>
              <a:rPr lang="ja-JP" altLang="en-US" sz="2000" b="1" i="1" dirty="0"/>
              <a:t>　</a:t>
            </a:r>
            <a:r>
              <a:rPr lang="en-US" altLang="ja-JP" sz="2000" b="1" dirty="0"/>
              <a:t>G.J. MATHEWS           Univ. of Notre Dome</a:t>
            </a:r>
            <a:r>
              <a:rPr kumimoji="0" lang="ja-JP" alt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itchFamily="50" charset="-128"/>
                <a:ea typeface="HGS祥南行書体" pitchFamily="66" charset="-128"/>
              </a:rPr>
              <a:t>  </a:t>
            </a:r>
            <a:r>
              <a:rPr kumimoji="0" lang="ja-JP" altLang="en-US" sz="2000" b="1" dirty="0"/>
              <a:t>　   </a:t>
            </a:r>
            <a:r>
              <a:rPr kumimoji="0" lang="en-US" altLang="ja-JP" sz="2000" b="1" dirty="0"/>
              <a:t>(USA</a:t>
            </a:r>
            <a:r>
              <a:rPr kumimoji="0" lang="en-US" altLang="ja-JP" sz="2000" b="1" dirty="0" smtClean="0"/>
              <a:t>)</a:t>
            </a:r>
            <a:endParaRPr kumimoji="0" lang="en-US" altLang="ja-JP" sz="2000" b="1" dirty="0"/>
          </a:p>
        </p:txBody>
      </p:sp>
      <p:sp>
        <p:nvSpPr>
          <p:cNvPr id="2" name="Rectangle 7"/>
          <p:cNvSpPr>
            <a:spLocks noGrp="1" noChangeArrowheads="1"/>
          </p:cNvSpPr>
          <p:nvPr/>
        </p:nvSpPr>
        <p:spPr bwMode="auto">
          <a:xfrm>
            <a:off x="250825" y="2060575"/>
            <a:ext cx="79930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indent="450850" algn="l">
              <a:lnSpc>
                <a:spcPct val="120000"/>
              </a:lnSpc>
              <a:defRPr/>
            </a:pPr>
            <a:r>
              <a:rPr kumimoji="0" lang="en-US" altLang="ja-JP" sz="2200" b="1" i="1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Tomoyuki</a:t>
            </a:r>
            <a:r>
              <a:rPr kumimoji="0" lang="en-US" altLang="ja-JP" sz="22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MARUYAMA      </a:t>
            </a:r>
            <a:r>
              <a:rPr kumimoji="0" lang="ja-JP" altLang="en-US" sz="22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kumimoji="0" lang="en-US" altLang="ja-JP" sz="22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BRS, Nihon Univ.       (Japan)\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88913"/>
            <a:ext cx="7772400" cy="450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ja-JP" sz="2400" b="1" smtClean="0">
                <a:solidFill>
                  <a:srgbClr val="FFCC00"/>
                </a:solidFill>
                <a:effectLst/>
              </a:rPr>
              <a:t>The Cross-Section of Lepton-Baryon Scattering</a:t>
            </a:r>
            <a:endParaRPr lang="ja-JP" altLang="en-US" sz="2400" b="1" smtClean="0">
              <a:solidFill>
                <a:srgbClr val="FFCC00"/>
              </a:solidFill>
              <a:effectLst/>
            </a:endParaRPr>
          </a:p>
        </p:txBody>
      </p:sp>
      <p:pic>
        <p:nvPicPr>
          <p:cNvPr id="1331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750888"/>
            <a:ext cx="7351713" cy="1093787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916113"/>
            <a:ext cx="8064500" cy="1712912"/>
          </a:xfrm>
          <a:prstGeom prst="rect">
            <a:avLst/>
          </a:prstGeom>
          <a:noFill/>
          <a:ln w="38100">
            <a:solidFill>
              <a:srgbClr val="99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7" name="Text Box 9"/>
          <p:cNvSpPr txBox="1">
            <a:spLocks noChangeArrowheads="1"/>
          </p:cNvSpPr>
          <p:nvPr/>
        </p:nvSpPr>
        <p:spPr bwMode="auto">
          <a:xfrm>
            <a:off x="250825" y="5037138"/>
            <a:ext cx="1873250" cy="984250"/>
          </a:xfrm>
          <a:prstGeom prst="rect">
            <a:avLst/>
          </a:prstGeom>
          <a:noFill/>
          <a:ln w="38100">
            <a:solidFill>
              <a:srgbClr val="FF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/>
              <a:t> </a:t>
            </a:r>
            <a:r>
              <a:rPr lang="en-US" altLang="ja-JP" sz="1800" b="1"/>
              <a:t>Perturbative</a:t>
            </a:r>
          </a:p>
          <a:p>
            <a:pPr eaLnBrk="1" hangingPunct="1"/>
            <a:r>
              <a:rPr lang="en-US" altLang="ja-JP" sz="1800" b="1"/>
              <a:t> Treatment</a:t>
            </a:r>
            <a:r>
              <a:rPr lang="en-US" altLang="ja-JP"/>
              <a:t> </a:t>
            </a:r>
          </a:p>
        </p:txBody>
      </p:sp>
      <p:sp>
        <p:nvSpPr>
          <p:cNvPr id="13318" name="Line 10"/>
          <p:cNvSpPr>
            <a:spLocks noChangeShapeType="1"/>
          </p:cNvSpPr>
          <p:nvPr/>
        </p:nvSpPr>
        <p:spPr bwMode="auto">
          <a:xfrm>
            <a:off x="2124075" y="5734050"/>
            <a:ext cx="503238" cy="0"/>
          </a:xfrm>
          <a:prstGeom prst="line">
            <a:avLst/>
          </a:prstGeom>
          <a:noFill/>
          <a:ln w="88900" cmpd="dbl">
            <a:solidFill>
              <a:srgbClr val="FFFF00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ja-JP" altLang="en-US"/>
          </a:p>
        </p:txBody>
      </p:sp>
      <p:graphicFrame>
        <p:nvGraphicFramePr>
          <p:cNvPr id="13319" name="Object 9"/>
          <p:cNvGraphicFramePr>
            <a:graphicFrameLocks noGrp="1" noChangeAspect="1"/>
          </p:cNvGraphicFramePr>
          <p:nvPr>
            <p:ph idx="1"/>
          </p:nvPr>
        </p:nvGraphicFramePr>
        <p:xfrm>
          <a:off x="2700338" y="5375275"/>
          <a:ext cx="4464050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2" name="数式" r:id="rId5" imgW="1625600" imgH="228600" progId="Equation.3">
                  <p:embed/>
                </p:oleObj>
              </mc:Choice>
              <mc:Fallback>
                <p:oleObj name="数式" r:id="rId5" imgW="1625600" imgH="228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5375275"/>
                        <a:ext cx="4464050" cy="6270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0" name="Oval 12"/>
          <p:cNvSpPr>
            <a:spLocks noChangeArrowheads="1"/>
          </p:cNvSpPr>
          <p:nvPr/>
        </p:nvSpPr>
        <p:spPr bwMode="auto">
          <a:xfrm>
            <a:off x="3633788" y="5445125"/>
            <a:ext cx="506412" cy="504825"/>
          </a:xfrm>
          <a:prstGeom prst="ellipse">
            <a:avLst/>
          </a:prstGeom>
          <a:noFill/>
          <a:ln w="28575">
            <a:solidFill>
              <a:srgbClr val="33CC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21" name="Oval 13"/>
          <p:cNvSpPr>
            <a:spLocks noChangeArrowheads="1"/>
          </p:cNvSpPr>
          <p:nvPr/>
        </p:nvSpPr>
        <p:spPr bwMode="auto">
          <a:xfrm>
            <a:off x="4498975" y="5373688"/>
            <a:ext cx="577850" cy="576262"/>
          </a:xfrm>
          <a:prstGeom prst="ellipse">
            <a:avLst/>
          </a:prstGeom>
          <a:noFill/>
          <a:ln w="28575">
            <a:solidFill>
              <a:srgbClr val="33CC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22" name="Text Box 14"/>
          <p:cNvSpPr txBox="1">
            <a:spLocks noChangeArrowheads="1"/>
          </p:cNvSpPr>
          <p:nvPr/>
        </p:nvSpPr>
        <p:spPr bwMode="auto">
          <a:xfrm>
            <a:off x="1835150" y="6267450"/>
            <a:ext cx="2592388" cy="401638"/>
          </a:xfrm>
          <a:prstGeom prst="rect">
            <a:avLst/>
          </a:prstGeom>
          <a:noFill/>
          <a:ln w="34925">
            <a:solidFill>
              <a:srgbClr val="CC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800" b="1"/>
              <a:t>Non-Magnetic Part</a:t>
            </a:r>
          </a:p>
        </p:txBody>
      </p:sp>
      <p:sp>
        <p:nvSpPr>
          <p:cNvPr id="13323" name="Text Box 15"/>
          <p:cNvSpPr txBox="1">
            <a:spLocks noChangeArrowheads="1"/>
          </p:cNvSpPr>
          <p:nvPr/>
        </p:nvSpPr>
        <p:spPr bwMode="auto">
          <a:xfrm>
            <a:off x="4932363" y="6237288"/>
            <a:ext cx="2160587" cy="401637"/>
          </a:xfrm>
          <a:prstGeom prst="rect">
            <a:avLst/>
          </a:prstGeom>
          <a:noFill/>
          <a:ln w="34925">
            <a:solidFill>
              <a:srgbClr val="CC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800" b="1"/>
              <a:t>Magnetic Part</a:t>
            </a:r>
          </a:p>
        </p:txBody>
      </p:sp>
      <p:sp>
        <p:nvSpPr>
          <p:cNvPr id="13324" name="Line 16"/>
          <p:cNvSpPr>
            <a:spLocks noChangeShapeType="1"/>
          </p:cNvSpPr>
          <p:nvPr/>
        </p:nvSpPr>
        <p:spPr bwMode="auto">
          <a:xfrm flipV="1">
            <a:off x="3490913" y="5949950"/>
            <a:ext cx="217487" cy="287338"/>
          </a:xfrm>
          <a:prstGeom prst="line">
            <a:avLst/>
          </a:prstGeom>
          <a:noFill/>
          <a:ln w="38100">
            <a:solidFill>
              <a:srgbClr val="CC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13325" name="Line 17"/>
          <p:cNvSpPr>
            <a:spLocks noChangeShapeType="1"/>
          </p:cNvSpPr>
          <p:nvPr/>
        </p:nvSpPr>
        <p:spPr bwMode="auto">
          <a:xfrm flipH="1" flipV="1">
            <a:off x="4859338" y="5949950"/>
            <a:ext cx="792162" cy="287338"/>
          </a:xfrm>
          <a:prstGeom prst="line">
            <a:avLst/>
          </a:prstGeom>
          <a:noFill/>
          <a:ln w="38100">
            <a:solidFill>
              <a:srgbClr val="CC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13326" name="Text Box 25"/>
          <p:cNvSpPr txBox="1">
            <a:spLocks noChangeArrowheads="1"/>
          </p:cNvSpPr>
          <p:nvPr/>
        </p:nvSpPr>
        <p:spPr bwMode="auto">
          <a:xfrm>
            <a:off x="395288" y="3789363"/>
            <a:ext cx="8137525" cy="769937"/>
          </a:xfrm>
          <a:prstGeom prst="rect">
            <a:avLst/>
          </a:prstGeom>
          <a:solidFill>
            <a:srgbClr val="00CCFF"/>
          </a:solidFill>
          <a:ln w="38100">
            <a:solidFill>
              <a:srgbClr val="3366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ja-JP" altLang="en-US" sz="2400" b="1"/>
              <a:t>　 </a:t>
            </a:r>
            <a:r>
              <a:rPr lang="en-US" altLang="ja-JP" sz="1800" b="1">
                <a:solidFill>
                  <a:srgbClr val="FFFFCC"/>
                </a:solidFill>
              </a:rPr>
              <a:t>Fermi </a:t>
            </a:r>
          </a:p>
          <a:p>
            <a:pPr algn="l" eaLnBrk="1" hangingPunct="1"/>
            <a:r>
              <a:rPr lang="en-US" altLang="ja-JP" sz="1800" b="1">
                <a:solidFill>
                  <a:srgbClr val="FFFFCC"/>
                </a:solidFill>
              </a:rPr>
              <a:t> Distribution</a:t>
            </a:r>
            <a:endParaRPr lang="ja-JP" altLang="en-US" sz="1800" b="1"/>
          </a:p>
        </p:txBody>
      </p:sp>
      <p:pic>
        <p:nvPicPr>
          <p:cNvPr id="133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840163"/>
            <a:ext cx="4968875" cy="66833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8" name="Text Box 24"/>
          <p:cNvSpPr txBox="1">
            <a:spLocks noChangeArrowheads="1"/>
          </p:cNvSpPr>
          <p:nvPr/>
        </p:nvSpPr>
        <p:spPr bwMode="auto">
          <a:xfrm>
            <a:off x="5148263" y="4640263"/>
            <a:ext cx="3384550" cy="517525"/>
          </a:xfrm>
          <a:prstGeom prst="rect">
            <a:avLst/>
          </a:prstGeom>
          <a:noFill/>
          <a:ln w="38100">
            <a:solidFill>
              <a:srgbClr val="FF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36000"/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800" b="1">
                <a:solidFill>
                  <a:srgbClr val="FFFF99"/>
                </a:solidFill>
              </a:rPr>
              <a:t>Deformed  </a:t>
            </a:r>
            <a:r>
              <a:rPr lang="ja-JP" altLang="en-US" sz="1800" b="1">
                <a:solidFill>
                  <a:srgbClr val="FFFF99"/>
                </a:solidFill>
              </a:rPr>
              <a:t> </a:t>
            </a:r>
            <a:r>
              <a:rPr lang="en-US" altLang="ja-JP" sz="1800" b="1">
                <a:solidFill>
                  <a:srgbClr val="FFFF99"/>
                </a:solidFill>
              </a:rPr>
              <a:t>Distribution</a:t>
            </a:r>
            <a:r>
              <a:rPr lang="en-US" altLang="ja-JP" sz="2400" b="1">
                <a:solidFill>
                  <a:srgbClr val="FFFF99"/>
                </a:solidFill>
              </a:rPr>
              <a:t>  </a:t>
            </a:r>
            <a:r>
              <a:rPr lang="en-US" altLang="ja-JP">
                <a:solidFill>
                  <a:srgbClr val="FFFF99"/>
                </a:solidFill>
              </a:rPr>
              <a:t> </a:t>
            </a:r>
          </a:p>
        </p:txBody>
      </p:sp>
      <p:sp>
        <p:nvSpPr>
          <p:cNvPr id="13329" name="Oval 25"/>
          <p:cNvSpPr>
            <a:spLocks noChangeArrowheads="1"/>
          </p:cNvSpPr>
          <p:nvPr/>
        </p:nvSpPr>
        <p:spPr bwMode="auto">
          <a:xfrm>
            <a:off x="4859338" y="3716338"/>
            <a:ext cx="2879725" cy="936625"/>
          </a:xfrm>
          <a:prstGeom prst="ellips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30" name="Oval 26"/>
          <p:cNvSpPr>
            <a:spLocks noChangeArrowheads="1"/>
          </p:cNvSpPr>
          <p:nvPr/>
        </p:nvSpPr>
        <p:spPr bwMode="auto">
          <a:xfrm>
            <a:off x="3563938" y="1341438"/>
            <a:ext cx="647700" cy="503237"/>
          </a:xfrm>
          <a:prstGeom prst="ellips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31" name="Oval 27"/>
          <p:cNvSpPr>
            <a:spLocks noChangeArrowheads="1"/>
          </p:cNvSpPr>
          <p:nvPr/>
        </p:nvSpPr>
        <p:spPr bwMode="auto">
          <a:xfrm>
            <a:off x="4572000" y="1412875"/>
            <a:ext cx="647700" cy="503238"/>
          </a:xfrm>
          <a:prstGeom prst="ellips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32" name="Oval 28"/>
          <p:cNvSpPr>
            <a:spLocks noChangeArrowheads="1"/>
          </p:cNvSpPr>
          <p:nvPr/>
        </p:nvSpPr>
        <p:spPr bwMode="auto">
          <a:xfrm>
            <a:off x="5364163" y="836613"/>
            <a:ext cx="2160587" cy="503237"/>
          </a:xfrm>
          <a:prstGeom prst="ellips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33" name="Oval 29"/>
          <p:cNvSpPr>
            <a:spLocks noChangeArrowheads="1"/>
          </p:cNvSpPr>
          <p:nvPr/>
        </p:nvSpPr>
        <p:spPr bwMode="auto">
          <a:xfrm>
            <a:off x="3635375" y="2492375"/>
            <a:ext cx="576263" cy="360363"/>
          </a:xfrm>
          <a:prstGeom prst="ellips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34" name="Oval 31"/>
          <p:cNvSpPr>
            <a:spLocks noChangeArrowheads="1"/>
          </p:cNvSpPr>
          <p:nvPr/>
        </p:nvSpPr>
        <p:spPr bwMode="auto">
          <a:xfrm>
            <a:off x="6732588" y="2492375"/>
            <a:ext cx="503237" cy="360363"/>
          </a:xfrm>
          <a:prstGeom prst="ellips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720725"/>
            <a:ext cx="7200900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スライド番号プレースホルダ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fld id="{0638105E-494C-46ED-8E1B-9926A1848474}" type="slidenum">
              <a:rPr kumimoji="0" lang="ja-JP" altLang="en-US" sz="1400"/>
              <a:pPr algn="r" eaLnBrk="1" hangingPunct="1">
                <a:spcBef>
                  <a:spcPct val="50000"/>
                </a:spcBef>
              </a:pPr>
              <a:t>11</a:t>
            </a:fld>
            <a:endParaRPr kumimoji="0" lang="en-US" altLang="ja-JP" sz="1400"/>
          </a:p>
        </p:txBody>
      </p:sp>
      <p:graphicFrame>
        <p:nvGraphicFramePr>
          <p:cNvPr id="14340" name="Object 5"/>
          <p:cNvGraphicFramePr>
            <a:graphicFrameLocks noChangeAspect="1"/>
          </p:cNvGraphicFramePr>
          <p:nvPr/>
        </p:nvGraphicFramePr>
        <p:xfrm>
          <a:off x="6948488" y="1700213"/>
          <a:ext cx="1979612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0" name="数式" r:id="rId4" imgW="1459866" imgH="444307" progId="Equation.3">
                  <p:embed/>
                </p:oleObj>
              </mc:Choice>
              <mc:Fallback>
                <p:oleObj name="数式" r:id="rId4" imgW="1459866" imgH="444307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488" y="1700213"/>
                        <a:ext cx="1979612" cy="6032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6"/>
          <p:cNvGraphicFramePr>
            <a:graphicFrameLocks noChangeAspect="1"/>
          </p:cNvGraphicFramePr>
          <p:nvPr/>
        </p:nvGraphicFramePr>
        <p:xfrm>
          <a:off x="6948488" y="4122738"/>
          <a:ext cx="1979612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1" name="数式" r:id="rId6" imgW="1459866" imgH="444307" progId="Equation.3">
                  <p:embed/>
                </p:oleObj>
              </mc:Choice>
              <mc:Fallback>
                <p:oleObj name="数式" r:id="rId6" imgW="1459866" imgH="444307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488" y="4122738"/>
                        <a:ext cx="1979612" cy="60166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23" name="Group 27"/>
          <p:cNvGrpSpPr>
            <a:grpSpLocks/>
          </p:cNvGrpSpPr>
          <p:nvPr/>
        </p:nvGrpSpPr>
        <p:grpSpPr bwMode="auto">
          <a:xfrm>
            <a:off x="1690688" y="1844675"/>
            <a:ext cx="2735262" cy="1871663"/>
            <a:chOff x="1065" y="1162"/>
            <a:chExt cx="1723" cy="1179"/>
          </a:xfrm>
        </p:grpSpPr>
        <p:sp>
          <p:nvSpPr>
            <p:cNvPr id="14357" name="Line 8"/>
            <p:cNvSpPr>
              <a:spLocks noChangeShapeType="1"/>
            </p:cNvSpPr>
            <p:nvPr/>
          </p:nvSpPr>
          <p:spPr bwMode="auto">
            <a:xfrm flipH="1">
              <a:off x="1110" y="2024"/>
              <a:ext cx="499" cy="13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14358" name="Line 9"/>
            <p:cNvSpPr>
              <a:spLocks noChangeShapeType="1"/>
            </p:cNvSpPr>
            <p:nvPr/>
          </p:nvSpPr>
          <p:spPr bwMode="auto">
            <a:xfrm flipH="1" flipV="1">
              <a:off x="1065" y="1162"/>
              <a:ext cx="635" cy="544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14359" name="Line 10"/>
            <p:cNvSpPr>
              <a:spLocks noChangeShapeType="1"/>
            </p:cNvSpPr>
            <p:nvPr/>
          </p:nvSpPr>
          <p:spPr bwMode="auto">
            <a:xfrm flipV="1">
              <a:off x="2471" y="1298"/>
              <a:ext cx="182" cy="407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14360" name="Line 11"/>
            <p:cNvSpPr>
              <a:spLocks noChangeShapeType="1"/>
            </p:cNvSpPr>
            <p:nvPr/>
          </p:nvSpPr>
          <p:spPr bwMode="auto">
            <a:xfrm>
              <a:off x="2380" y="2160"/>
              <a:ext cx="273" cy="181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14361" name="Text Box 7"/>
            <p:cNvSpPr txBox="1">
              <a:spLocks noChangeArrowheads="1"/>
            </p:cNvSpPr>
            <p:nvPr/>
          </p:nvSpPr>
          <p:spPr bwMode="auto">
            <a:xfrm>
              <a:off x="1519" y="1706"/>
              <a:ext cx="1269" cy="426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rgbClr val="008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10000"/>
                </a:spcBef>
              </a:pPr>
              <a:r>
                <a:rPr lang="en-US" altLang="ja-JP" sz="1600" b="1">
                  <a:solidFill>
                    <a:srgbClr val="FF0000"/>
                  </a:solidFill>
                </a:rPr>
                <a:t>Increasing </a:t>
              </a:r>
              <a:r>
                <a:rPr lang="en-US" altLang="ja-JP" sz="1600" b="1">
                  <a:solidFill>
                    <a:srgbClr val="FF0000"/>
                  </a:solidFill>
                  <a:sym typeface="Symbol" pitchFamily="18" charset="2"/>
                </a:rPr>
                <a:t></a:t>
              </a:r>
            </a:p>
            <a:p>
              <a:pPr eaLnBrk="1" hangingPunct="1">
                <a:spcBef>
                  <a:spcPct val="10000"/>
                </a:spcBef>
              </a:pPr>
              <a:r>
                <a:rPr lang="en-US" altLang="ja-JP" sz="1600" b="1">
                  <a:solidFill>
                    <a:srgbClr val="FF0000"/>
                  </a:solidFill>
                  <a:sym typeface="Symbol" pitchFamily="18" charset="2"/>
                </a:rPr>
                <a:t>in Dir. parallel to </a:t>
              </a:r>
              <a:r>
                <a:rPr lang="en-US" altLang="ja-JP" sz="1600" b="1" i="1">
                  <a:solidFill>
                    <a:srgbClr val="FF0000"/>
                  </a:solidFill>
                  <a:sym typeface="Symbol" pitchFamily="18" charset="2"/>
                </a:rPr>
                <a:t>B</a:t>
              </a:r>
              <a:r>
                <a:rPr lang="en-US" altLang="ja-JP" sz="1800" b="1">
                  <a:solidFill>
                    <a:srgbClr val="FF0000"/>
                  </a:solidFill>
                  <a:sym typeface="Symbol" pitchFamily="18" charset="2"/>
                </a:rPr>
                <a:t> </a:t>
              </a:r>
              <a:endParaRPr lang="en-US" altLang="en-US" sz="1800" b="1">
                <a:solidFill>
                  <a:srgbClr val="FF0000"/>
                </a:solidFill>
                <a:sym typeface="Symbol" pitchFamily="18" charset="2"/>
              </a:endParaRPr>
            </a:p>
          </p:txBody>
        </p:sp>
      </p:grpSp>
      <p:sp>
        <p:nvSpPr>
          <p:cNvPr id="14343" name="Text Box 12"/>
          <p:cNvSpPr txBox="1">
            <a:spLocks noChangeArrowheads="1"/>
          </p:cNvSpPr>
          <p:nvPr/>
        </p:nvSpPr>
        <p:spPr bwMode="auto">
          <a:xfrm>
            <a:off x="7308850" y="1052513"/>
            <a:ext cx="1079500" cy="434975"/>
          </a:xfrm>
          <a:prstGeom prst="rect">
            <a:avLst/>
          </a:prstGeom>
          <a:solidFill>
            <a:srgbClr val="FFFF99"/>
          </a:solidFill>
          <a:ln w="38100" cmpd="dbl">
            <a:solidFill>
              <a:srgbClr val="3399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000">
                <a:solidFill>
                  <a:srgbClr val="336699"/>
                </a:solidFill>
              </a:rPr>
              <a:t>Scat.</a:t>
            </a:r>
          </a:p>
        </p:txBody>
      </p:sp>
      <p:sp>
        <p:nvSpPr>
          <p:cNvPr id="14344" name="Text Box 13"/>
          <p:cNvSpPr txBox="1">
            <a:spLocks noChangeArrowheads="1"/>
          </p:cNvSpPr>
          <p:nvPr/>
        </p:nvSpPr>
        <p:spPr bwMode="auto">
          <a:xfrm>
            <a:off x="7235825" y="3425825"/>
            <a:ext cx="1223963" cy="434975"/>
          </a:xfrm>
          <a:prstGeom prst="rect">
            <a:avLst/>
          </a:prstGeom>
          <a:solidFill>
            <a:srgbClr val="FFFF99"/>
          </a:solidFill>
          <a:ln w="38100" cmpd="dbl">
            <a:solidFill>
              <a:srgbClr val="3399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000">
                <a:solidFill>
                  <a:srgbClr val="336699"/>
                </a:solidFill>
              </a:rPr>
              <a:t>Absorp.</a:t>
            </a:r>
          </a:p>
        </p:txBody>
      </p:sp>
      <p:grpSp>
        <p:nvGrpSpPr>
          <p:cNvPr id="4122" name="Group 26"/>
          <p:cNvGrpSpPr>
            <a:grpSpLocks/>
          </p:cNvGrpSpPr>
          <p:nvPr/>
        </p:nvGrpSpPr>
        <p:grpSpPr bwMode="auto">
          <a:xfrm>
            <a:off x="971550" y="908050"/>
            <a:ext cx="3816350" cy="3529013"/>
            <a:chOff x="612" y="572"/>
            <a:chExt cx="2404" cy="2223"/>
          </a:xfrm>
        </p:grpSpPr>
        <p:sp>
          <p:nvSpPr>
            <p:cNvPr id="14353" name="Oval 15"/>
            <p:cNvSpPr>
              <a:spLocks noChangeArrowheads="1"/>
            </p:cNvSpPr>
            <p:nvPr/>
          </p:nvSpPr>
          <p:spPr bwMode="auto">
            <a:xfrm>
              <a:off x="612" y="2069"/>
              <a:ext cx="499" cy="726"/>
            </a:xfrm>
            <a:prstGeom prst="ellipse">
              <a:avLst/>
            </a:prstGeom>
            <a:noFill/>
            <a:ln w="28575">
              <a:solidFill>
                <a:srgbClr val="339966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4354" name="Oval 16"/>
            <p:cNvSpPr>
              <a:spLocks noChangeArrowheads="1"/>
            </p:cNvSpPr>
            <p:nvPr/>
          </p:nvSpPr>
          <p:spPr bwMode="auto">
            <a:xfrm>
              <a:off x="657" y="572"/>
              <a:ext cx="454" cy="636"/>
            </a:xfrm>
            <a:prstGeom prst="ellipse">
              <a:avLst/>
            </a:prstGeom>
            <a:noFill/>
            <a:ln w="28575">
              <a:solidFill>
                <a:srgbClr val="339966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4355" name="Oval 17"/>
            <p:cNvSpPr>
              <a:spLocks noChangeArrowheads="1"/>
            </p:cNvSpPr>
            <p:nvPr/>
          </p:nvSpPr>
          <p:spPr bwMode="auto">
            <a:xfrm>
              <a:off x="2562" y="845"/>
              <a:ext cx="454" cy="454"/>
            </a:xfrm>
            <a:prstGeom prst="ellipse">
              <a:avLst/>
            </a:prstGeom>
            <a:noFill/>
            <a:ln w="28575">
              <a:solidFill>
                <a:srgbClr val="339966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4356" name="Oval 19"/>
            <p:cNvSpPr>
              <a:spLocks noChangeArrowheads="1"/>
            </p:cNvSpPr>
            <p:nvPr/>
          </p:nvSpPr>
          <p:spPr bwMode="auto">
            <a:xfrm>
              <a:off x="2608" y="2296"/>
              <a:ext cx="363" cy="499"/>
            </a:xfrm>
            <a:prstGeom prst="ellipse">
              <a:avLst/>
            </a:prstGeom>
            <a:noFill/>
            <a:ln w="28575">
              <a:solidFill>
                <a:srgbClr val="339966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aphicFrame>
        <p:nvGraphicFramePr>
          <p:cNvPr id="14346" name="Object 9"/>
          <p:cNvGraphicFramePr>
            <a:graphicFrameLocks noChangeAspect="1"/>
          </p:cNvGraphicFramePr>
          <p:nvPr/>
        </p:nvGraphicFramePr>
        <p:xfrm>
          <a:off x="6011863" y="188913"/>
          <a:ext cx="2663825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2" name="数式" r:id="rId8" imgW="1625600" imgH="228600" progId="Equation.3">
                  <p:embed/>
                </p:oleObj>
              </mc:Choice>
              <mc:Fallback>
                <p:oleObj name="数式" r:id="rId8" imgW="1625600" imgH="228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188913"/>
                        <a:ext cx="2663825" cy="3746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7" name="Text Box 20"/>
          <p:cNvSpPr txBox="1">
            <a:spLocks noChangeArrowheads="1"/>
          </p:cNvSpPr>
          <p:nvPr/>
        </p:nvSpPr>
        <p:spPr bwMode="auto">
          <a:xfrm>
            <a:off x="6227763" y="3141663"/>
            <a:ext cx="2736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ja-JP" sz="1800"/>
          </a:p>
        </p:txBody>
      </p:sp>
      <p:sp>
        <p:nvSpPr>
          <p:cNvPr id="14348" name="Rectangle 21"/>
          <p:cNvSpPr>
            <a:spLocks noChangeArrowheads="1"/>
          </p:cNvSpPr>
          <p:nvPr/>
        </p:nvSpPr>
        <p:spPr bwMode="auto">
          <a:xfrm>
            <a:off x="6091238" y="2565400"/>
            <a:ext cx="3052762" cy="387350"/>
          </a:xfrm>
          <a:prstGeom prst="rect">
            <a:avLst/>
          </a:prstGeom>
          <a:solidFill>
            <a:srgbClr val="CCFFFF"/>
          </a:solidFill>
          <a:ln w="50800" cmpd="dbl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600" b="1">
                <a:solidFill>
                  <a:srgbClr val="FF0000"/>
                </a:solidFill>
              </a:rPr>
              <a:t>Integrating over the initial angle</a:t>
            </a:r>
          </a:p>
        </p:txBody>
      </p:sp>
      <p:sp>
        <p:nvSpPr>
          <p:cNvPr id="14349" name="Rectangle 22"/>
          <p:cNvSpPr>
            <a:spLocks noChangeArrowheads="1"/>
          </p:cNvSpPr>
          <p:nvPr/>
        </p:nvSpPr>
        <p:spPr bwMode="auto">
          <a:xfrm>
            <a:off x="6205538" y="5013325"/>
            <a:ext cx="2938462" cy="387350"/>
          </a:xfrm>
          <a:prstGeom prst="rect">
            <a:avLst/>
          </a:prstGeom>
          <a:solidFill>
            <a:srgbClr val="CCFFCC"/>
          </a:solidFill>
          <a:ln w="50800" cmpd="dbl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600" b="1">
                <a:solidFill>
                  <a:srgbClr val="FF0000"/>
                </a:solidFill>
              </a:rPr>
              <a:t>Integrating over the final angle</a:t>
            </a:r>
          </a:p>
        </p:txBody>
      </p:sp>
      <p:sp>
        <p:nvSpPr>
          <p:cNvPr id="14350" name="Rectangle 4"/>
          <p:cNvSpPr>
            <a:spLocks noChangeArrowheads="1"/>
          </p:cNvSpPr>
          <p:nvPr/>
        </p:nvSpPr>
        <p:spPr bwMode="auto">
          <a:xfrm>
            <a:off x="0" y="188913"/>
            <a:ext cx="54356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l" eaLnBrk="0" hangingPunct="0"/>
            <a:r>
              <a:rPr lang="en-US" altLang="ja-JP" sz="2400" b="1">
                <a:ea typeface="CMR10"/>
                <a:cs typeface="CMR10"/>
              </a:rPr>
              <a:t>§2-3 Magnetic parts of Cross-Sections</a:t>
            </a:r>
            <a:r>
              <a:rPr lang="en-US" altLang="ja-JP" sz="4400" i="1">
                <a:solidFill>
                  <a:schemeClr val="tx2"/>
                </a:solidFill>
                <a:ea typeface="CMR10"/>
                <a:cs typeface="CMR10"/>
              </a:rPr>
              <a:t> </a:t>
            </a:r>
          </a:p>
        </p:txBody>
      </p:sp>
      <p:graphicFrame>
        <p:nvGraphicFramePr>
          <p:cNvPr id="14351" name="Object 3"/>
          <p:cNvGraphicFramePr>
            <a:graphicFrameLocks noChangeAspect="1"/>
          </p:cNvGraphicFramePr>
          <p:nvPr/>
        </p:nvGraphicFramePr>
        <p:xfrm>
          <a:off x="1692275" y="6308725"/>
          <a:ext cx="60356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3" name="数式" r:id="rId10" imgW="3695700" imgH="241300" progId="Equation.3">
                  <p:embed/>
                </p:oleObj>
              </mc:Choice>
              <mc:Fallback>
                <p:oleObj name="数式" r:id="rId10" imgW="3695700" imgH="2413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6308725"/>
                        <a:ext cx="6035675" cy="3937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FFCC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2" name="Oval 25"/>
          <p:cNvSpPr>
            <a:spLocks noChangeArrowheads="1"/>
          </p:cNvSpPr>
          <p:nvPr/>
        </p:nvSpPr>
        <p:spPr bwMode="auto">
          <a:xfrm>
            <a:off x="395288" y="4581525"/>
            <a:ext cx="288925" cy="287338"/>
          </a:xfrm>
          <a:prstGeom prst="ellips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4463" y="260350"/>
            <a:ext cx="6732587" cy="431800"/>
          </a:xfrm>
        </p:spPr>
        <p:txBody>
          <a:bodyPr anchor="b"/>
          <a:lstStyle/>
          <a:p>
            <a:pPr eaLnBrk="1" hangingPunct="1">
              <a:defRPr/>
            </a:pPr>
            <a:r>
              <a:rPr lang="en-US" altLang="ja-JP" sz="2400" dirty="0" smtClean="0">
                <a:solidFill>
                  <a:schemeClr val="tx1"/>
                </a:solidFill>
                <a:latin typeface="Times New Roman" pitchFamily="18" charset="0"/>
              </a:rPr>
              <a:t>§</a:t>
            </a:r>
            <a:r>
              <a:rPr lang="en-US" altLang="ja-JP" sz="2400" dirty="0">
                <a:solidFill>
                  <a:schemeClr val="tx1"/>
                </a:solidFill>
                <a:latin typeface="Times New Roman" pitchFamily="18" charset="0"/>
              </a:rPr>
              <a:t>3</a:t>
            </a:r>
            <a:r>
              <a:rPr lang="en-US" altLang="ja-JP" sz="2400" dirty="0" smtClean="0">
                <a:solidFill>
                  <a:schemeClr val="tx1"/>
                </a:solidFill>
                <a:latin typeface="Times New Roman" pitchFamily="18" charset="0"/>
              </a:rPr>
              <a:t>   Neutrino Transportation</a:t>
            </a:r>
          </a:p>
        </p:txBody>
      </p:sp>
      <p:graphicFrame>
        <p:nvGraphicFramePr>
          <p:cNvPr id="15363" name="Object 3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395288" y="3429000"/>
          <a:ext cx="7272337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8" name="数式" r:id="rId3" imgW="4826000" imgH="393700" progId="Equation.3">
                  <p:embed/>
                </p:oleObj>
              </mc:Choice>
              <mc:Fallback>
                <p:oleObj name="数式" r:id="rId3" imgW="4826000" imgH="3937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3429000"/>
                        <a:ext cx="7272337" cy="5937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0" y="2852738"/>
            <a:ext cx="6696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ja-JP" sz="2000" b="1">
                <a:solidFill>
                  <a:srgbClr val="FFCC00"/>
                </a:solidFill>
              </a:rPr>
              <a:t>Neutrino Propagation </a:t>
            </a:r>
            <a:r>
              <a:rPr lang="ja-JP" altLang="en-US" sz="2000" b="1">
                <a:solidFill>
                  <a:srgbClr val="FFCC00"/>
                </a:solidFill>
              </a:rPr>
              <a:t>  ⇒　</a:t>
            </a:r>
            <a:r>
              <a:rPr lang="en-US" altLang="ja-JP" sz="2000" b="1">
                <a:solidFill>
                  <a:srgbClr val="FFCC00"/>
                </a:solidFill>
              </a:rPr>
              <a:t>Boltzmann</a:t>
            </a:r>
            <a:r>
              <a:rPr lang="ja-JP" altLang="en-US" sz="2000" b="1">
                <a:solidFill>
                  <a:srgbClr val="FFCC00"/>
                </a:solidFill>
              </a:rPr>
              <a:t> </a:t>
            </a:r>
            <a:r>
              <a:rPr lang="en-US" altLang="ja-JP" sz="2000" b="1">
                <a:solidFill>
                  <a:srgbClr val="FFCC00"/>
                </a:solidFill>
              </a:rPr>
              <a:t>Eq.</a:t>
            </a:r>
            <a:r>
              <a:rPr lang="ja-JP" altLang="en-US" sz="2000" b="1">
                <a:solidFill>
                  <a:srgbClr val="FFCC00"/>
                </a:solidFill>
              </a:rPr>
              <a:t>　</a:t>
            </a:r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323850" y="908050"/>
            <a:ext cx="741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ja-JP" sz="2000" b="1">
                <a:solidFill>
                  <a:srgbClr val="FFFF99"/>
                </a:solidFill>
              </a:rPr>
              <a:t>Neutrino Phase Space Distribution Function</a:t>
            </a:r>
            <a:endParaRPr lang="ja-JP" altLang="en-US" sz="2000" b="1">
              <a:solidFill>
                <a:srgbClr val="FFFF99"/>
              </a:solidFill>
            </a:endParaRPr>
          </a:p>
        </p:txBody>
      </p:sp>
      <p:graphicFrame>
        <p:nvGraphicFramePr>
          <p:cNvPr id="15366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979613" y="5157788"/>
          <a:ext cx="6624637" cy="162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9" name="数式" r:id="rId5" imgW="3632200" imgH="889000" progId="Equation.3">
                  <p:embed/>
                </p:oleObj>
              </mc:Choice>
              <mc:Fallback>
                <p:oleObj name="数式" r:id="rId5" imgW="3632200" imgH="889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5157788"/>
                        <a:ext cx="6624637" cy="162083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367" name="Group 14"/>
          <p:cNvGrpSpPr>
            <a:grpSpLocks/>
          </p:cNvGrpSpPr>
          <p:nvPr/>
        </p:nvGrpSpPr>
        <p:grpSpPr bwMode="auto">
          <a:xfrm>
            <a:off x="215900" y="1484313"/>
            <a:ext cx="8459788" cy="1087437"/>
            <a:chOff x="249" y="981"/>
            <a:chExt cx="5465" cy="839"/>
          </a:xfrm>
        </p:grpSpPr>
        <p:graphicFrame>
          <p:nvGraphicFramePr>
            <p:cNvPr id="15372" name="Object 16"/>
            <p:cNvGraphicFramePr>
              <a:graphicFrameLocks noChangeAspect="1"/>
            </p:cNvGraphicFramePr>
            <p:nvPr/>
          </p:nvGraphicFramePr>
          <p:xfrm>
            <a:off x="249" y="981"/>
            <a:ext cx="5465" cy="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30" name="数式" r:id="rId7" imgW="4241800" imgH="254000" progId="Equation.3">
                    <p:embed/>
                  </p:oleObj>
                </mc:Choice>
                <mc:Fallback>
                  <p:oleObj name="数式" r:id="rId7" imgW="4241800" imgH="254000" progId="Equation.3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" y="981"/>
                          <a:ext cx="5465" cy="328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  <a:ln w="38100">
                          <a:solidFill>
                            <a:srgbClr val="00FF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373" name="Text Box 8"/>
            <p:cNvSpPr txBox="1">
              <a:spLocks noChangeArrowheads="1"/>
            </p:cNvSpPr>
            <p:nvPr/>
          </p:nvSpPr>
          <p:spPr bwMode="auto">
            <a:xfrm>
              <a:off x="793" y="1487"/>
              <a:ext cx="1134" cy="333"/>
            </a:xfrm>
            <a:prstGeom prst="rect">
              <a:avLst/>
            </a:prstGeom>
            <a:noFill/>
            <a:ln w="34925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ja-JP" sz="2000" b="1">
                  <a:solidFill>
                    <a:srgbClr val="FFFF66"/>
                  </a:solidFill>
                </a:rPr>
                <a:t>Equib. Part</a:t>
              </a:r>
            </a:p>
          </p:txBody>
        </p:sp>
        <p:sp>
          <p:nvSpPr>
            <p:cNvPr id="15374" name="Text Box 9"/>
            <p:cNvSpPr txBox="1">
              <a:spLocks noChangeArrowheads="1"/>
            </p:cNvSpPr>
            <p:nvPr/>
          </p:nvSpPr>
          <p:spPr bwMode="auto">
            <a:xfrm>
              <a:off x="2336" y="1487"/>
              <a:ext cx="1678" cy="333"/>
            </a:xfrm>
            <a:prstGeom prst="rect">
              <a:avLst/>
            </a:prstGeom>
            <a:noFill/>
            <a:ln w="34925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ja-JP" sz="2000" b="1">
                  <a:solidFill>
                    <a:srgbClr val="FFFF66"/>
                  </a:solidFill>
                </a:rPr>
                <a:t>Non-Equib. Part</a:t>
              </a:r>
            </a:p>
          </p:txBody>
        </p:sp>
        <p:sp>
          <p:nvSpPr>
            <p:cNvPr id="15375" name="Line 10"/>
            <p:cNvSpPr>
              <a:spLocks noChangeShapeType="1"/>
            </p:cNvSpPr>
            <p:nvPr/>
          </p:nvSpPr>
          <p:spPr bwMode="auto">
            <a:xfrm flipV="1">
              <a:off x="1338" y="1253"/>
              <a:ext cx="90" cy="227"/>
            </a:xfrm>
            <a:prstGeom prst="line">
              <a:avLst/>
            </a:prstGeom>
            <a:noFill/>
            <a:ln w="57150" cmpd="thickThin">
              <a:solidFill>
                <a:srgbClr val="FF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15376" name="Line 11"/>
            <p:cNvSpPr>
              <a:spLocks noChangeShapeType="1"/>
            </p:cNvSpPr>
            <p:nvPr/>
          </p:nvSpPr>
          <p:spPr bwMode="auto">
            <a:xfrm flipH="1" flipV="1">
              <a:off x="2471" y="1253"/>
              <a:ext cx="273" cy="227"/>
            </a:xfrm>
            <a:prstGeom prst="line">
              <a:avLst/>
            </a:prstGeom>
            <a:noFill/>
            <a:ln w="57150" cmpd="thickThin">
              <a:solidFill>
                <a:srgbClr val="FF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</p:grpSp>
      <p:sp>
        <p:nvSpPr>
          <p:cNvPr id="15368" name="Text Box 12"/>
          <p:cNvSpPr txBox="1">
            <a:spLocks noChangeArrowheads="1"/>
          </p:cNvSpPr>
          <p:nvPr/>
        </p:nvSpPr>
        <p:spPr bwMode="auto">
          <a:xfrm>
            <a:off x="250825" y="5661025"/>
            <a:ext cx="1943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000"/>
              <a:t>Solution </a:t>
            </a:r>
            <a:r>
              <a:rPr lang="ja-JP" altLang="en-US" sz="2000"/>
              <a:t>⇒</a:t>
            </a:r>
          </a:p>
        </p:txBody>
      </p:sp>
      <p:sp>
        <p:nvSpPr>
          <p:cNvPr id="15369" name="Text Box 16"/>
          <p:cNvSpPr txBox="1">
            <a:spLocks noChangeArrowheads="1"/>
          </p:cNvSpPr>
          <p:nvPr/>
        </p:nvSpPr>
        <p:spPr bwMode="auto">
          <a:xfrm>
            <a:off x="250825" y="4221163"/>
            <a:ext cx="50403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000" b="1"/>
              <a:t>Neutrinos Propagate on    </a:t>
            </a:r>
            <a:r>
              <a:rPr lang="en-US" altLang="ja-JP" sz="2200" b="1">
                <a:solidFill>
                  <a:srgbClr val="FFCCCC"/>
                </a:solidFill>
              </a:rPr>
              <a:t>Strait Line</a:t>
            </a:r>
            <a:r>
              <a:rPr lang="en-US" altLang="ja-JP"/>
              <a:t> </a:t>
            </a:r>
          </a:p>
        </p:txBody>
      </p:sp>
      <p:sp>
        <p:nvSpPr>
          <p:cNvPr id="15370" name="Text Box 17"/>
          <p:cNvSpPr txBox="1">
            <a:spLocks noChangeArrowheads="1"/>
          </p:cNvSpPr>
          <p:nvPr/>
        </p:nvSpPr>
        <p:spPr bwMode="auto">
          <a:xfrm>
            <a:off x="6372225" y="4192588"/>
            <a:ext cx="2303463" cy="460375"/>
          </a:xfrm>
          <a:prstGeom prst="rect">
            <a:avLst/>
          </a:prstGeom>
          <a:solidFill>
            <a:srgbClr val="FFFFCC"/>
          </a:solidFill>
          <a:ln w="63500" cmpd="dbl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000" b="1">
                <a:solidFill>
                  <a:srgbClr val="FF5050"/>
                </a:solidFill>
              </a:rPr>
              <a:t>only absorption</a:t>
            </a:r>
          </a:p>
        </p:txBody>
      </p:sp>
      <p:sp>
        <p:nvSpPr>
          <p:cNvPr id="15371" name="Rectangle 18"/>
          <p:cNvSpPr>
            <a:spLocks noChangeArrowheads="1"/>
          </p:cNvSpPr>
          <p:nvPr/>
        </p:nvSpPr>
        <p:spPr bwMode="auto">
          <a:xfrm>
            <a:off x="3419475" y="4292600"/>
            <a:ext cx="1584325" cy="431800"/>
          </a:xfrm>
          <a:prstGeom prst="rect">
            <a:avLst/>
          </a:prstGeom>
          <a:noFill/>
          <a:ln w="38100">
            <a:solidFill>
              <a:srgbClr val="FFFF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850" y="-28575"/>
            <a:ext cx="5140325" cy="691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79388" y="260350"/>
            <a:ext cx="3240087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b="1"/>
              <a:t>Toroidal Magnetic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ja-JP" b="1"/>
              <a:t> Field</a:t>
            </a:r>
          </a:p>
        </p:txBody>
      </p:sp>
      <p:graphicFrame>
        <p:nvGraphicFramePr>
          <p:cNvPr id="16388" name="Object 4"/>
          <p:cNvGraphicFramePr>
            <a:graphicFrameLocks noGrp="1" noChangeAspect="1"/>
          </p:cNvGraphicFramePr>
          <p:nvPr>
            <p:ph/>
          </p:nvPr>
        </p:nvGraphicFramePr>
        <p:xfrm>
          <a:off x="250825" y="1700213"/>
          <a:ext cx="3313113" cy="208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9" name="数式" r:id="rId4" imgW="2222500" imgH="1397000" progId="Equation.3">
                  <p:embed/>
                </p:oleObj>
              </mc:Choice>
              <mc:Fallback>
                <p:oleObj name="数式" r:id="rId4" imgW="2222500" imgH="1397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700213"/>
                        <a:ext cx="3313113" cy="20828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57150" cmpd="dbl">
                        <a:solidFill>
                          <a:srgbClr val="FF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5003800" y="4365625"/>
            <a:ext cx="7921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600" b="1" i="1">
                <a:solidFill>
                  <a:schemeClr val="bg2"/>
                </a:solidFill>
              </a:rPr>
              <a:t>z</a:t>
            </a:r>
            <a:r>
              <a:rPr lang="en-US" altLang="ja-JP" sz="1600" b="1">
                <a:solidFill>
                  <a:schemeClr val="bg2"/>
                </a:solidFill>
              </a:rPr>
              <a:t> = 0</a:t>
            </a:r>
          </a:p>
        </p:txBody>
      </p:sp>
      <p:sp>
        <p:nvSpPr>
          <p:cNvPr id="16390" name="Text Box 7"/>
          <p:cNvSpPr txBox="1">
            <a:spLocks noChangeArrowheads="1"/>
          </p:cNvSpPr>
          <p:nvPr/>
        </p:nvSpPr>
        <p:spPr bwMode="auto">
          <a:xfrm>
            <a:off x="6443663" y="404813"/>
            <a:ext cx="1368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600" b="1" i="1">
                <a:solidFill>
                  <a:schemeClr val="bg2"/>
                </a:solidFill>
              </a:rPr>
              <a:t>T</a:t>
            </a:r>
            <a:r>
              <a:rPr lang="en-US" altLang="ja-JP" sz="1600" b="1">
                <a:solidFill>
                  <a:schemeClr val="bg2"/>
                </a:solidFill>
              </a:rPr>
              <a:t> = 20MeV</a:t>
            </a:r>
          </a:p>
        </p:txBody>
      </p:sp>
      <p:sp>
        <p:nvSpPr>
          <p:cNvPr id="16391" name="Text Box 10"/>
          <p:cNvSpPr txBox="1">
            <a:spLocks noChangeArrowheads="1"/>
          </p:cNvSpPr>
          <p:nvPr/>
        </p:nvSpPr>
        <p:spPr bwMode="auto">
          <a:xfrm>
            <a:off x="323850" y="4135438"/>
            <a:ext cx="3095625" cy="1741487"/>
          </a:xfrm>
          <a:prstGeom prst="rect">
            <a:avLst/>
          </a:prstGeom>
          <a:solidFill>
            <a:srgbClr val="FFFFCC"/>
          </a:solidFill>
          <a:ln w="9525">
            <a:solidFill>
              <a:srgbClr val="99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118800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160000"/>
              </a:lnSpc>
            </a:pPr>
            <a:r>
              <a:rPr lang="en-US" altLang="ja-JP" sz="2000" i="1">
                <a:solidFill>
                  <a:schemeClr val="bg1"/>
                </a:solidFill>
                <a:latin typeface="Symbol" pitchFamily="18" charset="2"/>
              </a:rPr>
              <a:t>D</a:t>
            </a:r>
            <a:r>
              <a:rPr lang="en-US" altLang="ja-JP" sz="2000" i="1">
                <a:solidFill>
                  <a:schemeClr val="bg1"/>
                </a:solidFill>
              </a:rPr>
              <a:t>r</a:t>
            </a:r>
            <a:r>
              <a:rPr lang="en-US" altLang="ja-JP" sz="2000">
                <a:solidFill>
                  <a:schemeClr val="bg1"/>
                </a:solidFill>
              </a:rPr>
              <a:t> = 0.5 (km)</a:t>
            </a:r>
          </a:p>
          <a:p>
            <a:pPr eaLnBrk="1" hangingPunct="1">
              <a:lnSpc>
                <a:spcPct val="160000"/>
              </a:lnSpc>
            </a:pPr>
            <a:r>
              <a:rPr lang="en-US" altLang="ja-JP" sz="2200" b="1" i="1">
                <a:solidFill>
                  <a:srgbClr val="CC0000"/>
                </a:solidFill>
              </a:rPr>
              <a:t>R</a:t>
            </a:r>
            <a:r>
              <a:rPr lang="en-US" altLang="ja-JP" sz="2200" b="1" baseline="-25000">
                <a:solidFill>
                  <a:srgbClr val="CC0000"/>
                </a:solidFill>
              </a:rPr>
              <a:t>0</a:t>
            </a:r>
            <a:r>
              <a:rPr lang="en-US" altLang="ja-JP" sz="2200" b="1">
                <a:solidFill>
                  <a:srgbClr val="CC0000"/>
                </a:solidFill>
              </a:rPr>
              <a:t> = 8 (km)   (Mag-A)</a:t>
            </a:r>
          </a:p>
          <a:p>
            <a:pPr eaLnBrk="1" hangingPunct="1">
              <a:lnSpc>
                <a:spcPct val="160000"/>
              </a:lnSpc>
            </a:pPr>
            <a:r>
              <a:rPr lang="en-US" altLang="ja-JP" sz="2200" b="1" i="1">
                <a:solidFill>
                  <a:srgbClr val="33CC33"/>
                </a:solidFill>
              </a:rPr>
              <a:t>R</a:t>
            </a:r>
            <a:r>
              <a:rPr lang="en-US" altLang="ja-JP" sz="2200" b="1" baseline="-25000">
                <a:solidFill>
                  <a:srgbClr val="33CC33"/>
                </a:solidFill>
              </a:rPr>
              <a:t>0</a:t>
            </a:r>
            <a:r>
              <a:rPr lang="en-US" altLang="ja-JP" sz="2200" b="1">
                <a:solidFill>
                  <a:srgbClr val="33CC33"/>
                </a:solidFill>
              </a:rPr>
              <a:t> = 5 (km)   (Mag-B)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スライド番号プレースホルダ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fld id="{616091B9-1716-4603-83F0-E214ECF6EBAF}" type="slidenum">
              <a:rPr kumimoji="0" lang="ja-JP" altLang="en-US" sz="1400"/>
              <a:pPr algn="r" eaLnBrk="1" hangingPunct="1">
                <a:spcBef>
                  <a:spcPct val="50000"/>
                </a:spcBef>
              </a:pPr>
              <a:t>14</a:t>
            </a:fld>
            <a:endParaRPr kumimoji="0" lang="en-US" altLang="ja-JP" sz="1400"/>
          </a:p>
        </p:txBody>
      </p:sp>
      <p:sp>
        <p:nvSpPr>
          <p:cNvPr id="258050" name="Rectangle 2"/>
          <p:cNvSpPr>
            <a:spLocks noChangeArrowheads="1"/>
          </p:cNvSpPr>
          <p:nvPr/>
        </p:nvSpPr>
        <p:spPr bwMode="auto">
          <a:xfrm>
            <a:off x="323850" y="331788"/>
            <a:ext cx="3959225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anchor="b"/>
          <a:lstStyle/>
          <a:p>
            <a:pPr algn="l">
              <a:defRPr/>
            </a:pPr>
            <a:r>
              <a:rPr lang="en-US" altLang="ja-JP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§5   Spin Deceleration</a:t>
            </a:r>
            <a:endParaRPr lang="en-US" altLang="ja-JP" b="1" i="1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7412" name="Object 16"/>
          <p:cNvGraphicFramePr>
            <a:graphicFrameLocks noChangeAspect="1"/>
          </p:cNvGraphicFramePr>
          <p:nvPr/>
        </p:nvGraphicFramePr>
        <p:xfrm>
          <a:off x="250825" y="971550"/>
          <a:ext cx="424815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70" name="数式" r:id="rId3" imgW="2540000" imgH="393700" progId="Equation.3">
                  <p:embed/>
                </p:oleObj>
              </mc:Choice>
              <mc:Fallback>
                <p:oleObj name="数式" r:id="rId3" imgW="2540000" imgH="3937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971550"/>
                        <a:ext cx="4248150" cy="6572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4824413" y="188913"/>
            <a:ext cx="3995737" cy="911225"/>
          </a:xfrm>
          <a:prstGeom prst="rect">
            <a:avLst/>
          </a:prstGeom>
          <a:solidFill>
            <a:srgbClr val="0000FF"/>
          </a:solidFill>
          <a:ln w="57150" cmpd="thinThick">
            <a:solidFill>
              <a:srgbClr val="00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000" b="1"/>
              <a:t>Neutrino Luminosity  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ja-JP" sz="2000" b="1"/>
              <a:t>(</a:t>
            </a:r>
            <a:r>
              <a:rPr lang="en-US" altLang="ja-JP" sz="2000" b="1" i="1"/>
              <a:t>dE</a:t>
            </a:r>
            <a:r>
              <a:rPr lang="en-US" altLang="ja-JP" sz="2000" b="1" i="1" baseline="-25000"/>
              <a:t>T</a:t>
            </a:r>
            <a:r>
              <a:rPr lang="en-US" altLang="ja-JP" sz="2000" b="1" i="1"/>
              <a:t>/dt</a:t>
            </a:r>
            <a:r>
              <a:rPr lang="en-US" altLang="ja-JP" sz="2000" b="1"/>
              <a:t>)</a:t>
            </a:r>
            <a:r>
              <a:rPr lang="en-US" altLang="ja-JP" sz="2000" b="1" baseline="-25000">
                <a:latin typeface="Symbol" pitchFamily="18" charset="2"/>
              </a:rPr>
              <a:t>n</a:t>
            </a:r>
            <a:r>
              <a:rPr lang="en-US" altLang="ja-JP" sz="2000" b="1"/>
              <a:t>  </a:t>
            </a:r>
            <a:r>
              <a:rPr lang="en-US" altLang="ja-JP" sz="2000" b="1">
                <a:cs typeface="Times New Roman" pitchFamily="18" charset="0"/>
              </a:rPr>
              <a:t>~</a:t>
            </a:r>
            <a:r>
              <a:rPr lang="ja-JP" altLang="en-US" sz="2000" b="1"/>
              <a:t>　</a:t>
            </a:r>
            <a:r>
              <a:rPr lang="en-US" altLang="ja-JP" sz="2000" b="1"/>
              <a:t>3×10</a:t>
            </a:r>
            <a:r>
              <a:rPr lang="en-US" altLang="ja-JP" sz="2000" b="1" baseline="30000"/>
              <a:t>52</a:t>
            </a:r>
            <a:r>
              <a:rPr lang="en-US" altLang="ja-JP" sz="2000" b="1"/>
              <a:t> erg/s </a:t>
            </a:r>
          </a:p>
        </p:txBody>
      </p:sp>
      <p:graphicFrame>
        <p:nvGraphicFramePr>
          <p:cNvPr id="17414" name="Object 16"/>
          <p:cNvGraphicFramePr>
            <a:graphicFrameLocks noChangeAspect="1"/>
          </p:cNvGraphicFramePr>
          <p:nvPr/>
        </p:nvGraphicFramePr>
        <p:xfrm>
          <a:off x="179388" y="1900238"/>
          <a:ext cx="4465637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71" name="数式" r:id="rId5" imgW="2679700" imgH="444500" progId="Equation.3">
                  <p:embed/>
                </p:oleObj>
              </mc:Choice>
              <mc:Fallback>
                <p:oleObj name="数式" r:id="rId5" imgW="2679700" imgH="4445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900238"/>
                        <a:ext cx="4465637" cy="7366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57150" cmpd="dbl">
                        <a:solidFill>
                          <a:srgbClr val="FF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5" name="Object 16"/>
          <p:cNvGraphicFramePr>
            <a:graphicFrameLocks noChangeAspect="1"/>
          </p:cNvGraphicFramePr>
          <p:nvPr/>
        </p:nvGraphicFramePr>
        <p:xfrm>
          <a:off x="5003800" y="1412875"/>
          <a:ext cx="1655763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72" name="数式" r:id="rId7" imgW="1308100" imgH="228600" progId="Equation.3">
                  <p:embed/>
                </p:oleObj>
              </mc:Choice>
              <mc:Fallback>
                <p:oleObj name="数式" r:id="rId7" imgW="1308100" imgH="2286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1412875"/>
                        <a:ext cx="1655763" cy="287338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57150" cmpd="dbl">
                        <a:solidFill>
                          <a:srgbClr val="FF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6" name="Text Box 14"/>
          <p:cNvSpPr txBox="1">
            <a:spLocks noChangeArrowheads="1"/>
          </p:cNvSpPr>
          <p:nvPr/>
        </p:nvSpPr>
        <p:spPr bwMode="auto">
          <a:xfrm>
            <a:off x="6948488" y="1341438"/>
            <a:ext cx="1871662" cy="461962"/>
          </a:xfrm>
          <a:prstGeom prst="rect">
            <a:avLst/>
          </a:prstGeom>
          <a:solidFill>
            <a:srgbClr val="339966"/>
          </a:solidFill>
          <a:ln w="38100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800"/>
              <a:t>Period  </a:t>
            </a:r>
            <a:r>
              <a:rPr lang="en-US" altLang="ja-JP" sz="1800" i="1"/>
              <a:t>P</a:t>
            </a:r>
            <a:r>
              <a:rPr lang="en-US" altLang="ja-JP" sz="1800"/>
              <a:t> = 10ms</a:t>
            </a:r>
            <a:r>
              <a:rPr lang="en-US" altLang="ja-JP" sz="2400"/>
              <a:t> </a:t>
            </a:r>
          </a:p>
        </p:txBody>
      </p:sp>
      <p:graphicFrame>
        <p:nvGraphicFramePr>
          <p:cNvPr id="99111" name="Group 8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7746836"/>
              </p:ext>
            </p:extLst>
          </p:nvPr>
        </p:nvGraphicFramePr>
        <p:xfrm>
          <a:off x="1042988" y="2852738"/>
          <a:ext cx="7416799" cy="2905126"/>
        </p:xfrm>
        <a:graphic>
          <a:graphicData uri="http://schemas.openxmlformats.org/drawingml/2006/table">
            <a:tbl>
              <a:tblPr/>
              <a:tblGrid>
                <a:gridCol w="830590"/>
                <a:gridCol w="919045"/>
                <a:gridCol w="1154539"/>
                <a:gridCol w="1632789"/>
                <a:gridCol w="1438673"/>
                <a:gridCol w="1441163"/>
              </a:tblGrid>
              <a:tr h="396311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Mag Distr.</a:t>
                      </a:r>
                    </a:p>
                  </a:txBody>
                  <a:tcPr marT="45731" marB="45731" anchor="ctr" horzOverflow="overflow">
                    <a:lnL w="28575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Bary</a:t>
                      </a: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.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en-US" altLang="ja-JP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en-US" altLang="ja-JP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(cm)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ja-JP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en-US" altLang="ja-JP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6582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(</a:t>
                      </a:r>
                      <a:r>
                        <a:rPr kumimoji="1" lang="en-US" altLang="ja-JP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ymbol" pitchFamily="18" charset="2"/>
                          <a:ea typeface="ＭＳ Ｐゴシック" pitchFamily="50" charset="-128"/>
                        </a:rPr>
                        <a:t>n</a:t>
                      </a: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  </a:t>
                      </a:r>
                      <a:r>
                        <a:rPr kumimoji="1" lang="en-US" altLang="ja-JP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emis</a:t>
                      </a: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.</a:t>
                      </a: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)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MDR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6219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Symbol" pitchFamily="18" charset="2"/>
                          <a:ea typeface="ＭＳ Ｐゴシック" pitchFamily="50" charset="-128"/>
                        </a:rPr>
                        <a:t>r</a:t>
                      </a:r>
                      <a:r>
                        <a:rPr kumimoji="1" lang="en-US" altLang="ja-JP" sz="18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s</a:t>
                      </a: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 = </a:t>
                      </a:r>
                      <a:r>
                        <a:rPr kumimoji="1" lang="en-US" altLang="ja-JP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Symbol" pitchFamily="18" charset="2"/>
                          <a:ea typeface="ＭＳ Ｐゴシック" pitchFamily="50" charset="-128"/>
                        </a:rPr>
                        <a:t>r</a:t>
                      </a:r>
                      <a:r>
                        <a:rPr kumimoji="1" lang="ja-JP" alt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０</a:t>
                      </a: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 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Symbol" pitchFamily="18" charset="2"/>
                          <a:ea typeface="ＭＳ Ｐゴシック" pitchFamily="50" charset="-128"/>
                        </a:rPr>
                        <a:t>r</a:t>
                      </a:r>
                      <a:r>
                        <a:rPr kumimoji="1" lang="en-US" altLang="ja-JP" sz="18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s</a:t>
                      </a: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 = </a:t>
                      </a:r>
                      <a:r>
                        <a:rPr kumimoji="1" lang="en-US" altLang="ja-JP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Symbol" pitchFamily="18" charset="2"/>
                          <a:ea typeface="ＭＳ Ｐゴシック" pitchFamily="50" charset="-128"/>
                        </a:rPr>
                        <a:t>r</a:t>
                      </a:r>
                      <a:r>
                        <a:rPr kumimoji="1" lang="ja-JP" alt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０</a:t>
                      </a: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 </a:t>
                      </a: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/10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44620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p,n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</a:endParaRPr>
                    </a:p>
                  </a:txBody>
                  <a:tcPr marT="45731" marB="45731" anchor="ctr" horzOverflow="overflow">
                    <a:lnL w="28575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Mag-A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3.34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3.45</a:t>
                      </a: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明朝" pitchFamily="17" charset="-128"/>
                        </a:rPr>
                        <a:t>×10</a:t>
                      </a:r>
                      <a:r>
                        <a:rPr kumimoji="1" lang="ja-JP" altLang="en-US" sz="1100" b="1" i="0" u="none" strike="noStrike" cap="none" normalizeH="0" baseline="7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明朝" pitchFamily="17" charset="-128"/>
                        </a:rPr>
                        <a:t>－</a:t>
                      </a:r>
                      <a:r>
                        <a:rPr kumimoji="1" lang="en-US" altLang="ja-JP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明朝" pitchFamily="17" charset="-128"/>
                        </a:rPr>
                        <a:t>6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7.25</a:t>
                      </a: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明朝" pitchFamily="17" charset="-128"/>
                        </a:rPr>
                        <a:t>×10</a:t>
                      </a:r>
                      <a:r>
                        <a:rPr kumimoji="1" lang="ja-JP" altLang="en-US" sz="1100" b="1" i="0" u="none" strike="noStrike" cap="none" normalizeH="0" baseline="7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明朝" pitchFamily="17" charset="-128"/>
                        </a:rPr>
                        <a:t>－</a:t>
                      </a:r>
                      <a:r>
                        <a:rPr kumimoji="1" lang="en-US" altLang="ja-JP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明朝" pitchFamily="17" charset="-128"/>
                        </a:rPr>
                        <a:t>7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pitchFamily="50" charset="-128"/>
                          <a:cs typeface="+mn-cs"/>
                        </a:rPr>
                        <a:t>9.86</a:t>
                      </a:r>
                      <a:r>
                        <a:rPr kumimoji="1" lang="en-US" altLang="ja-JP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明朝" pitchFamily="17" charset="-128"/>
                          <a:cs typeface="+mn-cs"/>
                        </a:rPr>
                        <a:t>×10</a:t>
                      </a:r>
                      <a:r>
                        <a:rPr kumimoji="1" lang="ja-JP" altLang="en-US" sz="1100" b="1" i="0" u="none" strike="noStrike" kern="1200" cap="none" spc="0" normalizeH="0" baseline="70000" noProof="0" dirty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明朝" pitchFamily="17" charset="-128"/>
                          <a:cs typeface="+mn-cs"/>
                        </a:rPr>
                        <a:t>－</a:t>
                      </a:r>
                      <a:r>
                        <a:rPr kumimoji="1" lang="en-US" altLang="ja-JP" sz="18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明朝" pitchFamily="17" charset="-128"/>
                          <a:cs typeface="+mn-cs"/>
                        </a:rPr>
                        <a:t>8 </a:t>
                      </a:r>
                      <a:endParaRPr kumimoji="1" lang="ja-JP" alt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ＭＳ Ｐゴシック" pitchFamily="50" charset="-128"/>
                        <a:cs typeface="+mn-cs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3191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Mag-B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pitchFamily="50" charset="-128"/>
                          <a:cs typeface="+mn-cs"/>
                        </a:rPr>
                        <a:t>   4.97</a:t>
                      </a:r>
                      <a:r>
                        <a:rPr kumimoji="1" lang="en-US" altLang="ja-JP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明朝" pitchFamily="17" charset="-128"/>
                          <a:cs typeface="+mn-cs"/>
                        </a:rPr>
                        <a:t>×10</a:t>
                      </a:r>
                      <a:r>
                        <a:rPr kumimoji="1" lang="ja-JP" altLang="en-US" sz="1100" b="1" i="0" u="none" strike="noStrike" kern="1200" cap="none" spc="0" normalizeH="0" baseline="7000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明朝" pitchFamily="17" charset="-128"/>
                          <a:cs typeface="+mn-cs"/>
                        </a:rPr>
                        <a:t>－</a:t>
                      </a:r>
                      <a:r>
                        <a:rPr kumimoji="1" lang="en-US" altLang="ja-JP" sz="18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明朝" pitchFamily="17" charset="-128"/>
                          <a:cs typeface="+mn-cs"/>
                        </a:rPr>
                        <a:t>7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pitchFamily="50" charset="-128"/>
                          <a:cs typeface="+mn-cs"/>
                        </a:rPr>
                        <a:t>  3.16</a:t>
                      </a:r>
                      <a:r>
                        <a:rPr kumimoji="1" lang="en-US" altLang="ja-JP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明朝" pitchFamily="17" charset="-128"/>
                          <a:cs typeface="+mn-cs"/>
                        </a:rPr>
                        <a:t>×10</a:t>
                      </a:r>
                      <a:r>
                        <a:rPr kumimoji="1" lang="ja-JP" altLang="en-US" sz="1100" b="1" i="0" u="none" strike="noStrike" kern="1200" cap="none" spc="0" normalizeH="0" baseline="7000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明朝" pitchFamily="17" charset="-128"/>
                          <a:cs typeface="+mn-cs"/>
                        </a:rPr>
                        <a:t>－</a:t>
                      </a:r>
                      <a:r>
                        <a:rPr kumimoji="1" lang="en-US" altLang="ja-JP" sz="18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明朝" pitchFamily="17" charset="-128"/>
                          <a:cs typeface="+mn-cs"/>
                        </a:rPr>
                        <a:t>7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3191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p,n,</a:t>
                      </a:r>
                      <a:r>
                        <a:rPr kumimoji="1" lang="en-US" altLang="ja-JP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Symbol" pitchFamily="18" charset="2"/>
                          <a:ea typeface="ＭＳ Ｐゴシック" pitchFamily="50" charset="-128"/>
                        </a:rPr>
                        <a:t>L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Symbol" pitchFamily="18" charset="2"/>
                        <a:ea typeface="ＭＳ Ｐゴシック" pitchFamily="50" charset="-128"/>
                      </a:endParaRPr>
                    </a:p>
                  </a:txBody>
                  <a:tcPr marT="45731" marB="45731" anchor="ctr" horzOverflow="overflow">
                    <a:lnL w="28575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Mag-A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5.45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6.39</a:t>
                      </a: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明朝" pitchFamily="17" charset="-128"/>
                        </a:rPr>
                        <a:t>×10</a:t>
                      </a:r>
                      <a:r>
                        <a:rPr kumimoji="1" lang="ja-JP" altLang="en-US" sz="1100" b="1" i="0" u="none" strike="noStrike" cap="none" normalizeH="0" baseline="7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明朝" pitchFamily="17" charset="-128"/>
                        </a:rPr>
                        <a:t>－</a:t>
                      </a:r>
                      <a:r>
                        <a:rPr kumimoji="1" lang="en-US" altLang="ja-JP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明朝" pitchFamily="17" charset="-128"/>
                        </a:rPr>
                        <a:t>6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1.02</a:t>
                      </a: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明朝" pitchFamily="17" charset="-128"/>
                        </a:rPr>
                        <a:t>×10</a:t>
                      </a:r>
                      <a:r>
                        <a:rPr kumimoji="1" lang="ja-JP" altLang="en-US" sz="1100" b="1" i="0" u="none" strike="noStrike" cap="none" normalizeH="0" baseline="7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明朝" pitchFamily="17" charset="-128"/>
                        </a:rPr>
                        <a:t>－</a:t>
                      </a:r>
                      <a:r>
                        <a:rPr kumimoji="1" lang="en-US" altLang="ja-JP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明朝" pitchFamily="17" charset="-128"/>
                        </a:rPr>
                        <a:t>6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pitchFamily="50" charset="-128"/>
                          <a:cs typeface="+mn-cs"/>
                        </a:rPr>
                        <a:t>7.76</a:t>
                      </a:r>
                      <a:r>
                        <a:rPr kumimoji="1" lang="en-US" altLang="ja-JP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明朝" pitchFamily="17" charset="-128"/>
                          <a:cs typeface="+mn-cs"/>
                        </a:rPr>
                        <a:t>×10</a:t>
                      </a:r>
                      <a:r>
                        <a:rPr kumimoji="1" lang="ja-JP" altLang="en-US" sz="1100" b="1" i="0" u="none" strike="noStrike" kern="1200" cap="none" spc="0" normalizeH="0" baseline="70000" noProof="0" dirty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明朝" pitchFamily="17" charset="-128"/>
                          <a:cs typeface="+mn-cs"/>
                        </a:rPr>
                        <a:t>－</a:t>
                      </a:r>
                      <a:r>
                        <a:rPr kumimoji="1" lang="en-US" altLang="ja-JP" sz="18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明朝" pitchFamily="17" charset="-128"/>
                          <a:cs typeface="+mn-cs"/>
                        </a:rPr>
                        <a:t>8</a:t>
                      </a:r>
                      <a:endParaRPr kumimoji="1" lang="ja-JP" alt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ＭＳ Ｐゴシック" pitchFamily="50" charset="-128"/>
                        <a:cs typeface="+mn-cs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70775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Mag-B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4.57</a:t>
                      </a: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明朝" pitchFamily="17" charset="-128"/>
                        </a:rPr>
                        <a:t>×10</a:t>
                      </a:r>
                      <a:r>
                        <a:rPr kumimoji="1" lang="ja-JP" altLang="en-US" sz="1100" b="1" i="0" u="none" strike="noStrike" cap="none" normalizeH="0" baseline="7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明朝" pitchFamily="17" charset="-128"/>
                        </a:rPr>
                        <a:t>－</a:t>
                      </a:r>
                      <a:r>
                        <a:rPr kumimoji="1" lang="en-US" altLang="ja-JP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明朝" pitchFamily="17" charset="-128"/>
                        </a:rPr>
                        <a:t>7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2.01</a:t>
                      </a: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明朝" pitchFamily="17" charset="-128"/>
                        </a:rPr>
                        <a:t>×10</a:t>
                      </a:r>
                      <a:r>
                        <a:rPr kumimoji="1" lang="ja-JP" altLang="en-US" sz="1100" b="1" i="0" u="none" strike="noStrike" cap="none" normalizeH="0" baseline="7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明朝" pitchFamily="17" charset="-128"/>
                        </a:rPr>
                        <a:t>－</a:t>
                      </a:r>
                      <a:r>
                        <a:rPr kumimoji="1" lang="en-US" altLang="ja-JP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明朝" pitchFamily="17" charset="-128"/>
                        </a:rPr>
                        <a:t>7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ja-JP" altLang="en-US" sz="18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Times New Roman" pitchFamily="18" charset="0"/>
                        <a:ea typeface="ＭＳ 明朝" pitchFamily="17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461" name="Object 16"/>
          <p:cNvGraphicFramePr>
            <a:graphicFrameLocks noChangeAspect="1"/>
          </p:cNvGraphicFramePr>
          <p:nvPr/>
        </p:nvGraphicFramePr>
        <p:xfrm>
          <a:off x="2843213" y="2986088"/>
          <a:ext cx="1066800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73" name="数式" r:id="rId9" imgW="761669" imgH="431613" progId="Equation.3">
                  <p:embed/>
                </p:oleObj>
              </mc:Choice>
              <mc:Fallback>
                <p:oleObj name="数式" r:id="rId9" imgW="761669" imgH="431613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2986088"/>
                        <a:ext cx="1066800" cy="604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 cmpd="dbl">
                            <a:solidFill>
                              <a:srgbClr val="FF99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62" name="Object 16"/>
          <p:cNvGraphicFramePr>
            <a:graphicFrameLocks noChangeAspect="1"/>
          </p:cNvGraphicFramePr>
          <p:nvPr/>
        </p:nvGraphicFramePr>
        <p:xfrm>
          <a:off x="5291138" y="2852738"/>
          <a:ext cx="504825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74" name="数式" r:id="rId11" imgW="304668" imgH="228501" progId="Equation.3">
                  <p:embed/>
                </p:oleObj>
              </mc:Choice>
              <mc:Fallback>
                <p:oleObj name="数式" r:id="rId11" imgW="304668" imgH="228501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1138" y="2852738"/>
                        <a:ext cx="504825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63" name="Text Box 95"/>
          <p:cNvSpPr txBox="1">
            <a:spLocks noChangeArrowheads="1"/>
          </p:cNvSpPr>
          <p:nvPr/>
        </p:nvSpPr>
        <p:spPr bwMode="auto">
          <a:xfrm>
            <a:off x="179388" y="5935663"/>
            <a:ext cx="8893175" cy="877887"/>
          </a:xfrm>
          <a:prstGeom prst="rect">
            <a:avLst/>
          </a:prstGeom>
          <a:solidFill>
            <a:srgbClr val="FFFFCC"/>
          </a:solidFill>
          <a:ln w="57150" cmpd="thinThick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000">
                <a:solidFill>
                  <a:srgbClr val="3333FF"/>
                </a:solidFill>
              </a:rPr>
              <a:t>In Early Stage (</a:t>
            </a:r>
            <a:r>
              <a:rPr lang="ja-JP" altLang="en-US" sz="1600" b="1">
                <a:solidFill>
                  <a:srgbClr val="3333FF"/>
                </a:solidFill>
              </a:rPr>
              <a:t>～</a:t>
            </a:r>
            <a:r>
              <a:rPr lang="ja-JP" altLang="en-US" sz="2000" b="1">
                <a:solidFill>
                  <a:srgbClr val="3333FF"/>
                </a:solidFill>
              </a:rPr>
              <a:t> </a:t>
            </a:r>
            <a:r>
              <a:rPr lang="en-US" altLang="ja-JP" sz="2000" b="1">
                <a:solidFill>
                  <a:srgbClr val="3333FF"/>
                </a:solidFill>
              </a:rPr>
              <a:t>10 s</a:t>
            </a:r>
            <a:r>
              <a:rPr lang="en-US" altLang="ja-JP" sz="2000">
                <a:solidFill>
                  <a:srgbClr val="3333FF"/>
                </a:solidFill>
              </a:rPr>
              <a:t>)</a:t>
            </a:r>
            <a:r>
              <a:rPr lang="en-US" altLang="ja-JP" sz="2000"/>
              <a:t> </a:t>
            </a:r>
            <a:r>
              <a:rPr lang="en-US" altLang="ja-JP" sz="2400" i="1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en-US" altLang="ja-JP" sz="2000">
                <a:solidFill>
                  <a:srgbClr val="FF0000"/>
                </a:solidFill>
              </a:rPr>
              <a:t> </a:t>
            </a:r>
            <a:r>
              <a:rPr lang="en-US" altLang="ja-JP" sz="2000" b="1">
                <a:solidFill>
                  <a:srgbClr val="FF0000"/>
                </a:solidFill>
              </a:rPr>
              <a:t>Asymmetric</a:t>
            </a:r>
            <a:r>
              <a:rPr lang="en-US" altLang="ja-JP" sz="2000">
                <a:solidFill>
                  <a:srgbClr val="FF0000"/>
                </a:solidFill>
              </a:rPr>
              <a:t> Emission</a:t>
            </a:r>
            <a:r>
              <a:rPr lang="en-US" altLang="ja-JP" sz="2000">
                <a:solidFill>
                  <a:srgbClr val="3333FF"/>
                </a:solidFill>
              </a:rPr>
              <a:t> must affect </a:t>
            </a:r>
            <a:r>
              <a:rPr lang="en-US" altLang="ja-JP" sz="2000" b="1">
                <a:solidFill>
                  <a:srgbClr val="3333FF"/>
                </a:solidFill>
              </a:rPr>
              <a:t>PNS Spin </a:t>
            </a:r>
          </a:p>
          <a:p>
            <a:pPr eaLnBrk="1" hangingPunct="1">
              <a:spcBef>
                <a:spcPct val="35000"/>
              </a:spcBef>
            </a:pPr>
            <a:r>
              <a:rPr lang="en-US" altLang="ja-JP" sz="2000">
                <a:solidFill>
                  <a:srgbClr val="FF0000"/>
                </a:solidFill>
              </a:rPr>
              <a:t>More Significantly</a:t>
            </a:r>
            <a:r>
              <a:rPr lang="en-US" altLang="ja-JP" sz="2000">
                <a:solidFill>
                  <a:srgbClr val="3333FF"/>
                </a:solidFill>
              </a:rPr>
              <a:t> than </a:t>
            </a:r>
            <a:r>
              <a:rPr lang="en-US" altLang="ja-JP" sz="2000">
                <a:solidFill>
                  <a:srgbClr val="33CC33"/>
                </a:solidFill>
              </a:rPr>
              <a:t>Magnetic Dipole </a:t>
            </a:r>
            <a:r>
              <a:rPr lang="en-US" altLang="ja-JP" sz="2000" i="1">
                <a:solidFill>
                  <a:srgbClr val="33CC33"/>
                </a:solidFill>
                <a:latin typeface="Symbol" pitchFamily="18" charset="2"/>
              </a:rPr>
              <a:t>g</a:t>
            </a:r>
            <a:r>
              <a:rPr lang="en-US" altLang="ja-JP" sz="2000">
                <a:solidFill>
                  <a:srgbClr val="33CC33"/>
                </a:solidFill>
              </a:rPr>
              <a:t>-Radiation</a:t>
            </a:r>
          </a:p>
        </p:txBody>
      </p:sp>
      <p:sp>
        <p:nvSpPr>
          <p:cNvPr id="17464" name="Line 811"/>
          <p:cNvSpPr>
            <a:spLocks noChangeShapeType="1"/>
          </p:cNvSpPr>
          <p:nvPr/>
        </p:nvSpPr>
        <p:spPr bwMode="auto">
          <a:xfrm>
            <a:off x="7451725" y="2492375"/>
            <a:ext cx="252413" cy="936625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ja-JP" altLang="en-US"/>
          </a:p>
        </p:txBody>
      </p:sp>
      <p:grpSp>
        <p:nvGrpSpPr>
          <p:cNvPr id="17465" name="グループ化 1"/>
          <p:cNvGrpSpPr>
            <a:grpSpLocks/>
          </p:cNvGrpSpPr>
          <p:nvPr/>
        </p:nvGrpSpPr>
        <p:grpSpPr bwMode="auto">
          <a:xfrm>
            <a:off x="4932363" y="1916113"/>
            <a:ext cx="4211637" cy="792162"/>
            <a:chOff x="4859338" y="1916113"/>
            <a:chExt cx="4211637" cy="792455"/>
          </a:xfrm>
        </p:grpSpPr>
        <p:sp>
          <p:nvSpPr>
            <p:cNvPr id="17466" name="Rectangle 808"/>
            <p:cNvSpPr>
              <a:spLocks noChangeArrowheads="1"/>
            </p:cNvSpPr>
            <p:nvPr/>
          </p:nvSpPr>
          <p:spPr bwMode="auto">
            <a:xfrm>
              <a:off x="4859338" y="1916113"/>
              <a:ext cx="4211637" cy="790575"/>
            </a:xfrm>
            <a:prstGeom prst="rect">
              <a:avLst/>
            </a:prstGeom>
            <a:solidFill>
              <a:srgbClr val="CCFFCC"/>
            </a:solidFill>
            <a:ln w="50800" cmpd="dbl">
              <a:solidFill>
                <a:srgbClr val="3399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/>
              <a:r>
                <a:rPr lang="en-US" altLang="ja-JP" sz="1800" b="1">
                  <a:solidFill>
                    <a:srgbClr val="990033"/>
                  </a:solidFill>
                </a:rPr>
                <a:t>  Magnetic</a:t>
              </a:r>
            </a:p>
            <a:p>
              <a:pPr algn="l"/>
              <a:r>
                <a:rPr lang="en-US" altLang="ja-JP" sz="1800" b="1"/>
                <a:t> </a:t>
              </a:r>
              <a:r>
                <a:rPr lang="en-US" altLang="ja-JP" sz="1800" b="1">
                  <a:solidFill>
                    <a:srgbClr val="990033"/>
                  </a:solidFill>
                </a:rPr>
                <a:t>Dipole Rad.</a:t>
              </a:r>
            </a:p>
          </p:txBody>
        </p:sp>
        <p:graphicFrame>
          <p:nvGraphicFramePr>
            <p:cNvPr id="17467" name="Object 16"/>
            <p:cNvGraphicFramePr>
              <a:graphicFrameLocks noChangeAspect="1"/>
            </p:cNvGraphicFramePr>
            <p:nvPr/>
          </p:nvGraphicFramePr>
          <p:xfrm>
            <a:off x="6553200" y="1997041"/>
            <a:ext cx="2050232" cy="7115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75" name="数式" r:id="rId13" imgW="1384300" imgH="482600" progId="Equation.3">
                    <p:embed/>
                  </p:oleObj>
                </mc:Choice>
                <mc:Fallback>
                  <p:oleObj name="数式" r:id="rId13" imgW="1384300" imgH="482600" progId="Equation.3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53200" y="1997041"/>
                          <a:ext cx="2050232" cy="7115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79512" y="394786"/>
            <a:ext cx="8964488" cy="5524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FF00"/>
                </a:solidFill>
              </a:rPr>
              <a:t>Present PNS Model</a:t>
            </a:r>
          </a:p>
          <a:p>
            <a:pPr>
              <a:spcBef>
                <a:spcPts val="1200"/>
              </a:spcBef>
            </a:pPr>
            <a:r>
              <a:rPr lang="en-US" altLang="ja-JP" sz="2400" dirty="0" smtClean="0"/>
              <a:t>Uniform Matter,  </a:t>
            </a:r>
            <a:r>
              <a:rPr lang="en-US" altLang="ja-JP" sz="2400" dirty="0" err="1" smtClean="0"/>
              <a:t>Iso</a:t>
            </a:r>
            <a:r>
              <a:rPr lang="en-US" altLang="ja-JP" sz="2400" dirty="0" smtClean="0"/>
              <a:t>-Thermal,  Fixed Lepton Fraction</a:t>
            </a:r>
          </a:p>
          <a:p>
            <a:r>
              <a:rPr lang="en-US" altLang="ja-JP" sz="2400" dirty="0" smtClean="0"/>
              <a:t>Strong Magnetic Field</a:t>
            </a:r>
          </a:p>
          <a:p>
            <a:pPr>
              <a:spcBef>
                <a:spcPts val="1800"/>
              </a:spcBef>
            </a:pPr>
            <a:r>
              <a:rPr kumimoji="1" lang="en-US" altLang="ja-JP" sz="2400" dirty="0" smtClean="0">
                <a:solidFill>
                  <a:srgbClr val="FFFFCC"/>
                </a:solidFill>
              </a:rPr>
              <a:t>Available in Inside Region</a:t>
            </a:r>
          </a:p>
          <a:p>
            <a:endParaRPr lang="en-US" altLang="ja-JP" sz="2400" dirty="0"/>
          </a:p>
          <a:p>
            <a:r>
              <a:rPr kumimoji="1" lang="en-US" altLang="ja-JP" dirty="0" smtClean="0"/>
              <a:t>Surface Region</a:t>
            </a:r>
          </a:p>
          <a:p>
            <a:pPr>
              <a:spcBef>
                <a:spcPts val="1200"/>
              </a:spcBef>
            </a:pPr>
            <a:r>
              <a:rPr lang="en-US" altLang="ja-JP" sz="2400" dirty="0" smtClean="0"/>
              <a:t>Past Structure,   Low Temperature,   Small Neutrino Fraction </a:t>
            </a:r>
          </a:p>
          <a:p>
            <a:r>
              <a:rPr kumimoji="1" lang="en-US" altLang="ja-JP" sz="2400" dirty="0" smtClean="0"/>
              <a:t>Rather Weak magnetic Field</a:t>
            </a:r>
          </a:p>
          <a:p>
            <a:pPr>
              <a:spcBef>
                <a:spcPts val="1200"/>
              </a:spcBef>
            </a:pPr>
            <a:r>
              <a:rPr lang="en-US" altLang="ja-JP" sz="2400" dirty="0" smtClean="0">
                <a:solidFill>
                  <a:srgbClr val="FFFFCC"/>
                </a:solidFill>
              </a:rPr>
              <a:t>Larger Mean Free Path  of Neutrino</a:t>
            </a:r>
          </a:p>
          <a:p>
            <a:endParaRPr kumimoji="1" lang="en-US" altLang="ja-JP" dirty="0"/>
          </a:p>
          <a:p>
            <a:r>
              <a:rPr lang="en-US" altLang="ja-JP" dirty="0" smtClean="0"/>
              <a:t>We need to stop calculation at a Certain Radius</a:t>
            </a:r>
          </a:p>
          <a:p>
            <a:r>
              <a:rPr kumimoji="1" lang="en-US" altLang="ja-JP" i="1" dirty="0" smtClean="0"/>
              <a:t>R</a:t>
            </a:r>
            <a:r>
              <a:rPr kumimoji="1" lang="en-US" altLang="ja-JP" baseline="-25000" dirty="0" smtClean="0"/>
              <a:t>C</a:t>
            </a:r>
            <a:r>
              <a:rPr kumimoji="1" lang="en-US" altLang="ja-JP" dirty="0" smtClean="0"/>
              <a:t>,  where  </a:t>
            </a:r>
            <a:r>
              <a:rPr kumimoji="1" lang="en-US" altLang="ja-JP" i="1" dirty="0" err="1" smtClean="0">
                <a:latin typeface="Symbol" pitchFamily="18" charset="2"/>
              </a:rPr>
              <a:t>r</a:t>
            </a:r>
            <a:r>
              <a:rPr kumimoji="1" lang="en-US" altLang="ja-JP" baseline="-25000" dirty="0" err="1" smtClean="0"/>
              <a:t>B</a:t>
            </a:r>
            <a:r>
              <a:rPr kumimoji="1" lang="en-US" altLang="ja-JP" dirty="0" smtClean="0"/>
              <a:t> =  </a:t>
            </a:r>
            <a:r>
              <a:rPr kumimoji="1" lang="en-US" altLang="ja-JP" i="1" dirty="0" err="1" smtClean="0">
                <a:latin typeface="Symbol" pitchFamily="18" charset="2"/>
              </a:rPr>
              <a:t>r</a:t>
            </a:r>
            <a:r>
              <a:rPr kumimoji="1" lang="en-US" altLang="ja-JP" baseline="-25000" dirty="0" err="1" smtClean="0"/>
              <a:t>c</a:t>
            </a:r>
            <a:endParaRPr kumimoji="1" lang="ja-JP" alt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8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スライド番号プレースホルダ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fld id="{AD41022D-6D5D-4998-A9CB-215791571D49}" type="slidenum">
              <a:rPr kumimoji="0" lang="ja-JP" altLang="en-US" sz="1400"/>
              <a:pPr algn="r" eaLnBrk="1" hangingPunct="1">
                <a:spcBef>
                  <a:spcPct val="50000"/>
                </a:spcBef>
              </a:pPr>
              <a:t>16</a:t>
            </a:fld>
            <a:endParaRPr kumimoji="0" lang="en-US" altLang="ja-JP" sz="1400"/>
          </a:p>
        </p:txBody>
      </p:sp>
      <p:sp>
        <p:nvSpPr>
          <p:cNvPr id="258050" name="Rectangle 2"/>
          <p:cNvSpPr>
            <a:spLocks noChangeArrowheads="1"/>
          </p:cNvSpPr>
          <p:nvPr/>
        </p:nvSpPr>
        <p:spPr bwMode="auto">
          <a:xfrm>
            <a:off x="468313" y="260350"/>
            <a:ext cx="554513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anchor="b"/>
          <a:lstStyle/>
          <a:p>
            <a:pPr algn="l">
              <a:defRPr/>
            </a:pPr>
            <a:r>
              <a:rPr lang="en-US" altLang="ja-JP" sz="32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§4</a:t>
            </a:r>
            <a:r>
              <a:rPr lang="ja-JP" altLang="en-US" sz="3200" b="1" i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altLang="ja-JP" sz="3200" b="1" i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Summary</a:t>
            </a:r>
          </a:p>
        </p:txBody>
      </p:sp>
      <p:sp>
        <p:nvSpPr>
          <p:cNvPr id="258052" name="Rectangle 4"/>
          <p:cNvSpPr>
            <a:spLocks noChangeArrowheads="1"/>
          </p:cNvSpPr>
          <p:nvPr/>
        </p:nvSpPr>
        <p:spPr bwMode="auto">
          <a:xfrm>
            <a:off x="325438" y="1123950"/>
            <a:ext cx="8350250" cy="4752975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108000" bIns="108000"/>
          <a:lstStyle/>
          <a:p>
            <a:pPr marL="342900" indent="-342900" algn="l">
              <a:lnSpc>
                <a:spcPct val="135000"/>
              </a:lnSpc>
              <a:spcBef>
                <a:spcPct val="3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/>
            </a:pPr>
            <a:r>
              <a:rPr lang="en-US" altLang="ja-JP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Asymmetry of  Neutrino Absorption</a:t>
            </a:r>
          </a:p>
          <a:p>
            <a:pPr algn="l">
              <a:lnSpc>
                <a:spcPct val="135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en-US" altLang="ja-JP" sz="20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</a:t>
            </a:r>
            <a:r>
              <a:rPr lang="en-US" altLang="ja-JP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4.3 %  at </a:t>
            </a:r>
            <a:r>
              <a:rPr lang="el-GR" altLang="ja-JP" sz="2000" i="1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ρ</a:t>
            </a:r>
            <a:r>
              <a:rPr lang="en-US" altLang="ja-JP" sz="2000" baseline="-25000" dirty="0">
                <a:cs typeface="Times New Roman" pitchFamily="18" charset="0"/>
              </a:rPr>
              <a:t>B</a:t>
            </a:r>
            <a:r>
              <a:rPr lang="en-US" altLang="ja-JP" sz="2000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=</a:t>
            </a:r>
            <a:r>
              <a:rPr lang="el-GR" altLang="ja-JP" sz="2000" i="1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ρ</a:t>
            </a:r>
            <a:r>
              <a:rPr lang="en-US" altLang="ja-JP" sz="2000" baseline="-25000" dirty="0">
                <a:cs typeface="Times New Roman" pitchFamily="18" charset="0"/>
              </a:rPr>
              <a:t>0,  </a:t>
            </a:r>
            <a:r>
              <a:rPr lang="en-US" altLang="ja-JP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2.2 %  at  </a:t>
            </a:r>
            <a:r>
              <a:rPr lang="el-GR" altLang="ja-JP" sz="2000" i="1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ρ</a:t>
            </a:r>
            <a:r>
              <a:rPr lang="en-US" altLang="ja-JP" sz="2000" baseline="-25000" dirty="0">
                <a:cs typeface="Times New Roman" pitchFamily="18" charset="0"/>
              </a:rPr>
              <a:t>B</a:t>
            </a:r>
            <a:r>
              <a:rPr lang="en-US" altLang="ja-JP" sz="2000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=</a:t>
            </a:r>
            <a:r>
              <a:rPr lang="en-US" altLang="ja-JP" sz="2000" i="1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3</a:t>
            </a:r>
            <a:r>
              <a:rPr lang="el-GR" altLang="ja-JP" sz="2000" i="1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ρ</a:t>
            </a:r>
            <a:r>
              <a:rPr lang="en-US" altLang="ja-JP" sz="2000" baseline="-25000" dirty="0">
                <a:cs typeface="Times New Roman" pitchFamily="18" charset="0"/>
              </a:rPr>
              <a:t>0  </a:t>
            </a:r>
            <a:r>
              <a:rPr lang="en-US" altLang="ja-JP" sz="2000" dirty="0">
                <a:cs typeface="Times New Roman" pitchFamily="18" charset="0"/>
              </a:rPr>
              <a:t>when  </a:t>
            </a:r>
            <a:r>
              <a:rPr lang="en-US" altLang="ja-JP" sz="2000" i="1" dirty="0">
                <a:cs typeface="Times New Roman" pitchFamily="18" charset="0"/>
              </a:rPr>
              <a:t>T</a:t>
            </a:r>
            <a:r>
              <a:rPr lang="en-US" altLang="ja-JP" sz="2000" dirty="0">
                <a:cs typeface="Times New Roman" pitchFamily="18" charset="0"/>
              </a:rPr>
              <a:t> = 20 MeV and B = 10</a:t>
            </a:r>
            <a:r>
              <a:rPr lang="en-US" altLang="ja-JP" sz="2000" baseline="30000" dirty="0">
                <a:cs typeface="Times New Roman" pitchFamily="18" charset="0"/>
              </a:rPr>
              <a:t>17</a:t>
            </a:r>
            <a:r>
              <a:rPr lang="en-US" altLang="ja-JP" sz="2000" dirty="0">
                <a:cs typeface="Times New Roman" pitchFamily="18" charset="0"/>
              </a:rPr>
              <a:t>G</a:t>
            </a:r>
            <a:endParaRPr lang="en-US" altLang="ja-JP" sz="2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l">
              <a:lnSpc>
                <a:spcPct val="135000"/>
              </a:lnSpc>
              <a:spcBef>
                <a:spcPct val="3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/>
            </a:pPr>
            <a:r>
              <a:rPr lang="en-US" altLang="ja-JP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Estimating Spin-Down Rate of PNS with </a:t>
            </a:r>
            <a:r>
              <a:rPr lang="en-US" altLang="ja-JP" sz="20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Toroidal</a:t>
            </a:r>
            <a:r>
              <a:rPr lang="en-US" altLang="ja-JP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Magnetic Field Configuration</a:t>
            </a:r>
            <a:endParaRPr lang="ja-JP" altLang="en-US" sz="2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l">
              <a:lnSpc>
                <a:spcPct val="135000"/>
              </a:lnSpc>
              <a:spcBef>
                <a:spcPct val="3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/>
            </a:pPr>
            <a:r>
              <a:rPr lang="en-US" altLang="ja-JP" sz="2000" b="1" dirty="0"/>
              <a:t>Mag. Field   </a:t>
            </a:r>
            <a:r>
              <a:rPr lang="en-US" altLang="ja-JP" sz="2000" b="1" dirty="0" err="1"/>
              <a:t>Poloidal</a:t>
            </a:r>
            <a:r>
              <a:rPr lang="en-US" altLang="ja-JP" sz="2000" b="1" dirty="0"/>
              <a:t> </a:t>
            </a:r>
            <a:r>
              <a:rPr lang="ja-JP" altLang="en-US" sz="2000" b="1" dirty="0"/>
              <a:t> </a:t>
            </a:r>
            <a:r>
              <a:rPr lang="en-US" altLang="ja-JP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10</a:t>
            </a:r>
            <a:r>
              <a:rPr lang="en-US" altLang="ja-JP" sz="2000" b="1" baseline="30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14</a:t>
            </a:r>
            <a:r>
              <a:rPr lang="en-US" altLang="ja-JP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G,    </a:t>
            </a:r>
            <a:r>
              <a:rPr lang="en-US" altLang="ja-JP" sz="20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Toroidal</a:t>
            </a:r>
            <a:r>
              <a:rPr lang="en-US" altLang="ja-JP" sz="2000" dirty="0"/>
              <a:t>    Max</a:t>
            </a:r>
            <a:r>
              <a:rPr lang="en-US" altLang="ja-JP" sz="2000" dirty="0" smtClean="0"/>
              <a:t>: </a:t>
            </a:r>
            <a:r>
              <a:rPr lang="en-US" altLang="ja-JP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10</a:t>
            </a:r>
            <a:r>
              <a:rPr lang="en-US" altLang="ja-JP" sz="2000" b="1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16</a:t>
            </a:r>
            <a:r>
              <a:rPr lang="en-US" altLang="ja-JP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G</a:t>
            </a:r>
            <a:endParaRPr lang="ja-JP" altLang="en-US" sz="2000" b="1" dirty="0"/>
          </a:p>
          <a:p>
            <a:pPr marL="342900" indent="-342900" algn="l">
              <a:lnSpc>
                <a:spcPct val="135000"/>
              </a:lnSpc>
              <a:spcBef>
                <a:spcPct val="3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/>
            </a:pPr>
            <a:r>
              <a:rPr lang="en-US" altLang="ja-JP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Asymmetry of  Neutrino Absorption</a:t>
            </a:r>
          </a:p>
          <a:p>
            <a:pPr algn="l">
              <a:lnSpc>
                <a:spcPct val="135000"/>
              </a:lnSpc>
              <a:spcBef>
                <a:spcPct val="30000"/>
              </a:spcBef>
              <a:buClr>
                <a:schemeClr val="accent1"/>
              </a:buClr>
              <a:buSzPct val="80000"/>
              <a:defRPr/>
            </a:pPr>
            <a:r>
              <a:rPr lang="en-US" altLang="ja-JP" sz="20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</a:t>
            </a:r>
            <a:r>
              <a:rPr lang="en-US" altLang="ja-JP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4.3 %  at </a:t>
            </a:r>
            <a:r>
              <a:rPr lang="el-GR" altLang="ja-JP" sz="2000" i="1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ρ</a:t>
            </a:r>
            <a:r>
              <a:rPr lang="en-US" altLang="ja-JP" sz="2000" baseline="-25000" dirty="0">
                <a:cs typeface="Times New Roman" pitchFamily="18" charset="0"/>
              </a:rPr>
              <a:t>B</a:t>
            </a:r>
            <a:r>
              <a:rPr lang="en-US" altLang="ja-JP" sz="2000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=</a:t>
            </a:r>
            <a:r>
              <a:rPr lang="el-GR" altLang="ja-JP" sz="2000" i="1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ρ</a:t>
            </a:r>
            <a:r>
              <a:rPr lang="en-US" altLang="ja-JP" sz="2000" baseline="-25000" dirty="0">
                <a:cs typeface="Times New Roman" pitchFamily="18" charset="0"/>
              </a:rPr>
              <a:t>0,  </a:t>
            </a:r>
            <a:r>
              <a:rPr lang="en-US" altLang="ja-JP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2.2 %  at  </a:t>
            </a:r>
            <a:r>
              <a:rPr lang="el-GR" altLang="ja-JP" sz="2000" i="1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ρ</a:t>
            </a:r>
            <a:r>
              <a:rPr lang="en-US" altLang="ja-JP" sz="2000" baseline="-25000" dirty="0">
                <a:cs typeface="Times New Roman" pitchFamily="18" charset="0"/>
              </a:rPr>
              <a:t>B</a:t>
            </a:r>
            <a:r>
              <a:rPr lang="en-US" altLang="ja-JP" sz="2000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=</a:t>
            </a:r>
            <a:r>
              <a:rPr lang="en-US" altLang="ja-JP" sz="2000" i="1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3</a:t>
            </a:r>
            <a:r>
              <a:rPr lang="el-GR" altLang="ja-JP" sz="2000" i="1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ρ</a:t>
            </a:r>
            <a:r>
              <a:rPr lang="en-US" altLang="ja-JP" sz="2000" baseline="-25000" dirty="0">
                <a:cs typeface="Times New Roman" pitchFamily="18" charset="0"/>
              </a:rPr>
              <a:t>0  </a:t>
            </a:r>
            <a:r>
              <a:rPr lang="en-US" altLang="ja-JP" sz="2000" dirty="0">
                <a:cs typeface="Times New Roman" pitchFamily="18" charset="0"/>
              </a:rPr>
              <a:t>when  </a:t>
            </a:r>
            <a:r>
              <a:rPr lang="en-US" altLang="ja-JP" sz="2000" i="1" dirty="0">
                <a:cs typeface="Times New Roman" pitchFamily="18" charset="0"/>
              </a:rPr>
              <a:t>T</a:t>
            </a:r>
            <a:r>
              <a:rPr lang="en-US" altLang="ja-JP" sz="2000" dirty="0">
                <a:cs typeface="Times New Roman" pitchFamily="18" charset="0"/>
              </a:rPr>
              <a:t> = 20 MeV and B = 10</a:t>
            </a:r>
            <a:r>
              <a:rPr lang="en-US" altLang="ja-JP" sz="2000" baseline="30000" dirty="0">
                <a:cs typeface="Times New Roman" pitchFamily="18" charset="0"/>
              </a:rPr>
              <a:t>17</a:t>
            </a:r>
            <a:r>
              <a:rPr lang="en-US" altLang="ja-JP" sz="2000" dirty="0">
                <a:cs typeface="Times New Roman" pitchFamily="18" charset="0"/>
              </a:rPr>
              <a:t>G</a:t>
            </a:r>
            <a:endParaRPr lang="en-US" altLang="ja-JP" sz="2400" b="1" dirty="0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l">
              <a:lnSpc>
                <a:spcPct val="135000"/>
              </a:lnSpc>
              <a:spcBef>
                <a:spcPct val="3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/>
            </a:pPr>
            <a:r>
              <a:rPr lang="en-US" altLang="ja-JP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Spin-Down Ratio P-dot/P  </a:t>
            </a:r>
            <a:r>
              <a:rPr lang="ja-JP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ja-JP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=</a:t>
            </a:r>
            <a:r>
              <a:rPr lang="ja-JP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　</a:t>
            </a:r>
            <a:r>
              <a:rPr lang="en-US" altLang="ja-JP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10</a:t>
            </a:r>
            <a:r>
              <a:rPr lang="en-US" altLang="ja-JP" sz="2000" b="1" baseline="30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-6</a:t>
            </a:r>
            <a:r>
              <a:rPr lang="en-US" altLang="ja-JP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ja-JP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～ </a:t>
            </a:r>
            <a:r>
              <a:rPr lang="en-US" altLang="ja-JP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10</a:t>
            </a:r>
            <a:r>
              <a:rPr lang="en-US" altLang="ja-JP" sz="2000" b="1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altLang="ja-JP" sz="2000" baseline="30000" dirty="0" smtClean="0"/>
              <a:t>7 </a:t>
            </a:r>
            <a:r>
              <a:rPr lang="en-US" altLang="ja-JP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(1/s)  </a:t>
            </a:r>
            <a:r>
              <a:rPr lang="en-US" altLang="ja-JP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for  </a:t>
            </a:r>
            <a:r>
              <a:rPr lang="en-US" altLang="ja-JP" sz="20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Asym</a:t>
            </a:r>
            <a:r>
              <a:rPr lang="en-US" altLang="ja-JP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  </a:t>
            </a:r>
            <a:r>
              <a:rPr lang="en-US" altLang="ja-JP" sz="24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  <a:cs typeface="Times New Roman" pitchFamily="18" charset="0"/>
              </a:rPr>
              <a:t>n</a:t>
            </a:r>
            <a:r>
              <a:rPr lang="en-US" altLang="ja-JP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–Emit</a:t>
            </a:r>
          </a:p>
          <a:p>
            <a:pPr algn="l">
              <a:lnSpc>
                <a:spcPct val="135000"/>
              </a:lnSpc>
              <a:spcBef>
                <a:spcPct val="30000"/>
              </a:spcBef>
              <a:buClr>
                <a:srgbClr val="0099CC"/>
              </a:buClr>
              <a:buSzPct val="80000"/>
              <a:defRPr/>
            </a:pPr>
            <a:r>
              <a:rPr lang="en-US" altLang="ja-JP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       </a:t>
            </a:r>
            <a:r>
              <a:rPr lang="ja-JP" alt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ja-JP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/>
              </a:rPr>
              <a:t>≈</a:t>
            </a:r>
            <a:r>
              <a:rPr lang="ja-JP" alt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　</a:t>
            </a:r>
            <a:r>
              <a:rPr lang="ja-JP" alt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　</a:t>
            </a:r>
            <a:r>
              <a:rPr lang="en-US" altLang="ja-JP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</a:t>
            </a:r>
            <a:r>
              <a:rPr lang="en-US" altLang="ja-JP" sz="2000" b="1" baseline="30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-7</a:t>
            </a:r>
            <a:r>
              <a:rPr lang="en-US" altLang="ja-JP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en-US" altLang="ja-JP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1/s)  </a:t>
            </a:r>
            <a:r>
              <a:rPr lang="ja-JP" alt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　　　</a:t>
            </a:r>
            <a:r>
              <a:rPr lang="ja-JP" altLang="en-US" sz="20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altLang="ja-JP" sz="20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  </a:t>
            </a:r>
            <a:r>
              <a:rPr lang="en-US" altLang="ja-JP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MDR</a:t>
            </a:r>
            <a:endParaRPr lang="ja-JP" altLang="en-US" sz="2400" b="1" dirty="0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lnSpc>
                <a:spcPct val="135000"/>
              </a:lnSpc>
              <a:spcBef>
                <a:spcPct val="30000"/>
              </a:spcBef>
              <a:buClr>
                <a:schemeClr val="accent1"/>
              </a:buClr>
              <a:buSzPct val="80000"/>
              <a:defRPr/>
            </a:pPr>
            <a:r>
              <a:rPr lang="ja-JP" altLang="en-US" sz="24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777875"/>
          </a:xfrm>
        </p:spPr>
        <p:txBody>
          <a:bodyPr/>
          <a:lstStyle/>
          <a:p>
            <a:pPr>
              <a:defRPr/>
            </a:pPr>
            <a:r>
              <a:rPr lang="en-US" altLang="ja-JP" sz="2800" dirty="0">
                <a:solidFill>
                  <a:srgbClr val="FFC000"/>
                </a:solidFill>
              </a:rPr>
              <a:t>Future Plans</a:t>
            </a:r>
            <a:endParaRPr lang="ja-JP" altLang="en-US" sz="2800" dirty="0">
              <a:solidFill>
                <a:srgbClr val="FFC000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323850" y="938213"/>
            <a:ext cx="8820150" cy="51673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l">
              <a:lnSpc>
                <a:spcPct val="120000"/>
              </a:lnSpc>
              <a:spcBef>
                <a:spcPct val="65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en-US" altLang="ja-JP" sz="2400" b="1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Other Effects:  </a:t>
            </a:r>
            <a:r>
              <a:rPr lang="en-US" altLang="ja-JP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n</a:t>
            </a:r>
            <a:r>
              <a:rPr lang="en-US" altLang="ja-JP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-Scattering  &amp; </a:t>
            </a:r>
            <a:r>
              <a:rPr lang="en-US" altLang="ja-JP" sz="2400" b="1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 </a:t>
            </a:r>
            <a:r>
              <a:rPr lang="en-US" altLang="ja-JP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n</a:t>
            </a:r>
            <a:r>
              <a:rPr lang="en-US" altLang="ja-JP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-Production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en-US" altLang="ja-JP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</a:t>
            </a:r>
            <a:r>
              <a:rPr lang="en-US" altLang="ja-JP" sz="24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Iso</a:t>
            </a:r>
            <a:r>
              <a:rPr lang="en-US" altLang="ja-JP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-Temp. </a:t>
            </a:r>
            <a:r>
              <a:rPr lang="ja-JP" alt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⇒ </a:t>
            </a:r>
            <a:r>
              <a:rPr lang="en-US" altLang="ja-JP" sz="24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Iso</a:t>
            </a:r>
            <a:r>
              <a:rPr lang="en-US" altLang="ja-JP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-Entropy  </a:t>
            </a:r>
            <a:r>
              <a:rPr lang="en-US" altLang="ja-JP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</a:p>
          <a:p>
            <a:pPr marL="342900" indent="-342900">
              <a:lnSpc>
                <a:spcPct val="120000"/>
              </a:lnSpc>
              <a:spcBef>
                <a:spcPct val="3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ja-JP" alt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        </a:t>
            </a:r>
            <a:r>
              <a:rPr lang="en-US" altLang="ja-JP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Exact Solution of Dirac Eq.  in Non-</a:t>
            </a:r>
            <a:r>
              <a:rPr lang="en-US" altLang="ja-JP" sz="24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Perturbative</a:t>
            </a:r>
            <a:r>
              <a:rPr lang="en-US" altLang="ja-JP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Cal.</a:t>
            </a:r>
          </a:p>
          <a:p>
            <a:pPr marL="342900" indent="-342900">
              <a:lnSpc>
                <a:spcPct val="120000"/>
              </a:lnSpc>
              <a:spcBef>
                <a:spcPct val="5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ja-JP" alt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　                                 →　 </a:t>
            </a:r>
            <a:r>
              <a:rPr lang="en-US" altLang="ja-JP" sz="24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Landau Level </a:t>
            </a:r>
            <a:r>
              <a:rPr lang="en-US" altLang="ja-JP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at least for Electron</a:t>
            </a:r>
          </a:p>
          <a:p>
            <a:pPr marL="342900" indent="-342900">
              <a:lnSpc>
                <a:spcPct val="12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en-US" altLang="ja-JP" sz="2400" b="1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Neutrino Propagation  in Low Density </a:t>
            </a:r>
          </a:p>
          <a:p>
            <a:pPr marL="342900" indent="-342900">
              <a:lnSpc>
                <a:spcPct val="120000"/>
              </a:lnSpc>
              <a:spcBef>
                <a:spcPct val="5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ja-JP" alt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　　　　　　</a:t>
            </a:r>
            <a:r>
              <a:rPr lang="en-US" altLang="ja-JP" sz="2400" b="1" i="1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e</a:t>
            </a:r>
            <a:r>
              <a:rPr lang="en-US" altLang="ja-JP" sz="2000" b="1" baseline="30000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‐</a:t>
            </a:r>
            <a:r>
              <a:rPr lang="en-US" altLang="ja-JP" sz="2400" b="1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+ </a:t>
            </a:r>
            <a:r>
              <a:rPr lang="en-US" altLang="ja-JP" sz="2400" b="1" i="1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p </a:t>
            </a:r>
            <a:r>
              <a:rPr lang="en-US" altLang="ja-JP" sz="2400" b="1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ja-JP" alt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→  </a:t>
            </a:r>
            <a:r>
              <a:rPr lang="en-US" altLang="ja-JP" sz="24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  <a:cs typeface="Times New Roman" pitchFamily="18" charset="0"/>
              </a:rPr>
              <a:t>n</a:t>
            </a:r>
            <a:r>
              <a:rPr lang="en-US" altLang="ja-JP" sz="2400" b="1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altLang="ja-JP" sz="2400" b="1" baseline="-25000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e</a:t>
            </a:r>
            <a:r>
              <a:rPr lang="en-US" altLang="ja-JP" sz="2400" b="1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+ </a:t>
            </a:r>
            <a:r>
              <a:rPr lang="en-US" altLang="ja-JP" sz="2400" b="1" i="1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n</a:t>
            </a:r>
          </a:p>
          <a:p>
            <a:pPr marL="342900" indent="-342900" algn="l">
              <a:lnSpc>
                <a:spcPct val="120000"/>
              </a:lnSpc>
              <a:spcBef>
                <a:spcPts val="24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en-US" altLang="ja-JP" sz="2400" b="1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Appling  Our Method to  </a:t>
            </a:r>
            <a:r>
              <a:rPr lang="en-US" altLang="ja-JP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Double </a:t>
            </a:r>
            <a:r>
              <a:rPr lang="en-US" altLang="ja-JP" sz="24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Toroidal</a:t>
            </a:r>
            <a:r>
              <a:rPr lang="en-US" altLang="ja-JP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Configuration</a:t>
            </a:r>
            <a:r>
              <a:rPr lang="en-US" altLang="ja-JP" sz="2400" b="1" i="1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</a:p>
          <a:p>
            <a:pPr marL="342900" indent="-342900">
              <a:lnSpc>
                <a:spcPct val="120000"/>
              </a:lnSpc>
              <a:spcBef>
                <a:spcPts val="24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en-US" altLang="ja-JP" sz="2400" b="1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         Making Data Table </a:t>
            </a:r>
            <a:r>
              <a:rPr lang="en-US" altLang="ja-JP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and </a:t>
            </a:r>
            <a:endParaRPr lang="en-US" altLang="ja-JP" sz="2400" b="1" dirty="0"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marL="342900" indent="-342900">
              <a:lnSpc>
                <a:spcPct val="120000"/>
              </a:lnSpc>
              <a:spcBef>
                <a:spcPct val="5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en-US" altLang="ja-JP" sz="2400" b="1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           Applying it to  Supernovae Simulations</a:t>
            </a:r>
            <a:endParaRPr lang="ja-JP" altLang="el-GR" sz="2400" b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スライド番号プレースホルダ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fld id="{7B876223-8F9B-4C6D-B663-3EBF608111EB}" type="slidenum">
              <a:rPr kumimoji="0" lang="ja-JP" altLang="en-US" sz="1400"/>
              <a:pPr algn="r" eaLnBrk="1" hangingPunct="1">
                <a:spcBef>
                  <a:spcPct val="50000"/>
                </a:spcBef>
              </a:pPr>
              <a:t>18</a:t>
            </a:fld>
            <a:endParaRPr kumimoji="0" lang="en-US" altLang="ja-JP" sz="1400"/>
          </a:p>
        </p:txBody>
      </p:sp>
      <p:sp>
        <p:nvSpPr>
          <p:cNvPr id="20483" name="Text Box 7"/>
          <p:cNvSpPr txBox="1">
            <a:spLocks noChangeArrowheads="1"/>
          </p:cNvSpPr>
          <p:nvPr/>
        </p:nvSpPr>
        <p:spPr bwMode="auto">
          <a:xfrm>
            <a:off x="6084888" y="3141663"/>
            <a:ext cx="2014537" cy="1185862"/>
          </a:xfrm>
          <a:prstGeom prst="rect">
            <a:avLst/>
          </a:prstGeom>
          <a:solidFill>
            <a:srgbClr val="CCFFFF"/>
          </a:solidFill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en-US" altLang="ja-JP" sz="1600" b="1">
                <a:solidFill>
                  <a:srgbClr val="FF0000"/>
                </a:solidFill>
              </a:rPr>
              <a:t>Less Absorption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ja-JP" sz="1600" b="1">
                <a:solidFill>
                  <a:srgbClr val="FF0000"/>
                </a:solidFill>
              </a:rPr>
              <a:t>&amp;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ja-JP" sz="1600" b="1">
                <a:solidFill>
                  <a:srgbClr val="FF0000"/>
                </a:solidFill>
              </a:rPr>
              <a:t>Increasing </a:t>
            </a:r>
            <a:r>
              <a:rPr lang="en-US" altLang="ja-JP" sz="1600" b="1">
                <a:solidFill>
                  <a:srgbClr val="FF0000"/>
                </a:solidFill>
                <a:sym typeface="Symbol" pitchFamily="18" charset="2"/>
              </a:rPr>
              <a:t>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ja-JP" sz="1600" b="1">
                <a:solidFill>
                  <a:srgbClr val="FF0000"/>
                </a:solidFill>
                <a:sym typeface="Symbol" pitchFamily="18" charset="2"/>
              </a:rPr>
              <a:t>in Dir. parallel to </a:t>
            </a:r>
            <a:r>
              <a:rPr lang="en-US" altLang="ja-JP" sz="1600" b="1" i="1">
                <a:solidFill>
                  <a:srgbClr val="FF0000"/>
                </a:solidFill>
                <a:sym typeface="Symbol" pitchFamily="18" charset="2"/>
              </a:rPr>
              <a:t>B</a:t>
            </a:r>
            <a:r>
              <a:rPr lang="en-US" altLang="ja-JP" sz="1800" b="1">
                <a:solidFill>
                  <a:srgbClr val="FF0000"/>
                </a:solidFill>
                <a:sym typeface="Symbol" pitchFamily="18" charset="2"/>
              </a:rPr>
              <a:t> </a:t>
            </a:r>
            <a:endParaRPr lang="en-US" altLang="en-US" sz="1800" b="1">
              <a:solidFill>
                <a:srgbClr val="FF0000"/>
              </a:solidFill>
              <a:sym typeface="Symbol" pitchFamily="18" charset="2"/>
            </a:endParaRPr>
          </a:p>
        </p:txBody>
      </p:sp>
      <p:graphicFrame>
        <p:nvGraphicFramePr>
          <p:cNvPr id="20484" name="Object 9"/>
          <p:cNvGraphicFramePr>
            <a:graphicFrameLocks noChangeAspect="1"/>
          </p:cNvGraphicFramePr>
          <p:nvPr/>
        </p:nvGraphicFramePr>
        <p:xfrm>
          <a:off x="5580063" y="2349500"/>
          <a:ext cx="2663825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1" name="数式" r:id="rId3" imgW="1625600" imgH="228600" progId="Equation.3">
                  <p:embed/>
                </p:oleObj>
              </mc:Choice>
              <mc:Fallback>
                <p:oleObj name="数式" r:id="rId3" imgW="1625600" imgH="228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2349500"/>
                        <a:ext cx="2663825" cy="3746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5" name="Rectangle 22"/>
          <p:cNvSpPr>
            <a:spLocks noChangeArrowheads="1"/>
          </p:cNvSpPr>
          <p:nvPr/>
        </p:nvSpPr>
        <p:spPr bwMode="auto">
          <a:xfrm>
            <a:off x="5743575" y="1484313"/>
            <a:ext cx="2938463" cy="387350"/>
          </a:xfrm>
          <a:prstGeom prst="rect">
            <a:avLst/>
          </a:prstGeom>
          <a:solidFill>
            <a:srgbClr val="CCFFCC"/>
          </a:solidFill>
          <a:ln w="50800" cmpd="dbl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600" b="1">
                <a:solidFill>
                  <a:srgbClr val="FF0000"/>
                </a:solidFill>
              </a:rPr>
              <a:t>Integrating over the final angle</a:t>
            </a:r>
          </a:p>
        </p:txBody>
      </p:sp>
      <p:graphicFrame>
        <p:nvGraphicFramePr>
          <p:cNvPr id="20486" name="Object 3"/>
          <p:cNvGraphicFramePr>
            <a:graphicFrameLocks noChangeAspect="1"/>
          </p:cNvGraphicFramePr>
          <p:nvPr/>
        </p:nvGraphicFramePr>
        <p:xfrm>
          <a:off x="5534025" y="4624388"/>
          <a:ext cx="3070225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2" name="数式" r:id="rId5" imgW="1879600" imgH="723900" progId="Equation.3">
                  <p:embed/>
                </p:oleObj>
              </mc:Choice>
              <mc:Fallback>
                <p:oleObj name="数式" r:id="rId5" imgW="1879600" imgH="7239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4025" y="4624388"/>
                        <a:ext cx="3070225" cy="11811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FFCC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7" name="オブジェクト 1"/>
          <p:cNvGraphicFramePr>
            <a:graphicFrameLocks noChangeAspect="1"/>
          </p:cNvGraphicFramePr>
          <p:nvPr/>
        </p:nvGraphicFramePr>
        <p:xfrm>
          <a:off x="5940425" y="441325"/>
          <a:ext cx="1979613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3" name="数式" r:id="rId7" imgW="1459866" imgH="444307" progId="Equation.3">
                  <p:embed/>
                </p:oleObj>
              </mc:Choice>
              <mc:Fallback>
                <p:oleObj name="数式" r:id="rId7" imgW="1459866" imgH="444307" progId="Equation.3">
                  <p:embed/>
                  <p:pic>
                    <p:nvPicPr>
                      <p:cNvPr id="0" name="オブジェクト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441325"/>
                        <a:ext cx="1979613" cy="60166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8" name="テキスト ボックス 2"/>
          <p:cNvSpPr txBox="1">
            <a:spLocks noChangeArrowheads="1"/>
          </p:cNvSpPr>
          <p:nvPr/>
        </p:nvSpPr>
        <p:spPr bwMode="auto">
          <a:xfrm>
            <a:off x="34925" y="220663"/>
            <a:ext cx="5140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 b="1">
                <a:ea typeface="CMR10"/>
                <a:cs typeface="CMR10"/>
              </a:rPr>
              <a:t>Magnetic parts of Absorption Cross-Sections</a:t>
            </a:r>
            <a:r>
              <a:rPr lang="en-US" altLang="ja-JP" sz="2000" i="1">
                <a:solidFill>
                  <a:schemeClr val="tx2"/>
                </a:solidFill>
                <a:ea typeface="CMR10"/>
                <a:cs typeface="CMR10"/>
              </a:rPr>
              <a:t> </a:t>
            </a:r>
            <a:endParaRPr lang="ja-JP" altLang="en-US" sz="2000"/>
          </a:p>
        </p:txBody>
      </p:sp>
      <p:pic>
        <p:nvPicPr>
          <p:cNvPr id="20489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838200"/>
            <a:ext cx="4964112" cy="593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836613"/>
            <a:ext cx="5329237" cy="588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7" name="スライド番号プレースホルダー 1"/>
          <p:cNvSpPr>
            <a:spLocks noGrp="1"/>
          </p:cNvSpPr>
          <p:nvPr>
            <p:ph type="sldNum" sz="quarter" idx="11"/>
          </p:nvPr>
        </p:nvSpPr>
        <p:spPr>
          <a:xfrm>
            <a:off x="7059613" y="115888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/>
            <a:fld id="{48A4A4DB-E4CC-4428-95AE-C182C7C7F5BD}" type="slidenum">
              <a:rPr kumimoji="0" lang="ja-JP" altLang="en-US" sz="1400" smtClean="0"/>
              <a:pPr algn="ctr" eaLnBrk="1" hangingPunct="1"/>
              <a:t>19</a:t>
            </a:fld>
            <a:endParaRPr kumimoji="0" lang="ja-JP" altLang="en-US" sz="1400" smtClean="0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287338" y="115888"/>
            <a:ext cx="60848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0" hangingPunct="0"/>
            <a:r>
              <a:rPr lang="en-US" altLang="ja-JP" sz="2400" b="1">
                <a:ea typeface="CMR10"/>
                <a:cs typeface="CMR10"/>
              </a:rPr>
              <a:t>  Magnetic parts of Neutrino Production </a:t>
            </a:r>
            <a:endParaRPr lang="en-US" altLang="ja-JP" sz="4400" i="1">
              <a:solidFill>
                <a:schemeClr val="tx2"/>
              </a:solidFill>
              <a:ea typeface="CMR10"/>
              <a:cs typeface="CMR10"/>
            </a:endParaRPr>
          </a:p>
        </p:txBody>
      </p:sp>
      <p:graphicFrame>
        <p:nvGraphicFramePr>
          <p:cNvPr id="21509" name="オブジェクト 2"/>
          <p:cNvGraphicFramePr>
            <a:graphicFrameLocks noChangeAspect="1"/>
          </p:cNvGraphicFramePr>
          <p:nvPr/>
        </p:nvGraphicFramePr>
        <p:xfrm>
          <a:off x="5397500" y="1555750"/>
          <a:ext cx="3563938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6" name="数式" r:id="rId4" imgW="2349500" imgH="711200" progId="Equation.3">
                  <p:embed/>
                </p:oleObj>
              </mc:Choice>
              <mc:Fallback>
                <p:oleObj name="数式" r:id="rId4" imgW="2349500" imgH="711200" progId="Equation.3">
                  <p:embed/>
                  <p:pic>
                    <p:nvPicPr>
                      <p:cNvPr id="0" name="オブジェクト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0" y="1555750"/>
                        <a:ext cx="3563938" cy="108108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0" name="オブジェクト 1"/>
          <p:cNvGraphicFramePr>
            <a:graphicFrameLocks noChangeAspect="1"/>
          </p:cNvGraphicFramePr>
          <p:nvPr/>
        </p:nvGraphicFramePr>
        <p:xfrm>
          <a:off x="5678488" y="4076700"/>
          <a:ext cx="3070225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7" name="数式" r:id="rId6" imgW="1879600" imgH="723900" progId="Equation.3">
                  <p:embed/>
                </p:oleObj>
              </mc:Choice>
              <mc:Fallback>
                <p:oleObj name="数式" r:id="rId6" imgW="1879600" imgH="723900" progId="Equation.3">
                  <p:embed/>
                  <p:pic>
                    <p:nvPicPr>
                      <p:cNvPr id="0" name="オブジェクト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8488" y="4076700"/>
                        <a:ext cx="3070225" cy="11811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FFCC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テキスト ボックス 1"/>
          <p:cNvSpPr txBox="1"/>
          <p:nvPr/>
        </p:nvSpPr>
        <p:spPr>
          <a:xfrm>
            <a:off x="5435600" y="868363"/>
            <a:ext cx="352901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  <a:ea typeface="ＭＳ ゴシック" pitchFamily="49" charset="-128"/>
                <a:cs typeface="Times New Roman" pitchFamily="18" charset="0"/>
              </a:rPr>
              <a:t>     e</a:t>
            </a:r>
            <a:r>
              <a:rPr lang="en-US" altLang="ja-JP" sz="2000" b="1" i="1" baseline="30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  <a:ea typeface="ＭＳ ゴシック" pitchFamily="49" charset="-128"/>
                <a:cs typeface="Times New Roman" pitchFamily="18" charset="0"/>
              </a:rPr>
              <a:t>-</a:t>
            </a:r>
            <a:r>
              <a:rPr lang="en-US" altLang="ja-JP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  <a:ea typeface="ＭＳ ゴシック" pitchFamily="49" charset="-128"/>
                <a:cs typeface="Times New Roman" pitchFamily="18" charset="0"/>
              </a:rPr>
              <a:t> + </a:t>
            </a:r>
            <a:r>
              <a:rPr lang="en-US" altLang="ja-JP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  <a:ea typeface="ＭＳ ゴシック" pitchFamily="49" charset="-128"/>
                <a:cs typeface="Times New Roman" pitchFamily="18" charset="0"/>
              </a:rPr>
              <a:t>B</a:t>
            </a:r>
            <a:r>
              <a:rPr lang="en-US" altLang="ja-JP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  <a:ea typeface="ＭＳ ゴシック" pitchFamily="49" charset="-128"/>
                <a:cs typeface="Times New Roman" pitchFamily="18" charset="0"/>
              </a:rPr>
              <a:t> </a:t>
            </a:r>
            <a:r>
              <a:rPr lang="ja-JP" alt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→ </a:t>
            </a:r>
            <a:r>
              <a:rPr lang="en-US" altLang="ja-JP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  <a:ea typeface="ＭＳ ゴシック" pitchFamily="49" charset="-128"/>
              </a:rPr>
              <a:t>n</a:t>
            </a:r>
            <a:r>
              <a:rPr lang="en-US" altLang="ja-JP" sz="2000" b="1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  <a:ea typeface="ＭＳ ゴシック" pitchFamily="49" charset="-128"/>
              </a:rPr>
              <a:t>e</a:t>
            </a:r>
            <a:r>
              <a:rPr lang="en-US" altLang="ja-JP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  <a:ea typeface="ＭＳ ゴシック" pitchFamily="49" charset="-128"/>
              </a:rPr>
              <a:t> + </a:t>
            </a:r>
            <a:r>
              <a:rPr lang="en-US" altLang="ja-JP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  <a:ea typeface="ＭＳ ゴシック" pitchFamily="49" charset="-128"/>
              </a:rPr>
              <a:t>B</a:t>
            </a:r>
            <a:r>
              <a:rPr lang="en-US" altLang="ja-JP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  <a:ea typeface="ＭＳ ゴシック" pitchFamily="49" charset="-128"/>
              </a:rPr>
              <a:t>’  </a:t>
            </a:r>
            <a:r>
              <a:rPr lang="en-US" altLang="ja-JP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ゴシック" pitchFamily="49" charset="-128"/>
                <a:cs typeface="Times New Roman" pitchFamily="18" charset="0"/>
              </a:rPr>
              <a:t>(DU)</a:t>
            </a:r>
            <a:r>
              <a:rPr lang="en-US" altLang="ja-JP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  <a:ea typeface="ＭＳ ゴシック" pitchFamily="49" charset="-128"/>
                <a:cs typeface="Times New Roman" pitchFamily="18" charset="0"/>
              </a:rPr>
              <a:t> 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2" name="Rectangle 4"/>
          <p:cNvSpPr>
            <a:spLocks noChangeArrowheads="1"/>
          </p:cNvSpPr>
          <p:nvPr/>
        </p:nvSpPr>
        <p:spPr bwMode="auto">
          <a:xfrm>
            <a:off x="250825" y="908050"/>
            <a:ext cx="8893175" cy="58070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125000"/>
              </a:lnSpc>
              <a:defRPr/>
            </a:pPr>
            <a:r>
              <a:rPr lang="en-US" altLang="ja-JP" sz="2000" b="1" dirty="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High Density Matter Study  </a:t>
            </a:r>
            <a:r>
              <a:rPr lang="en-US" altLang="ja-JP" sz="20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ja-JP" altLang="en-US" sz="20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⇒　</a:t>
            </a:r>
            <a:r>
              <a:rPr lang="en-US" altLang="ja-JP" sz="20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Exotic Phases inside Neutron Stars</a:t>
            </a:r>
            <a:r>
              <a:rPr lang="en-US" altLang="ja-JP" sz="2000" b="1" dirty="0">
                <a:solidFill>
                  <a:srgbClr val="FFFFFF"/>
                </a:solidFill>
              </a:rPr>
              <a:t> </a:t>
            </a:r>
          </a:p>
          <a:p>
            <a:pPr algn="l">
              <a:lnSpc>
                <a:spcPct val="125000"/>
              </a:lnSpc>
              <a:defRPr/>
            </a:pPr>
            <a:r>
              <a:rPr lang="en-US" altLang="ja-JP" sz="2000" b="1" dirty="0">
                <a:solidFill>
                  <a:srgbClr val="FFFFFF"/>
                </a:solidFill>
              </a:rPr>
              <a:t>   </a:t>
            </a:r>
            <a:r>
              <a:rPr lang="en-US" altLang="ja-JP" sz="2000" b="1" dirty="0">
                <a:solidFill>
                  <a:srgbClr val="FFFF66"/>
                </a:solidFill>
              </a:rPr>
              <a:t>Strange Matter,  Ferromagnetism</a:t>
            </a:r>
            <a:r>
              <a:rPr lang="en-US" altLang="ja-JP" sz="20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 Meson Condensation, Quark matter </a:t>
            </a:r>
          </a:p>
          <a:p>
            <a:pPr algn="l">
              <a:lnSpc>
                <a:spcPct val="150000"/>
              </a:lnSpc>
              <a:defRPr/>
            </a:pPr>
            <a:r>
              <a:rPr lang="ja-JP" altLang="en-US" sz="2000" b="1" dirty="0">
                <a:solidFill>
                  <a:srgbClr val="FFFFFF"/>
                </a:solidFill>
              </a:rPr>
              <a:t>　　</a:t>
            </a:r>
            <a:r>
              <a:rPr lang="en-US" altLang="ja-JP" sz="2000" b="1" dirty="0">
                <a:solidFill>
                  <a:srgbClr val="FFCC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Observable Information</a:t>
            </a:r>
            <a:r>
              <a:rPr lang="en-US" altLang="ja-JP" sz="2000" b="1" dirty="0">
                <a:solidFill>
                  <a:srgbClr val="FFFFFF"/>
                </a:solidFill>
              </a:rPr>
              <a:t> ‥‥</a:t>
            </a:r>
            <a:r>
              <a:rPr lang="en-US" altLang="ja-JP" sz="2000" b="1" dirty="0">
                <a:solidFill>
                  <a:srgbClr val="FFCC00"/>
                </a:solidFill>
              </a:rPr>
              <a:t>Neutrino Emissions</a:t>
            </a:r>
          </a:p>
          <a:p>
            <a:pPr algn="l">
              <a:lnSpc>
                <a:spcPct val="125000"/>
              </a:lnSpc>
              <a:defRPr/>
            </a:pPr>
            <a:r>
              <a:rPr lang="ja-JP" altLang="en-US" sz="2400" b="1" dirty="0">
                <a:solidFill>
                  <a:srgbClr val="FFC000"/>
                </a:solidFill>
              </a:rPr>
              <a:t>    </a:t>
            </a:r>
            <a:r>
              <a:rPr lang="en-US" altLang="ja-JP" sz="1800" b="1" dirty="0" err="1">
                <a:solidFill>
                  <a:srgbClr val="FFFFFF"/>
                </a:solidFill>
              </a:rPr>
              <a:t>S.Reddy</a:t>
            </a:r>
            <a:r>
              <a:rPr lang="en-US" altLang="ja-JP" sz="1800" b="1" dirty="0">
                <a:solidFill>
                  <a:srgbClr val="FFFFFF"/>
                </a:solidFill>
              </a:rPr>
              <a:t>, et al.,  PRD58 #013009 (1998</a:t>
            </a:r>
            <a:r>
              <a:rPr lang="en-US" altLang="ja-JP" sz="2000" b="1" dirty="0">
                <a:solidFill>
                  <a:srgbClr val="FFFFFF"/>
                </a:solidFill>
              </a:rPr>
              <a:t>)</a:t>
            </a:r>
            <a:r>
              <a:rPr lang="ja-JP" altLang="en-US" sz="2000" b="1" dirty="0">
                <a:solidFill>
                  <a:srgbClr val="FFFFFF"/>
                </a:solidFill>
              </a:rPr>
              <a:t>　</a:t>
            </a:r>
            <a:r>
              <a:rPr lang="en-US" altLang="ja-JP" sz="2000" b="1" dirty="0">
                <a:solidFill>
                  <a:srgbClr val="FFCC00"/>
                </a:solidFill>
              </a:rPr>
              <a:t>Influence from Hyperons Λ</a:t>
            </a:r>
            <a:r>
              <a:rPr lang="ja-JP" altLang="en-US" sz="2000" b="1" dirty="0" err="1">
                <a:solidFill>
                  <a:srgbClr val="FFCC00"/>
                </a:solidFill>
              </a:rPr>
              <a:t>，</a:t>
            </a:r>
            <a:r>
              <a:rPr lang="ja-JP" altLang="en-US" sz="2000" b="1" dirty="0">
                <a:solidFill>
                  <a:srgbClr val="FFCC00"/>
                </a:solidFill>
              </a:rPr>
              <a:t>∑</a:t>
            </a:r>
            <a:endParaRPr lang="ja-JP" altLang="en-US" sz="2000" b="1" dirty="0">
              <a:solidFill>
                <a:srgbClr val="FFC000"/>
              </a:solidFill>
            </a:endParaRPr>
          </a:p>
          <a:p>
            <a:pPr algn="l">
              <a:lnSpc>
                <a:spcPct val="150000"/>
              </a:lnSpc>
              <a:spcBef>
                <a:spcPts val="900"/>
              </a:spcBef>
              <a:defRPr/>
            </a:pPr>
            <a:r>
              <a:rPr lang="en-US" altLang="ja-JP" sz="2000" b="1" dirty="0" err="1">
                <a:solidFill>
                  <a:srgbClr val="FFFF66"/>
                </a:solidFill>
              </a:rPr>
              <a:t>Magnetar</a:t>
            </a:r>
            <a:r>
              <a:rPr lang="en-US" altLang="ja-JP" sz="2000" b="1" dirty="0">
                <a:solidFill>
                  <a:srgbClr val="FFFF66"/>
                </a:solidFill>
              </a:rPr>
              <a:t>  10</a:t>
            </a:r>
            <a:r>
              <a:rPr lang="en-US" altLang="ja-JP" sz="2000" b="1" baseline="30000" dirty="0">
                <a:solidFill>
                  <a:srgbClr val="FFFF66"/>
                </a:solidFill>
              </a:rPr>
              <a:t>15</a:t>
            </a:r>
            <a:r>
              <a:rPr lang="en-US" altLang="ja-JP" sz="2000" b="1" dirty="0">
                <a:solidFill>
                  <a:srgbClr val="FFFF66"/>
                </a:solidFill>
              </a:rPr>
              <a:t>G in surface   10</a:t>
            </a:r>
            <a:r>
              <a:rPr lang="en-US" altLang="ja-JP" sz="2000" b="1" baseline="30000" dirty="0">
                <a:solidFill>
                  <a:srgbClr val="FFFF66"/>
                </a:solidFill>
              </a:rPr>
              <a:t>17-19</a:t>
            </a:r>
            <a:r>
              <a:rPr lang="en-US" altLang="ja-JP" sz="2000" b="1" dirty="0">
                <a:solidFill>
                  <a:srgbClr val="FFFF66"/>
                </a:solidFill>
              </a:rPr>
              <a:t>G inside (?)</a:t>
            </a:r>
            <a:r>
              <a:rPr lang="en-US" altLang="ja-JP" sz="2000" b="1" dirty="0">
                <a:solidFill>
                  <a:srgbClr val="FFC000"/>
                </a:solidFill>
              </a:rPr>
              <a:t> </a:t>
            </a:r>
            <a:r>
              <a:rPr lang="ja-JP" altLang="en-US" sz="2000" b="1" dirty="0">
                <a:solidFill>
                  <a:srgbClr val="FFC000"/>
                </a:solidFill>
              </a:rPr>
              <a:t>→　</a:t>
            </a:r>
            <a:r>
              <a:rPr lang="en-US" altLang="ja-JP" sz="2000" b="1" u="sng" dirty="0">
                <a:solidFill>
                  <a:srgbClr val="FFCC00"/>
                </a:solidFill>
              </a:rPr>
              <a:t>Large Asymmetry</a:t>
            </a:r>
            <a:r>
              <a:rPr lang="en-US" altLang="ja-JP" sz="2000" b="1" dirty="0">
                <a:solidFill>
                  <a:srgbClr val="FFC000"/>
                </a:solidFill>
              </a:rPr>
              <a:t> of </a:t>
            </a:r>
            <a:r>
              <a:rPr lang="en-US" altLang="ja-JP" sz="2000" b="1" dirty="0">
                <a:solidFill>
                  <a:srgbClr val="FFC000"/>
                </a:solidFill>
                <a:latin typeface="Symbol" pitchFamily="18" charset="2"/>
              </a:rPr>
              <a:t>n</a:t>
            </a:r>
            <a:r>
              <a:rPr lang="ja-JP" altLang="en-US" sz="2000" b="1" dirty="0">
                <a:solidFill>
                  <a:srgbClr val="FFFF66"/>
                </a:solidFill>
              </a:rPr>
              <a:t>？</a:t>
            </a:r>
            <a:endParaRPr lang="en-US" altLang="ja-JP" sz="2000" b="1" dirty="0">
              <a:solidFill>
                <a:srgbClr val="FFFF66"/>
              </a:solidFill>
            </a:endParaRPr>
          </a:p>
          <a:p>
            <a:pPr marL="342900" indent="-34290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en-US" altLang="ja-JP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Our Works</a:t>
            </a:r>
            <a:r>
              <a:rPr lang="en-US" altLang="ja-JP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: </a:t>
            </a:r>
            <a:r>
              <a:rPr lang="en-US" altLang="ja-JP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Neutrino </a:t>
            </a:r>
            <a:r>
              <a:rPr lang="en-US" altLang="ja-JP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Scatt</a:t>
            </a:r>
            <a:r>
              <a:rPr lang="en-US" altLang="ja-JP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and </a:t>
            </a:r>
            <a:r>
              <a:rPr lang="en-US" altLang="ja-JP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Absorp</a:t>
            </a:r>
            <a:r>
              <a:rPr lang="en-US" altLang="ja-JP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 under Strong Magnetic Field</a:t>
            </a:r>
            <a:endParaRPr lang="en-US" altLang="ja-JP" sz="24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l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en-US" altLang="ja-JP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r>
              <a:rPr lang="en-US" altLang="ja-JP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TM  et al.,  PRD83, 081303(R)  (11), PRD86,123003 (12)</a:t>
            </a:r>
            <a:endParaRPr lang="en-US" altLang="ja-JP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l">
              <a:lnSpc>
                <a:spcPct val="120000"/>
              </a:lnSpc>
              <a:spcBef>
                <a:spcPts val="12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en-US" altLang="ja-JP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Neutrinos are More Scattered and Less Absorbed  </a:t>
            </a:r>
          </a:p>
          <a:p>
            <a:pPr marL="342900" indent="-342900" algn="l">
              <a:lnSpc>
                <a:spcPct val="120000"/>
              </a:lnSpc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en-US" altLang="ja-JP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ja-JP" alt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　　　　　　　　　　　　　　　　　　　　 </a:t>
            </a:r>
            <a:r>
              <a:rPr lang="en-US" altLang="ja-JP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in Direction </a:t>
            </a:r>
            <a:r>
              <a:rPr lang="en-US" altLang="ja-JP" sz="20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Parallel to Magnetic Field</a:t>
            </a:r>
            <a:endParaRPr lang="ja-JP" altLang="en-US" sz="2000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ja-JP" alt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　　　⇒　</a:t>
            </a:r>
            <a:r>
              <a:rPr lang="en-US" altLang="ja-JP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More Neutrinos are Emitted in </a:t>
            </a:r>
            <a:r>
              <a:rPr lang="ja-JP" alt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　</a:t>
            </a:r>
            <a:r>
              <a:rPr lang="en-US" altLang="ja-JP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Arctic</a:t>
            </a:r>
            <a:r>
              <a:rPr lang="ja-JP" alt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　 </a:t>
            </a:r>
            <a:r>
              <a:rPr lang="en-US" altLang="ja-JP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Area</a:t>
            </a:r>
            <a:r>
              <a:rPr lang="en-US" altLang="ja-JP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 </a:t>
            </a:r>
          </a:p>
          <a:p>
            <a:pPr marL="342900" indent="-342900" algn="l">
              <a:lnSpc>
                <a:spcPct val="140000"/>
              </a:lnSpc>
              <a:spcBef>
                <a:spcPts val="12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en-US" altLang="ja-JP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    </a:t>
            </a:r>
            <a:r>
              <a:rPr lang="en-US" altLang="ja-JP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Scattering   1.7 % 	</a:t>
            </a:r>
          </a:p>
          <a:p>
            <a:pPr marL="342900" indent="-342900" algn="l">
              <a:lnSpc>
                <a:spcPct val="14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en-US" altLang="ja-JP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Absorption   2.2 %   at </a:t>
            </a:r>
            <a:r>
              <a:rPr lang="el-GR" altLang="ja-JP" sz="2000" i="1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ρ</a:t>
            </a:r>
            <a:r>
              <a:rPr lang="en-US" altLang="ja-JP" sz="2000" baseline="-25000" dirty="0">
                <a:cs typeface="Times New Roman" pitchFamily="18" charset="0"/>
              </a:rPr>
              <a:t>B</a:t>
            </a:r>
            <a:r>
              <a:rPr lang="en-US" altLang="ja-JP" sz="2000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=</a:t>
            </a:r>
            <a:r>
              <a:rPr lang="en-US" altLang="ja-JP" sz="2000" i="1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3</a:t>
            </a:r>
            <a:r>
              <a:rPr lang="el-GR" altLang="ja-JP" sz="2000" i="1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ρ</a:t>
            </a:r>
            <a:r>
              <a:rPr lang="en-US" altLang="ja-JP" sz="2000" baseline="-25000" dirty="0">
                <a:cs typeface="Times New Roman" pitchFamily="18" charset="0"/>
              </a:rPr>
              <a:t>0  </a:t>
            </a:r>
            <a:r>
              <a:rPr lang="en-US" altLang="ja-JP" sz="2000" dirty="0">
                <a:cs typeface="Times New Roman" pitchFamily="18" charset="0"/>
              </a:rPr>
              <a:t>and  </a:t>
            </a:r>
            <a:r>
              <a:rPr lang="en-US" altLang="ja-JP" sz="2000" i="1" dirty="0">
                <a:cs typeface="Times New Roman" pitchFamily="18" charset="0"/>
              </a:rPr>
              <a:t>T</a:t>
            </a:r>
            <a:r>
              <a:rPr lang="en-US" altLang="ja-JP" sz="2000" dirty="0">
                <a:cs typeface="Times New Roman" pitchFamily="18" charset="0"/>
              </a:rPr>
              <a:t> = 20 MeV</a:t>
            </a:r>
          </a:p>
        </p:txBody>
      </p:sp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1908175" y="5516563"/>
            <a:ext cx="720725" cy="360362"/>
          </a:xfrm>
          <a:prstGeom prst="rect">
            <a:avLst/>
          </a:prstGeom>
          <a:solidFill>
            <a:srgbClr val="FFFF00">
              <a:alpha val="18039"/>
            </a:srgbClr>
          </a:solidFill>
          <a:ln w="44450" cmpd="dbl">
            <a:solidFill>
              <a:srgbClr val="FFC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24" name="スライド番号プレースホルダ 3"/>
          <p:cNvSpPr txBox="1">
            <a:spLocks noGrp="1"/>
          </p:cNvSpPr>
          <p:nvPr/>
        </p:nvSpPr>
        <p:spPr bwMode="auto">
          <a:xfrm>
            <a:off x="6988175" y="115888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fld id="{CDF876FB-3F39-4764-8A55-E6BFA1C45D94}" type="slidenum">
              <a:rPr kumimoji="0" lang="ja-JP" altLang="en-US" sz="1400"/>
              <a:pPr algn="r" eaLnBrk="1" hangingPunct="1">
                <a:spcBef>
                  <a:spcPct val="50000"/>
                </a:spcBef>
              </a:pPr>
              <a:t>2</a:t>
            </a:fld>
            <a:endParaRPr kumimoji="0" lang="en-US" altLang="ja-JP" sz="1400"/>
          </a:p>
        </p:txBody>
      </p:sp>
      <p:sp>
        <p:nvSpPr>
          <p:cNvPr id="258050" name="Rectangle 2"/>
          <p:cNvSpPr>
            <a:spLocks noChangeArrowheads="1"/>
          </p:cNvSpPr>
          <p:nvPr/>
        </p:nvSpPr>
        <p:spPr bwMode="auto">
          <a:xfrm>
            <a:off x="323850" y="44450"/>
            <a:ext cx="554513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anchor="b"/>
          <a:lstStyle/>
          <a:p>
            <a:pPr algn="l">
              <a:defRPr/>
            </a:pPr>
            <a:r>
              <a:rPr lang="en-US" altLang="ja-JP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§1</a:t>
            </a:r>
            <a:r>
              <a:rPr lang="ja-JP" altLang="en-US" b="1" i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altLang="ja-JP" b="1" i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Introduction</a:t>
            </a:r>
          </a:p>
        </p:txBody>
      </p:sp>
      <p:sp>
        <p:nvSpPr>
          <p:cNvPr id="5126" name="Rectangle 10"/>
          <p:cNvSpPr>
            <a:spLocks noChangeArrowheads="1"/>
          </p:cNvSpPr>
          <p:nvPr/>
        </p:nvSpPr>
        <p:spPr bwMode="auto">
          <a:xfrm>
            <a:off x="4572000" y="5013325"/>
            <a:ext cx="792163" cy="431800"/>
          </a:xfrm>
          <a:prstGeom prst="rect">
            <a:avLst/>
          </a:prstGeom>
          <a:noFill/>
          <a:ln w="38100">
            <a:solidFill>
              <a:srgbClr val="FFCC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27" name="Rectangle 6"/>
          <p:cNvSpPr>
            <a:spLocks noChangeArrowheads="1"/>
          </p:cNvSpPr>
          <p:nvPr/>
        </p:nvSpPr>
        <p:spPr bwMode="auto">
          <a:xfrm>
            <a:off x="1906588" y="6021388"/>
            <a:ext cx="720725" cy="360362"/>
          </a:xfrm>
          <a:prstGeom prst="rect">
            <a:avLst/>
          </a:prstGeom>
          <a:solidFill>
            <a:srgbClr val="FFFF00">
              <a:alpha val="18039"/>
            </a:srgbClr>
          </a:solidFill>
          <a:ln w="44450" cmpd="dbl">
            <a:solidFill>
              <a:srgbClr val="FFC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-26988"/>
            <a:ext cx="3635375" cy="3635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テキスト ボックス 7"/>
          <p:cNvSpPr txBox="1">
            <a:spLocks noChangeArrowheads="1"/>
          </p:cNvSpPr>
          <p:nvPr/>
        </p:nvSpPr>
        <p:spPr bwMode="auto">
          <a:xfrm>
            <a:off x="5580063" y="3271838"/>
            <a:ext cx="3563937" cy="5175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400"/>
              <a:t>http://chandra.harvard.edu/photo/</a:t>
            </a:r>
          </a:p>
          <a:p>
            <a:pPr eaLnBrk="1" hangingPunct="1"/>
            <a:r>
              <a:rPr lang="en-US" altLang="ja-JP" sz="1400"/>
              <a:t>2004/casa/casa_xray.jpg</a:t>
            </a:r>
            <a:endParaRPr lang="ja-JP" altLang="en-US" sz="1400"/>
          </a:p>
        </p:txBody>
      </p:sp>
      <p:sp>
        <p:nvSpPr>
          <p:cNvPr id="6148" name="スライド番号プレースホルダ 3"/>
          <p:cNvSpPr txBox="1">
            <a:spLocks noGrp="1"/>
          </p:cNvSpPr>
          <p:nvPr/>
        </p:nvSpPr>
        <p:spPr bwMode="auto">
          <a:xfrm>
            <a:off x="7092950" y="6237288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fld id="{BF28851C-8749-4766-8023-921680CA27D4}" type="slidenum">
              <a:rPr kumimoji="0" lang="ja-JP" altLang="en-US" sz="1400"/>
              <a:pPr algn="r" eaLnBrk="1" hangingPunct="1">
                <a:spcBef>
                  <a:spcPct val="50000"/>
                </a:spcBef>
              </a:pPr>
              <a:t>3</a:t>
            </a:fld>
            <a:endParaRPr kumimoji="0" lang="en-US" altLang="ja-JP" sz="1400"/>
          </a:p>
        </p:txBody>
      </p:sp>
      <p:sp>
        <p:nvSpPr>
          <p:cNvPr id="11269" name="テキスト ボックス 3"/>
          <p:cNvSpPr txBox="1">
            <a:spLocks noChangeArrowheads="1"/>
          </p:cNvSpPr>
          <p:nvPr/>
        </p:nvSpPr>
        <p:spPr bwMode="auto">
          <a:xfrm>
            <a:off x="0" y="195263"/>
            <a:ext cx="8964613" cy="619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 eaLnBrk="1" hangingPunct="1">
              <a:lnSpc>
                <a:spcPct val="130000"/>
              </a:lnSpc>
              <a:defRPr/>
            </a:pPr>
            <a:r>
              <a:rPr lang="ja-JP" altLang="en-US" sz="2000" b="1" dirty="0" smtClean="0">
                <a:solidFill>
                  <a:srgbClr val="FF6600"/>
                </a:solidFill>
                <a:latin typeface="ＭＳ ゴシック" pitchFamily="49" charset="-128"/>
                <a:ea typeface="ＭＳ ゴシック" pitchFamily="49" charset="-128"/>
              </a:rPr>
              <a:t> </a:t>
            </a:r>
            <a:r>
              <a:rPr lang="en-US" altLang="ja-JP" sz="2400" b="1" dirty="0" smtClean="0">
                <a:solidFill>
                  <a:srgbClr val="FF6600"/>
                </a:solidFill>
              </a:rPr>
              <a:t>Asymmetry of Supernova Explosion</a:t>
            </a:r>
            <a:r>
              <a:rPr lang="ja-JP" altLang="en-US" sz="2400" dirty="0" smtClean="0"/>
              <a:t> </a:t>
            </a:r>
            <a:endParaRPr lang="en-US" altLang="ja-JP" sz="2400" dirty="0" smtClean="0"/>
          </a:p>
          <a:p>
            <a:pPr algn="l" eaLnBrk="1" hangingPunct="1">
              <a:defRPr/>
            </a:pPr>
            <a:r>
              <a:rPr lang="en-US" altLang="ja-JP" sz="2000" b="1" dirty="0" smtClean="0"/>
              <a:t>     kick and translate Pulsar with</a:t>
            </a:r>
            <a:r>
              <a:rPr lang="en-US" altLang="ja-JP" sz="2000" b="1" dirty="0" smtClean="0">
                <a:solidFill>
                  <a:srgbClr val="FF6600"/>
                </a:solidFill>
                <a:latin typeface="ＭＳ ゴシック" pitchFamily="49" charset="-128"/>
                <a:ea typeface="ＭＳ ゴシック" pitchFamily="49" charset="-128"/>
              </a:rPr>
              <a:t> </a:t>
            </a:r>
          </a:p>
          <a:p>
            <a:pPr algn="l" eaLnBrk="1" hangingPunct="1">
              <a:lnSpc>
                <a:spcPct val="125000"/>
              </a:lnSpc>
              <a:defRPr/>
            </a:pPr>
            <a:r>
              <a:rPr lang="ja-JP" altLang="en-US" sz="2000" b="1" dirty="0" smtClean="0">
                <a:solidFill>
                  <a:srgbClr val="FF6600"/>
                </a:solidFill>
                <a:latin typeface="ＭＳ ゴシック" pitchFamily="49" charset="-128"/>
                <a:ea typeface="ＭＳ ゴシック" pitchFamily="49" charset="-128"/>
              </a:rPr>
              <a:t>  </a:t>
            </a:r>
            <a:r>
              <a:rPr lang="en-US" altLang="ja-JP" sz="2000" b="1" dirty="0" smtClean="0">
                <a:solidFill>
                  <a:srgbClr val="FFCC00"/>
                </a:solidFill>
                <a:ea typeface="ＭＳ ゴシック" pitchFamily="49" charset="-128"/>
              </a:rPr>
              <a:t>Kick Velocity</a:t>
            </a:r>
            <a:r>
              <a:rPr lang="en-US" altLang="ja-JP" sz="2000" b="1" dirty="0" smtClean="0">
                <a:solidFill>
                  <a:srgbClr val="FF6600"/>
                </a:solidFill>
                <a:ea typeface="ＭＳ ゴシック" pitchFamily="49" charset="-128"/>
              </a:rPr>
              <a:t>:  </a:t>
            </a:r>
            <a:r>
              <a:rPr lang="en-US" altLang="ja-JP" sz="2000" b="1" dirty="0" smtClean="0">
                <a:solidFill>
                  <a:srgbClr val="FFFF99"/>
                </a:solidFill>
                <a:ea typeface="ＭＳ ゴシック" pitchFamily="49" charset="-128"/>
              </a:rPr>
              <a:t>Average …</a:t>
            </a:r>
            <a:r>
              <a:rPr lang="en-US" altLang="ja-JP" sz="2000" b="1" dirty="0" smtClean="0">
                <a:solidFill>
                  <a:srgbClr val="FFFF66"/>
                </a:solidFill>
                <a:ea typeface="ＭＳ ゴシック" pitchFamily="49" charset="-128"/>
              </a:rPr>
              <a:t> 400km/s</a:t>
            </a:r>
            <a:r>
              <a:rPr lang="ja-JP" altLang="en-US" sz="2000" b="1" dirty="0" err="1" smtClean="0">
                <a:solidFill>
                  <a:srgbClr val="FFFF66"/>
                </a:solidFill>
                <a:ea typeface="ＭＳ ゴシック" pitchFamily="49" charset="-128"/>
              </a:rPr>
              <a:t>，</a:t>
            </a:r>
            <a:endParaRPr lang="ja-JP" altLang="en-US" sz="2000" b="1" dirty="0" smtClean="0">
              <a:solidFill>
                <a:srgbClr val="FFFF66"/>
              </a:solidFill>
              <a:ea typeface="ＭＳ ゴシック" pitchFamily="49" charset="-128"/>
            </a:endParaRPr>
          </a:p>
          <a:p>
            <a:pPr algn="l" eaLnBrk="1" hangingPunct="1">
              <a:lnSpc>
                <a:spcPct val="125000"/>
              </a:lnSpc>
              <a:defRPr/>
            </a:pPr>
            <a:r>
              <a:rPr lang="en-US" altLang="ja-JP" sz="2000" b="1" dirty="0" smtClean="0">
                <a:solidFill>
                  <a:srgbClr val="FFFF66"/>
                </a:solidFill>
                <a:ea typeface="ＭＳ ゴシック" pitchFamily="49" charset="-128"/>
              </a:rPr>
              <a:t>                              Highest  … 1500km/s</a:t>
            </a:r>
            <a:r>
              <a:rPr lang="ja-JP" altLang="en-US" sz="2000" b="1" dirty="0" smtClean="0">
                <a:solidFill>
                  <a:srgbClr val="FFFF66"/>
                </a:solidFill>
                <a:latin typeface="ＭＳ ゴシック" pitchFamily="49" charset="-128"/>
                <a:ea typeface="ＭＳ ゴシック" pitchFamily="49" charset="-128"/>
              </a:rPr>
              <a:t>　</a:t>
            </a:r>
            <a:endParaRPr lang="en-US" altLang="ja-JP" sz="2000" b="1" dirty="0" smtClean="0">
              <a:solidFill>
                <a:srgbClr val="FFFF66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algn="l" eaLnBrk="1" hangingPunct="1">
              <a:lnSpc>
                <a:spcPct val="125000"/>
              </a:lnSpc>
              <a:defRPr/>
            </a:pPr>
            <a:r>
              <a:rPr lang="ja-JP" altLang="en-US" sz="2000" b="1" dirty="0" smtClean="0">
                <a:solidFill>
                  <a:srgbClr val="FF6600"/>
                </a:solidFill>
                <a:latin typeface="ＭＳ ゴシック" pitchFamily="49" charset="-128"/>
                <a:ea typeface="ＭＳ ゴシック" pitchFamily="49" charset="-128"/>
              </a:rPr>
              <a:t>    </a:t>
            </a:r>
            <a:r>
              <a:rPr lang="en-US" altLang="ja-JP" sz="1600" b="1" dirty="0" err="1" smtClean="0">
                <a:solidFill>
                  <a:srgbClr val="FFFFFF"/>
                </a:solidFill>
                <a:latin typeface="ＭＳ ゴシック" pitchFamily="49" charset="-128"/>
                <a:ea typeface="ＭＳ ゴシック" pitchFamily="49" charset="-128"/>
              </a:rPr>
              <a:t>A.G.Lyne</a:t>
            </a:r>
            <a:r>
              <a:rPr lang="en-US" altLang="ja-JP" sz="1600" b="1" dirty="0" smtClean="0">
                <a:solidFill>
                  <a:srgbClr val="FFFFFF"/>
                </a:solidFill>
                <a:latin typeface="ＭＳ ゴシック" pitchFamily="49" charset="-128"/>
                <a:ea typeface="ＭＳ ゴシック" pitchFamily="49" charset="-128"/>
              </a:rPr>
              <a:t>, </a:t>
            </a:r>
            <a:r>
              <a:rPr lang="en-US" altLang="ja-JP" sz="1600" b="1" dirty="0" err="1" smtClean="0">
                <a:solidFill>
                  <a:srgbClr val="FFFFFF"/>
                </a:solidFill>
                <a:latin typeface="ＭＳ ゴシック" pitchFamily="49" charset="-128"/>
                <a:ea typeface="ＭＳ ゴシック" pitchFamily="49" charset="-128"/>
              </a:rPr>
              <a:t>D.R.Lomier</a:t>
            </a:r>
            <a:r>
              <a:rPr lang="en-US" altLang="ja-JP" sz="1600" b="1" dirty="0" smtClean="0">
                <a:solidFill>
                  <a:srgbClr val="FFFFFF"/>
                </a:solidFill>
                <a:latin typeface="ＭＳ ゴシック" pitchFamily="49" charset="-128"/>
                <a:ea typeface="ＭＳ ゴシック" pitchFamily="49" charset="-128"/>
              </a:rPr>
              <a:t>, Nature 369, 127 (94)</a:t>
            </a:r>
            <a:endParaRPr lang="en-US" altLang="ja-JP" sz="1600" b="1" dirty="0" smtClean="0">
              <a:latin typeface="ＭＳ ゴシック" pitchFamily="49" charset="-128"/>
              <a:ea typeface="ＭＳ ゴシック" pitchFamily="49" charset="-128"/>
            </a:endParaRPr>
          </a:p>
          <a:p>
            <a:pPr algn="l" eaLnBrk="1" hangingPunct="1">
              <a:spcBef>
                <a:spcPts val="1800"/>
              </a:spcBef>
              <a:defRPr/>
            </a:pPr>
            <a:r>
              <a:rPr lang="en-US" altLang="ja-JP" sz="2000" b="1" dirty="0" smtClean="0">
                <a:ea typeface="ＭＳ ゴシック" pitchFamily="49" charset="-128"/>
              </a:rPr>
              <a:t>  Explosion Energy </a:t>
            </a:r>
            <a:r>
              <a:rPr lang="en-US" altLang="ja-JP" sz="2000" b="1" dirty="0" smtClean="0">
                <a:cs typeface="Times New Roman" pitchFamily="18" charset="0"/>
              </a:rPr>
              <a:t>~ </a:t>
            </a:r>
            <a:r>
              <a:rPr lang="en-US" altLang="ja-JP" sz="2000" b="1" dirty="0" smtClean="0"/>
              <a:t>10</a:t>
            </a:r>
            <a:r>
              <a:rPr lang="en-US" altLang="ja-JP" sz="2000" b="1" baseline="30000" dirty="0" smtClean="0"/>
              <a:t>53</a:t>
            </a:r>
            <a:r>
              <a:rPr lang="en-US" altLang="ja-JP" sz="2000" b="1" dirty="0" smtClean="0"/>
              <a:t> erg</a:t>
            </a:r>
          </a:p>
          <a:p>
            <a:pPr algn="l" eaLnBrk="1" hangingPunct="1">
              <a:lnSpc>
                <a:spcPct val="130000"/>
              </a:lnSpc>
              <a:defRPr/>
            </a:pPr>
            <a:r>
              <a:rPr lang="ja-JP" altLang="en-US" sz="2000" b="1" dirty="0" smtClean="0"/>
              <a:t>        </a:t>
            </a:r>
            <a:r>
              <a:rPr lang="en-US" altLang="ja-JP" sz="2000" b="1" dirty="0" smtClean="0"/>
              <a:t>(almost Neutrino Emissions)  </a:t>
            </a:r>
            <a:endParaRPr lang="en-US" altLang="ja-JP" sz="2000" b="1" i="1" dirty="0" smtClean="0">
              <a:latin typeface="Georgia" pitchFamily="18" charset="0"/>
              <a:ea typeface="ＭＳ ゴシック" pitchFamily="49" charset="-128"/>
            </a:endParaRPr>
          </a:p>
          <a:p>
            <a:pPr algn="l" eaLnBrk="1" hangingPunct="1">
              <a:lnSpc>
                <a:spcPct val="130000"/>
              </a:lnSpc>
              <a:defRPr/>
            </a:pPr>
            <a:r>
              <a:rPr lang="ja-JP" altLang="en-US" sz="2000" b="1" dirty="0" smtClean="0">
                <a:latin typeface="ＭＳ ゴシック" pitchFamily="49" charset="-128"/>
                <a:ea typeface="ＭＳ ゴシック" pitchFamily="49" charset="-128"/>
              </a:rPr>
              <a:t>　</a:t>
            </a:r>
            <a:r>
              <a:rPr lang="en-US" altLang="ja-JP" sz="2000" b="1" i="1" dirty="0" smtClean="0">
                <a:ea typeface="ＭＳ ゴシック" pitchFamily="49" charset="-128"/>
              </a:rPr>
              <a:t>1</a:t>
            </a:r>
            <a:r>
              <a:rPr lang="en-US" altLang="ja-JP" sz="2000" b="1" i="1" dirty="0" smtClean="0">
                <a:latin typeface="Century Schoolbook" pitchFamily="18" charset="0"/>
                <a:ea typeface="ＭＳ ゴシック" pitchFamily="49" charset="-128"/>
              </a:rPr>
              <a:t>%</a:t>
            </a:r>
            <a:r>
              <a:rPr lang="en-US" altLang="ja-JP" sz="2000" b="1" i="1" dirty="0" smtClean="0">
                <a:ea typeface="ＭＳ ゴシック" pitchFamily="49" charset="-128"/>
              </a:rPr>
              <a:t> Asymmetry</a:t>
            </a:r>
            <a:r>
              <a:rPr lang="en-US" altLang="ja-JP" sz="2000" b="1" dirty="0" smtClean="0">
                <a:ea typeface="ＭＳ ゴシック" pitchFamily="49" charset="-128"/>
              </a:rPr>
              <a:t> is</a:t>
            </a:r>
            <a:r>
              <a:rPr lang="ja-JP" altLang="en-US" sz="2000" b="1" dirty="0" smtClean="0">
                <a:ea typeface="ＭＳ ゴシック" pitchFamily="49" charset="-128"/>
              </a:rPr>
              <a:t> </a:t>
            </a:r>
            <a:r>
              <a:rPr lang="en-US" altLang="ja-JP" sz="2000" b="1" dirty="0" smtClean="0">
                <a:ea typeface="ＭＳ ゴシック" pitchFamily="49" charset="-128"/>
              </a:rPr>
              <a:t>sufficient </a:t>
            </a:r>
          </a:p>
          <a:p>
            <a:pPr algn="l" eaLnBrk="1" hangingPunct="1">
              <a:lnSpc>
                <a:spcPct val="130000"/>
              </a:lnSpc>
              <a:defRPr/>
            </a:pPr>
            <a:r>
              <a:rPr lang="en-US" altLang="ja-JP" sz="2000" b="1" dirty="0" smtClean="0">
                <a:ea typeface="ＭＳ ゴシック" pitchFamily="49" charset="-128"/>
              </a:rPr>
              <a:t>                                  to explain the Pulsar Kick</a:t>
            </a:r>
          </a:p>
          <a:p>
            <a:pPr algn="l" eaLnBrk="1" hangingPunct="1">
              <a:lnSpc>
                <a:spcPct val="130000"/>
              </a:lnSpc>
              <a:spcBef>
                <a:spcPts val="0"/>
              </a:spcBef>
              <a:defRPr/>
            </a:pPr>
            <a:r>
              <a:rPr lang="en-US" altLang="ja-JP" sz="1600" b="1" dirty="0" smtClean="0"/>
              <a:t>                      </a:t>
            </a:r>
            <a:r>
              <a:rPr lang="en-US" altLang="ja-JP" sz="1600" b="1" dirty="0" err="1" smtClean="0"/>
              <a:t>D.Lai</a:t>
            </a:r>
            <a:r>
              <a:rPr lang="en-US" altLang="ja-JP" sz="1600" b="1" dirty="0" smtClean="0"/>
              <a:t> &amp; </a:t>
            </a:r>
            <a:r>
              <a:rPr lang="en-US" altLang="ja-JP" sz="1600" b="1" dirty="0" err="1" smtClean="0"/>
              <a:t>Y.Z.Qian</a:t>
            </a:r>
            <a:r>
              <a:rPr lang="en-US" altLang="ja-JP" sz="1600" b="1" dirty="0" smtClean="0"/>
              <a:t>, </a:t>
            </a:r>
            <a:r>
              <a:rPr lang="en-US" altLang="ja-JP" sz="1600" b="1" dirty="0" err="1" smtClean="0"/>
              <a:t>Astrophys.J</a:t>
            </a:r>
            <a:r>
              <a:rPr lang="en-US" altLang="ja-JP" sz="1600" b="1" dirty="0" smtClean="0"/>
              <a:t>. 495 (1998) L103</a:t>
            </a:r>
            <a:endParaRPr lang="en-US" altLang="ja-JP" sz="2000" b="1" dirty="0" smtClean="0">
              <a:ea typeface="ＭＳ ゴシック" pitchFamily="49" charset="-128"/>
            </a:endParaRPr>
          </a:p>
          <a:p>
            <a:pPr algn="l" eaLnBrk="1" hangingPunct="1">
              <a:lnSpc>
                <a:spcPct val="130000"/>
              </a:lnSpc>
              <a:spcBef>
                <a:spcPts val="1800"/>
              </a:spcBef>
              <a:defRPr/>
            </a:pPr>
            <a:r>
              <a:rPr lang="en-US" altLang="ja-JP" sz="2000" b="1" dirty="0" smtClean="0">
                <a:solidFill>
                  <a:srgbClr val="FFCC00"/>
                </a:solidFill>
                <a:latin typeface="ＭＳ ゴシック" pitchFamily="49" charset="-128"/>
                <a:ea typeface="ＭＳ ゴシック" pitchFamily="49" charset="-128"/>
              </a:rPr>
              <a:t>  </a:t>
            </a:r>
            <a:r>
              <a:rPr lang="en-US" altLang="ja-JP" sz="2000" b="1" dirty="0" smtClean="0">
                <a:solidFill>
                  <a:srgbClr val="FFCC00"/>
                </a:solidFill>
                <a:latin typeface="Century Schoolbook" pitchFamily="18" charset="0"/>
                <a:ea typeface="ＭＳ ゴシック" pitchFamily="49" charset="-128"/>
              </a:rPr>
              <a:t>Our Works</a:t>
            </a:r>
            <a:r>
              <a:rPr lang="ja-JP" altLang="en-US" sz="2000" b="1" dirty="0" smtClean="0">
                <a:solidFill>
                  <a:srgbClr val="FFCC00"/>
                </a:solidFill>
                <a:latin typeface="ＭＳ ゴシック" pitchFamily="49" charset="-128"/>
                <a:ea typeface="ＭＳ ゴシック" pitchFamily="49" charset="-128"/>
              </a:rPr>
              <a:t>　</a:t>
            </a:r>
            <a:r>
              <a:rPr lang="en-US" altLang="ja-JP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TM  et al.,  PRD86,123003 (12)</a:t>
            </a:r>
            <a:endParaRPr lang="ja-JP" altLang="en-US" sz="1800" b="1" dirty="0" smtClean="0">
              <a:solidFill>
                <a:srgbClr val="FFCC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algn="l" eaLnBrk="1" hangingPunct="1">
              <a:lnSpc>
                <a:spcPct val="125000"/>
              </a:lnSpc>
              <a:spcBef>
                <a:spcPct val="35000"/>
              </a:spcBef>
              <a:defRPr/>
            </a:pPr>
            <a:r>
              <a:rPr lang="ja-JP" altLang="en-US" sz="2000" dirty="0" smtClean="0"/>
              <a:t>　　　　        </a:t>
            </a:r>
            <a:r>
              <a:rPr lang="en-US" altLang="ja-JP" sz="20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 </a:t>
            </a:r>
            <a:r>
              <a:rPr lang="en-US" altLang="ja-JP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= 2× 10</a:t>
            </a:r>
            <a:r>
              <a:rPr lang="en-US" altLang="ja-JP" sz="2000" b="1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17</a:t>
            </a:r>
            <a:r>
              <a:rPr lang="en-US" altLang="ja-JP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G  </a:t>
            </a:r>
            <a:r>
              <a:rPr lang="ja-JP" alt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altLang="ja-JP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Poloidal</a:t>
            </a:r>
            <a:r>
              <a:rPr lang="en-US" altLang="ja-JP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altLang="ja-JP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Configuration of  Magnetic Field  </a:t>
            </a:r>
          </a:p>
          <a:p>
            <a:pPr eaLnBrk="1" hangingPunct="1">
              <a:lnSpc>
                <a:spcPct val="125000"/>
              </a:lnSpc>
              <a:defRPr/>
            </a:pPr>
            <a:r>
              <a:rPr lang="ja-JP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　 </a:t>
            </a:r>
            <a:r>
              <a:rPr lang="en-US" altLang="ja-JP" sz="2200" b="1" i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V</a:t>
            </a:r>
            <a:r>
              <a:rPr lang="en-US" altLang="ja-JP" sz="2200" b="1" baseline="-250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kick</a:t>
            </a:r>
            <a:r>
              <a:rPr lang="en-US" altLang="ja-JP" sz="2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= 580 km/s ( </a:t>
            </a:r>
            <a:r>
              <a:rPr lang="en-US" altLang="ja-JP" sz="22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p,n</a:t>
            </a:r>
            <a:r>
              <a:rPr lang="en-US" altLang="ja-JP" sz="2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) ,   610 km/s  (</a:t>
            </a:r>
            <a:r>
              <a:rPr lang="en-US" altLang="ja-JP" sz="22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p,n</a:t>
            </a:r>
            <a:r>
              <a:rPr lang="en-US" altLang="ja-JP" sz="2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el-GR" altLang="ja-JP" sz="2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Λ</a:t>
            </a:r>
            <a:r>
              <a:rPr lang="ja-JP" altLang="en-US" sz="2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）   </a:t>
            </a:r>
            <a:r>
              <a:rPr lang="en-US" altLang="ja-JP" sz="2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at  </a:t>
            </a:r>
            <a:r>
              <a:rPr lang="en-US" altLang="ja-JP" sz="22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 </a:t>
            </a:r>
            <a:r>
              <a:rPr lang="en-US" altLang="ja-JP" sz="2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= 20 MeV</a:t>
            </a:r>
            <a:r>
              <a:rPr lang="ja-JP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　 　　</a:t>
            </a:r>
          </a:p>
          <a:p>
            <a:pPr algn="l" eaLnBrk="1" hangingPunct="1">
              <a:lnSpc>
                <a:spcPct val="125000"/>
              </a:lnSpc>
              <a:spcBef>
                <a:spcPct val="15000"/>
              </a:spcBef>
              <a:defRPr/>
            </a:pPr>
            <a:r>
              <a:rPr lang="ja-JP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</a:t>
            </a:r>
            <a:r>
              <a:rPr lang="en-US" altLang="ja-JP" sz="2200" b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Antarctic  Direction</a:t>
            </a:r>
            <a:endParaRPr lang="en-US" altLang="ja-JP" sz="2200" b="1" dirty="0" smtClean="0">
              <a:solidFill>
                <a:srgbClr val="FFCC99"/>
              </a:solidFill>
            </a:endParaRPr>
          </a:p>
        </p:txBody>
      </p:sp>
      <p:sp>
        <p:nvSpPr>
          <p:cNvPr id="6150" name="テキスト ボックス 9"/>
          <p:cNvSpPr txBox="1">
            <a:spLocks noChangeArrowheads="1"/>
          </p:cNvSpPr>
          <p:nvPr/>
        </p:nvSpPr>
        <p:spPr bwMode="auto">
          <a:xfrm>
            <a:off x="5435600" y="188913"/>
            <a:ext cx="1368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400"/>
              <a:t>CasA</a:t>
            </a:r>
            <a:endParaRPr lang="ja-JP" altLang="en-US" sz="2400"/>
          </a:p>
        </p:txBody>
      </p:sp>
      <p:sp>
        <p:nvSpPr>
          <p:cNvPr id="6151" name="Rectangle 11"/>
          <p:cNvSpPr>
            <a:spLocks noChangeArrowheads="1"/>
          </p:cNvSpPr>
          <p:nvPr/>
        </p:nvSpPr>
        <p:spPr bwMode="auto">
          <a:xfrm>
            <a:off x="503684" y="5374283"/>
            <a:ext cx="8532812" cy="935037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スライド番号プレースホルダ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fld id="{CE103105-5914-4149-986C-31A5649FB533}" type="slidenum">
              <a:rPr kumimoji="0" lang="ja-JP" altLang="en-US" sz="1400"/>
              <a:pPr algn="r" eaLnBrk="1" hangingPunct="1">
                <a:spcBef>
                  <a:spcPct val="50000"/>
                </a:spcBef>
              </a:pPr>
              <a:t>4</a:t>
            </a:fld>
            <a:endParaRPr kumimoji="0" lang="en-US" altLang="ja-JP" sz="1400"/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268413"/>
            <a:ext cx="7240588" cy="481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1427" name="Rectangle 3"/>
          <p:cNvSpPr>
            <a:spLocks noChangeArrowheads="1"/>
          </p:cNvSpPr>
          <p:nvPr/>
        </p:nvSpPr>
        <p:spPr bwMode="auto">
          <a:xfrm>
            <a:off x="250825" y="238125"/>
            <a:ext cx="8893175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r>
              <a:rPr lang="en-US" altLang="ja-JP" b="1" i="1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Stability of Magnetic Field in Compact Objects</a:t>
            </a:r>
          </a:p>
          <a:p>
            <a:pPr algn="l">
              <a:lnSpc>
                <a:spcPct val="125000"/>
              </a:lnSpc>
              <a:defRPr/>
            </a:pPr>
            <a:r>
              <a:rPr lang="en-US" altLang="ja-JP" sz="2400" i="1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en-US" altLang="ja-JP" sz="24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en-US" altLang="ja-JP" sz="2400" i="1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Braithwaite &amp; Spruit 2004</a:t>
            </a:r>
            <a:r>
              <a:rPr lang="en-US" altLang="ja-JP" sz="24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en-US" altLang="ja-JP" sz="240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MR12" charset="0"/>
            </a:endParaRPr>
          </a:p>
        </p:txBody>
      </p:sp>
      <p:sp>
        <p:nvSpPr>
          <p:cNvPr id="231428" name="Rectangle 4"/>
          <p:cNvSpPr>
            <a:spLocks noChangeArrowheads="1"/>
          </p:cNvSpPr>
          <p:nvPr/>
        </p:nvSpPr>
        <p:spPr bwMode="auto">
          <a:xfrm>
            <a:off x="1295400" y="6126163"/>
            <a:ext cx="63277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32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Toroidal Magnetic Field is stable !!</a:t>
            </a:r>
            <a:endParaRPr lang="ja-JP" altLang="en-US" sz="320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803275"/>
            <a:ext cx="6696075" cy="593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5" name="Text Box 6"/>
          <p:cNvSpPr txBox="1">
            <a:spLocks noChangeArrowheads="1"/>
          </p:cNvSpPr>
          <p:nvPr/>
        </p:nvSpPr>
        <p:spPr bwMode="auto">
          <a:xfrm>
            <a:off x="3203575" y="292100"/>
            <a:ext cx="58324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000"/>
              <a:t>T.Kuroda and H. Umeda, Astro. J. Suppl. 191, 439 (10)</a:t>
            </a:r>
            <a:endParaRPr lang="ja-JP" altLang="en-US"/>
          </a:p>
        </p:txBody>
      </p:sp>
      <p:sp>
        <p:nvSpPr>
          <p:cNvPr id="8196" name="Text Box 8"/>
          <p:cNvSpPr txBox="1">
            <a:spLocks noChangeArrowheads="1"/>
          </p:cNvSpPr>
          <p:nvPr/>
        </p:nvSpPr>
        <p:spPr bwMode="auto">
          <a:xfrm>
            <a:off x="6948488" y="1063625"/>
            <a:ext cx="2089150" cy="996950"/>
          </a:xfrm>
          <a:prstGeom prst="rect">
            <a:avLst/>
          </a:prstGeom>
          <a:noFill/>
          <a:ln w="50800" cmpd="dbl">
            <a:solidFill>
              <a:srgbClr val="FFCC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b="1"/>
              <a:t>Single Toroidal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323850" y="334963"/>
            <a:ext cx="8351838" cy="223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altLang="ja-JP" b="1" dirty="0" err="1"/>
              <a:t>Magnetar</a:t>
            </a:r>
            <a:r>
              <a:rPr lang="en-US" altLang="ja-JP" b="1" dirty="0"/>
              <a:t> Spin Period</a:t>
            </a:r>
            <a:r>
              <a:rPr lang="ja-JP" altLang="en-US" b="1" dirty="0">
                <a:solidFill>
                  <a:srgbClr val="FFC000"/>
                </a:solidFill>
              </a:rPr>
              <a:t>  </a:t>
            </a:r>
            <a:endParaRPr lang="en-US" altLang="ja-JP" b="1" dirty="0">
              <a:solidFill>
                <a:srgbClr val="FFC000"/>
              </a:solidFill>
            </a:endParaRPr>
          </a:p>
          <a:p>
            <a:pPr algn="l">
              <a:spcBef>
                <a:spcPts val="1800"/>
              </a:spcBef>
              <a:defRPr/>
            </a:pPr>
            <a:r>
              <a:rPr lang="ja-JP" altLang="en-US" b="1" dirty="0">
                <a:solidFill>
                  <a:srgbClr val="FFC000"/>
                </a:solidFill>
              </a:rPr>
              <a:t>　</a:t>
            </a:r>
            <a:r>
              <a:rPr lang="en-US" altLang="ja-JP" sz="2400" b="1" dirty="0">
                <a:solidFill>
                  <a:srgbClr val="FFC000"/>
                </a:solidFill>
                <a:latin typeface="+mj-lt"/>
              </a:rPr>
              <a:t>2 </a:t>
            </a:r>
            <a:r>
              <a:rPr lang="ja-JP" altLang="en-US" sz="2400" b="1" dirty="0">
                <a:solidFill>
                  <a:srgbClr val="FFC000"/>
                </a:solidFill>
                <a:latin typeface="+mj-lt"/>
              </a:rPr>
              <a:t>～ </a:t>
            </a:r>
            <a:r>
              <a:rPr lang="en-US" altLang="ja-JP" sz="2400" b="1" dirty="0">
                <a:solidFill>
                  <a:srgbClr val="FFC000"/>
                </a:solidFill>
                <a:latin typeface="+mj-lt"/>
              </a:rPr>
              <a:t>12 s    </a:t>
            </a:r>
            <a:r>
              <a:rPr lang="ja-JP" altLang="en-US" sz="2400" b="1" dirty="0">
                <a:solidFill>
                  <a:srgbClr val="FFC000"/>
                </a:solidFill>
                <a:latin typeface="+mj-lt"/>
              </a:rPr>
              <a:t>（</a:t>
            </a:r>
            <a:r>
              <a:rPr lang="en-US" altLang="ja-JP" sz="2400" b="1" dirty="0">
                <a:solidFill>
                  <a:srgbClr val="FFC000"/>
                </a:solidFill>
                <a:latin typeface="+mj-lt"/>
              </a:rPr>
              <a:t>Very Long)</a:t>
            </a:r>
            <a:r>
              <a:rPr lang="en-US" altLang="ja-JP" sz="2400" b="1" dirty="0">
                <a:latin typeface="+mj-lt"/>
              </a:rPr>
              <a:t> </a:t>
            </a:r>
          </a:p>
          <a:p>
            <a:pPr algn="l">
              <a:spcBef>
                <a:spcPts val="1200"/>
              </a:spcBef>
              <a:defRPr/>
            </a:pPr>
            <a:r>
              <a:rPr lang="ja-JP" altLang="en-US" sz="2400" b="1" dirty="0">
                <a:solidFill>
                  <a:srgbClr val="FFFF66"/>
                </a:solidFill>
                <a:latin typeface="+mj-lt"/>
              </a:rPr>
              <a:t> </a:t>
            </a:r>
            <a:r>
              <a:rPr lang="en-US" altLang="ja-JP" sz="2200" b="1" dirty="0">
                <a:solidFill>
                  <a:srgbClr val="FFFF66"/>
                </a:solidFill>
                <a:latin typeface="+mj-lt"/>
              </a:rPr>
              <a:t>Large Spin-down is necessary</a:t>
            </a:r>
          </a:p>
          <a:p>
            <a:pPr algn="l">
              <a:spcBef>
                <a:spcPts val="1200"/>
              </a:spcBef>
              <a:defRPr/>
            </a:pPr>
            <a:r>
              <a:rPr lang="en-US" altLang="ja-JP" sz="2200" b="1" dirty="0">
                <a:solidFill>
                  <a:srgbClr val="FFFF66"/>
                </a:solidFill>
                <a:latin typeface="+mj-lt"/>
              </a:rPr>
              <a:t>in Process of NS production </a:t>
            </a:r>
            <a:endParaRPr lang="ja-JP" altLang="en-US" sz="2200" b="1" dirty="0">
              <a:latin typeface="+mj-lt"/>
            </a:endParaRP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075" y="44450"/>
            <a:ext cx="461010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円/楕円 1"/>
          <p:cNvSpPr>
            <a:spLocks noChangeArrowheads="1"/>
          </p:cNvSpPr>
          <p:nvPr/>
        </p:nvSpPr>
        <p:spPr bwMode="auto">
          <a:xfrm>
            <a:off x="7956550" y="115888"/>
            <a:ext cx="720725" cy="936625"/>
          </a:xfrm>
          <a:prstGeom prst="ellipse">
            <a:avLst/>
          </a:prstGeom>
          <a:noFill/>
          <a:ln w="38100" cmpd="dbl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79388" y="3790950"/>
            <a:ext cx="8353425" cy="287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400" b="1" dirty="0"/>
              <a:t>Magnetic Field </a:t>
            </a:r>
            <a:r>
              <a:rPr lang="en-US" altLang="ja-JP" sz="2400" b="1" dirty="0" err="1"/>
              <a:t>Confguration</a:t>
            </a:r>
            <a:r>
              <a:rPr lang="en-US" altLang="ja-JP" sz="2400" b="1" dirty="0"/>
              <a:t> in PNS </a:t>
            </a:r>
            <a:endParaRPr lang="ja-JP" altLang="en-US" sz="2400" b="1" dirty="0"/>
          </a:p>
          <a:p>
            <a:pPr algn="l" eaLnBrk="1" hangingPunct="1">
              <a:spcBef>
                <a:spcPct val="50000"/>
              </a:spcBef>
            </a:pPr>
            <a:r>
              <a:rPr lang="en-US" altLang="ja-JP" sz="2400" b="1" dirty="0">
                <a:solidFill>
                  <a:srgbClr val="FFFFCC"/>
                </a:solidFill>
              </a:rPr>
              <a:t>             </a:t>
            </a:r>
            <a:r>
              <a:rPr lang="en-US" altLang="ja-JP" sz="2400" b="1" dirty="0" err="1">
                <a:solidFill>
                  <a:srgbClr val="FFFFCC"/>
                </a:solidFill>
              </a:rPr>
              <a:t>Poloidal</a:t>
            </a:r>
            <a:r>
              <a:rPr lang="en-US" altLang="ja-JP" sz="2400" b="1" dirty="0">
                <a:solidFill>
                  <a:srgbClr val="FFFFCC"/>
                </a:solidFill>
              </a:rPr>
              <a:t> (10</a:t>
            </a:r>
            <a:r>
              <a:rPr lang="en-US" altLang="ja-JP" sz="2400" b="1" baseline="30000" dirty="0">
                <a:solidFill>
                  <a:srgbClr val="FFFFCC"/>
                </a:solidFill>
              </a:rPr>
              <a:t>14</a:t>
            </a:r>
            <a:r>
              <a:rPr lang="en-US" altLang="ja-JP" sz="2400" b="1" dirty="0">
                <a:solidFill>
                  <a:srgbClr val="FFFFCC"/>
                </a:solidFill>
              </a:rPr>
              <a:t>G)  </a:t>
            </a:r>
            <a:r>
              <a:rPr lang="en-US" altLang="ja-JP" sz="2400" b="1" dirty="0"/>
              <a:t>+  </a:t>
            </a:r>
            <a:r>
              <a:rPr lang="en-US" altLang="ja-JP" sz="2400" b="1" dirty="0" err="1">
                <a:solidFill>
                  <a:srgbClr val="FFCCCC"/>
                </a:solidFill>
              </a:rPr>
              <a:t>Toroidal</a:t>
            </a:r>
            <a:r>
              <a:rPr lang="en-US" altLang="ja-JP" sz="2400" b="1" dirty="0">
                <a:solidFill>
                  <a:srgbClr val="FFCCCC"/>
                </a:solidFill>
              </a:rPr>
              <a:t> (10</a:t>
            </a:r>
            <a:r>
              <a:rPr lang="en-US" altLang="ja-JP" sz="2400" b="1" baseline="30000" dirty="0">
                <a:solidFill>
                  <a:srgbClr val="FFCCCC"/>
                </a:solidFill>
              </a:rPr>
              <a:t>16</a:t>
            </a:r>
            <a:r>
              <a:rPr lang="en-US" altLang="ja-JP" sz="2400" b="1" dirty="0">
                <a:solidFill>
                  <a:srgbClr val="FFCCCC"/>
                </a:solidFill>
              </a:rPr>
              <a:t>G)</a:t>
            </a:r>
            <a:r>
              <a:rPr lang="en-US" altLang="ja-JP" sz="2400" b="1" dirty="0">
                <a:solidFill>
                  <a:srgbClr val="FF9999"/>
                </a:solidFill>
              </a:rPr>
              <a:t> </a:t>
            </a:r>
            <a:r>
              <a:rPr lang="en-US" altLang="ja-JP" sz="2400" b="1" dirty="0" smtClean="0">
                <a:solidFill>
                  <a:srgbClr val="FF9999"/>
                </a:solidFill>
              </a:rPr>
              <a:t> </a:t>
            </a:r>
            <a:r>
              <a:rPr lang="en-US" altLang="ja-JP" sz="2400" b="1" dirty="0" smtClean="0"/>
              <a:t>Magnetic </a:t>
            </a:r>
            <a:r>
              <a:rPr lang="en-US" altLang="ja-JP" sz="2400" b="1" dirty="0"/>
              <a:t>Field</a:t>
            </a:r>
          </a:p>
          <a:p>
            <a:pPr algn="l" eaLnBrk="1" hangingPunct="1">
              <a:spcBef>
                <a:spcPts val="600"/>
              </a:spcBef>
            </a:pPr>
            <a:r>
              <a:rPr lang="en-US" altLang="ja-JP" b="1" dirty="0"/>
              <a:t>                    </a:t>
            </a:r>
            <a:r>
              <a:rPr lang="en-US" altLang="ja-JP" sz="1800" b="1" dirty="0"/>
              <a:t>T. </a:t>
            </a:r>
            <a:r>
              <a:rPr lang="en-US" altLang="ja-JP" sz="1800" b="1" smtClean="0"/>
              <a:t>Takiwaki, </a:t>
            </a:r>
            <a:r>
              <a:rPr lang="en-US" altLang="ja-JP" sz="1800" b="1" dirty="0" err="1"/>
              <a:t>K.Katake</a:t>
            </a:r>
            <a:r>
              <a:rPr lang="en-US" altLang="ja-JP" sz="1800" b="1" dirty="0"/>
              <a:t> and K. Sato </a:t>
            </a:r>
            <a:r>
              <a:rPr lang="en-US" altLang="ja-JP" sz="1800" b="1" dirty="0" err="1"/>
              <a:t>Astro</a:t>
            </a:r>
            <a:r>
              <a:rPr lang="en-US" altLang="ja-JP" sz="1800" b="1" dirty="0"/>
              <a:t>. J 691, 1360 (2009)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ja-JP" b="1" dirty="0"/>
              <a:t>   </a:t>
            </a:r>
            <a:r>
              <a:rPr lang="en-US" altLang="ja-JP" sz="2400" b="1" dirty="0"/>
              <a:t> </a:t>
            </a:r>
            <a:r>
              <a:rPr lang="en-US" altLang="ja-JP" sz="2400" b="1" dirty="0" err="1">
                <a:solidFill>
                  <a:srgbClr val="FFCCCC"/>
                </a:solidFill>
              </a:rPr>
              <a:t>Antisymmetric</a:t>
            </a:r>
            <a:r>
              <a:rPr lang="en-US" altLang="ja-JP" sz="2400" b="1" dirty="0">
                <a:solidFill>
                  <a:srgbClr val="FFCCCC"/>
                </a:solidFill>
              </a:rPr>
              <a:t>  </a:t>
            </a:r>
            <a:r>
              <a:rPr lang="en-US" altLang="ja-JP" sz="2400" b="1" dirty="0">
                <a:solidFill>
                  <a:srgbClr val="FFCCCC"/>
                </a:solidFill>
                <a:latin typeface="Symbol" pitchFamily="18" charset="2"/>
              </a:rPr>
              <a:t>n </a:t>
            </a:r>
            <a:r>
              <a:rPr lang="ja-JP" altLang="en-US" sz="1800" b="1" dirty="0">
                <a:solidFill>
                  <a:srgbClr val="FFCCCC"/>
                </a:solidFill>
              </a:rPr>
              <a:t>－</a:t>
            </a:r>
            <a:r>
              <a:rPr lang="en-US" altLang="ja-JP" sz="2400" b="1" dirty="0">
                <a:solidFill>
                  <a:srgbClr val="FFCCCC"/>
                </a:solidFill>
              </a:rPr>
              <a:t>Emission </a:t>
            </a:r>
            <a:r>
              <a:rPr lang="en-US" altLang="ja-JP" sz="2400" b="1" dirty="0">
                <a:solidFill>
                  <a:srgbClr val="FFFFCC"/>
                </a:solidFill>
              </a:rPr>
              <a:t> in </a:t>
            </a:r>
            <a:r>
              <a:rPr lang="en-US" altLang="ja-JP" sz="2400" b="1" dirty="0" err="1">
                <a:solidFill>
                  <a:srgbClr val="FFFFCC"/>
                </a:solidFill>
              </a:rPr>
              <a:t>Toloidal</a:t>
            </a:r>
            <a:r>
              <a:rPr lang="en-US" altLang="ja-JP" sz="2400" b="1" dirty="0">
                <a:solidFill>
                  <a:srgbClr val="FFFFCC"/>
                </a:solidFill>
              </a:rPr>
              <a:t> Configuration</a:t>
            </a:r>
            <a:r>
              <a:rPr lang="en-US" altLang="ja-JP" sz="2400" b="1" dirty="0"/>
              <a:t> </a:t>
            </a:r>
            <a:endParaRPr lang="en-US" altLang="ja-JP" sz="2400" b="1" dirty="0">
              <a:solidFill>
                <a:srgbClr val="FFCCCC"/>
              </a:solidFill>
            </a:endParaRPr>
          </a:p>
          <a:p>
            <a:pPr algn="l" eaLnBrk="1" hangingPunct="1">
              <a:spcBef>
                <a:spcPct val="50000"/>
              </a:spcBef>
            </a:pPr>
            <a:r>
              <a:rPr lang="en-US" altLang="ja-JP" sz="2400" b="1" dirty="0"/>
              <a:t>  </a:t>
            </a:r>
            <a:r>
              <a:rPr lang="ja-JP" altLang="en-US" sz="2400" b="1" dirty="0"/>
              <a:t>           </a:t>
            </a:r>
            <a:r>
              <a:rPr lang="en-US" altLang="ja-JP" sz="2400" b="1" dirty="0"/>
              <a:t>⇒  </a:t>
            </a:r>
            <a:r>
              <a:rPr lang="en-US" altLang="ja-JP" b="1" u="sng" dirty="0">
                <a:solidFill>
                  <a:srgbClr val="FFCC99"/>
                </a:solidFill>
              </a:rPr>
              <a:t> Rapid Spin Deceleration   </a:t>
            </a:r>
          </a:p>
        </p:txBody>
      </p:sp>
      <p:sp>
        <p:nvSpPr>
          <p:cNvPr id="9222" name="正方形/長方形 1"/>
          <p:cNvSpPr>
            <a:spLocks noChangeArrowheads="1"/>
          </p:cNvSpPr>
          <p:nvPr/>
        </p:nvSpPr>
        <p:spPr bwMode="auto">
          <a:xfrm>
            <a:off x="1042988" y="6022975"/>
            <a:ext cx="4897437" cy="574675"/>
          </a:xfrm>
          <a:prstGeom prst="rect">
            <a:avLst/>
          </a:prstGeom>
          <a:noFill/>
          <a:ln w="31750" cmpd="dbl" algn="ctr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12875"/>
            <a:ext cx="6840537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7239000" y="188913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fld id="{F5B54E48-7190-4BA3-A528-67A7B611A2CF}" type="slidenum">
              <a:rPr kumimoji="0" lang="ja-JP" altLang="en-US" sz="1400" smtClean="0"/>
              <a:pPr eaLnBrk="1" hangingPunct="1"/>
              <a:t>7</a:t>
            </a:fld>
            <a:endParaRPr kumimoji="0" lang="en-US" altLang="ja-JP" sz="1400" smtClean="0"/>
          </a:p>
        </p:txBody>
      </p:sp>
      <p:sp>
        <p:nvSpPr>
          <p:cNvPr id="203778" name="Text Box 2"/>
          <p:cNvSpPr txBox="1">
            <a:spLocks noChangeArrowheads="1"/>
          </p:cNvSpPr>
          <p:nvPr/>
        </p:nvSpPr>
        <p:spPr bwMode="auto">
          <a:xfrm>
            <a:off x="250825" y="188913"/>
            <a:ext cx="41052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>§2. </a:t>
            </a:r>
            <a:r>
              <a:rPr lang="en-US" altLang="ja-JP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>Formulation</a:t>
            </a:r>
            <a:endParaRPr lang="ja-JP" altLang="en-US" sz="32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245" name="Text Box 11"/>
          <p:cNvSpPr txBox="1">
            <a:spLocks noChangeArrowheads="1"/>
          </p:cNvSpPr>
          <p:nvPr/>
        </p:nvSpPr>
        <p:spPr bwMode="auto">
          <a:xfrm>
            <a:off x="323850" y="765175"/>
            <a:ext cx="2736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400" b="1">
                <a:solidFill>
                  <a:srgbClr val="CC6600"/>
                </a:solidFill>
              </a:rPr>
              <a:t>Magnetic Field</a:t>
            </a:r>
            <a:r>
              <a:rPr lang="en-US" altLang="ja-JP" sz="2400" b="1">
                <a:solidFill>
                  <a:srgbClr val="FFCC00"/>
                </a:solidFill>
              </a:rPr>
              <a:t> :</a:t>
            </a:r>
          </a:p>
        </p:txBody>
      </p:sp>
      <p:pic>
        <p:nvPicPr>
          <p:cNvPr id="1024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847725"/>
            <a:ext cx="1079500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7" name="Group 17"/>
          <p:cNvGrpSpPr>
            <a:grpSpLocks/>
          </p:cNvGrpSpPr>
          <p:nvPr/>
        </p:nvGrpSpPr>
        <p:grpSpPr bwMode="auto">
          <a:xfrm>
            <a:off x="2268538" y="1989138"/>
            <a:ext cx="1223962" cy="641350"/>
            <a:chOff x="1655" y="1344"/>
            <a:chExt cx="771" cy="404"/>
          </a:xfrm>
        </p:grpSpPr>
        <p:sp>
          <p:nvSpPr>
            <p:cNvPr id="10263" name="Text Box 14"/>
            <p:cNvSpPr txBox="1">
              <a:spLocks noChangeArrowheads="1"/>
            </p:cNvSpPr>
            <p:nvPr/>
          </p:nvSpPr>
          <p:spPr bwMode="auto">
            <a:xfrm>
              <a:off x="1655" y="1480"/>
              <a:ext cx="771" cy="268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ja-JP" sz="2000" b="1">
                  <a:solidFill>
                    <a:srgbClr val="FF0000"/>
                  </a:solidFill>
                </a:rPr>
                <a:t>Baryon</a:t>
              </a:r>
            </a:p>
          </p:txBody>
        </p:sp>
        <p:sp>
          <p:nvSpPr>
            <p:cNvPr id="10264" name="Line 16"/>
            <p:cNvSpPr>
              <a:spLocks noChangeShapeType="1"/>
            </p:cNvSpPr>
            <p:nvPr/>
          </p:nvSpPr>
          <p:spPr bwMode="auto">
            <a:xfrm flipV="1">
              <a:off x="2064" y="1344"/>
              <a:ext cx="226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</p:grpSp>
      <p:grpSp>
        <p:nvGrpSpPr>
          <p:cNvPr id="10248" name="Group 25"/>
          <p:cNvGrpSpPr>
            <a:grpSpLocks/>
          </p:cNvGrpSpPr>
          <p:nvPr/>
        </p:nvGrpSpPr>
        <p:grpSpPr bwMode="auto">
          <a:xfrm>
            <a:off x="3779838" y="1916113"/>
            <a:ext cx="1223962" cy="725487"/>
            <a:chOff x="2517" y="1298"/>
            <a:chExt cx="771" cy="457"/>
          </a:xfrm>
        </p:grpSpPr>
        <p:sp>
          <p:nvSpPr>
            <p:cNvPr id="10261" name="Text Box 15"/>
            <p:cNvSpPr txBox="1">
              <a:spLocks noChangeArrowheads="1"/>
            </p:cNvSpPr>
            <p:nvPr/>
          </p:nvSpPr>
          <p:spPr bwMode="auto">
            <a:xfrm>
              <a:off x="2517" y="1481"/>
              <a:ext cx="771" cy="274"/>
            </a:xfrm>
            <a:prstGeom prst="rect">
              <a:avLst/>
            </a:prstGeom>
            <a:noFill/>
            <a:ln w="38100">
              <a:solidFill>
                <a:srgbClr val="00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ja-JP" sz="2000" b="1">
                  <a:solidFill>
                    <a:srgbClr val="99FF66"/>
                  </a:solidFill>
                </a:rPr>
                <a:t>Lepton</a:t>
              </a:r>
            </a:p>
          </p:txBody>
        </p:sp>
        <p:sp>
          <p:nvSpPr>
            <p:cNvPr id="10262" name="Line 18"/>
            <p:cNvSpPr>
              <a:spLocks noChangeShapeType="1"/>
            </p:cNvSpPr>
            <p:nvPr/>
          </p:nvSpPr>
          <p:spPr bwMode="auto">
            <a:xfrm flipV="1">
              <a:off x="2926" y="1298"/>
              <a:ext cx="135" cy="183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</p:grpSp>
      <p:sp>
        <p:nvSpPr>
          <p:cNvPr id="10249" name="Text Box 20"/>
          <p:cNvSpPr txBox="1">
            <a:spLocks noChangeArrowheads="1"/>
          </p:cNvSpPr>
          <p:nvPr/>
        </p:nvSpPr>
        <p:spPr bwMode="auto">
          <a:xfrm>
            <a:off x="5580063" y="2276475"/>
            <a:ext cx="24495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/>
          </a:p>
        </p:txBody>
      </p:sp>
      <p:grpSp>
        <p:nvGrpSpPr>
          <p:cNvPr id="10250" name="Group 26"/>
          <p:cNvGrpSpPr>
            <a:grpSpLocks/>
          </p:cNvGrpSpPr>
          <p:nvPr/>
        </p:nvGrpSpPr>
        <p:grpSpPr bwMode="auto">
          <a:xfrm>
            <a:off x="5219700" y="1916113"/>
            <a:ext cx="2160588" cy="714375"/>
            <a:chOff x="3379" y="1298"/>
            <a:chExt cx="1361" cy="450"/>
          </a:xfrm>
        </p:grpSpPr>
        <p:sp>
          <p:nvSpPr>
            <p:cNvPr id="10259" name="Text Box 21"/>
            <p:cNvSpPr txBox="1">
              <a:spLocks noChangeArrowheads="1"/>
            </p:cNvSpPr>
            <p:nvPr/>
          </p:nvSpPr>
          <p:spPr bwMode="auto">
            <a:xfrm>
              <a:off x="3379" y="1480"/>
              <a:ext cx="1361" cy="268"/>
            </a:xfrm>
            <a:prstGeom prst="rect">
              <a:avLst/>
            </a:prstGeom>
            <a:noFill/>
            <a:ln w="28575">
              <a:solidFill>
                <a:srgbClr val="00CC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ja-JP" sz="2000"/>
                <a:t>B &amp; L – Mag.</a:t>
              </a:r>
            </a:p>
          </p:txBody>
        </p:sp>
        <p:sp>
          <p:nvSpPr>
            <p:cNvPr id="10260" name="Line 22"/>
            <p:cNvSpPr>
              <a:spLocks noChangeShapeType="1"/>
            </p:cNvSpPr>
            <p:nvPr/>
          </p:nvSpPr>
          <p:spPr bwMode="auto">
            <a:xfrm flipH="1" flipV="1">
              <a:off x="3833" y="1298"/>
              <a:ext cx="45" cy="18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</p:grp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395288" y="4400550"/>
            <a:ext cx="6769100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  <a:spcAft>
                <a:spcPct val="20000"/>
              </a:spcAft>
            </a:pPr>
            <a:r>
              <a:rPr lang="en-US" altLang="ja-JP" sz="2400" b="1">
                <a:solidFill>
                  <a:srgbClr val="FFCC00"/>
                </a:solidFill>
              </a:rPr>
              <a:t> </a:t>
            </a:r>
            <a:r>
              <a:rPr lang="en-US" altLang="ja-JP" sz="2200" b="1">
                <a:solidFill>
                  <a:srgbClr val="FFCC00"/>
                </a:solidFill>
              </a:rPr>
              <a:t>Weak Interaction</a:t>
            </a:r>
            <a:r>
              <a:rPr lang="en-US" altLang="ja-JP" sz="2400" b="1">
                <a:solidFill>
                  <a:srgbClr val="FFFF66"/>
                </a:solidFill>
              </a:rPr>
              <a:t> </a:t>
            </a:r>
          </a:p>
          <a:p>
            <a:pPr eaLnBrk="1" hangingPunct="1">
              <a:spcBef>
                <a:spcPct val="25000"/>
              </a:spcBef>
            </a:pPr>
            <a:endParaRPr lang="ja-JP" altLang="en-US" sz="2000" b="1" i="1">
              <a:solidFill>
                <a:srgbClr val="FFFF66"/>
              </a:solidFill>
              <a:sym typeface="Symbol" pitchFamily="18" charset="2"/>
            </a:endParaRPr>
          </a:p>
          <a:p>
            <a:pPr algn="l" eaLnBrk="1" hangingPunct="1">
              <a:spcBef>
                <a:spcPct val="100000"/>
              </a:spcBef>
            </a:pPr>
            <a:r>
              <a:rPr lang="ja-JP" altLang="en-US" sz="2000" b="1" i="1">
                <a:solidFill>
                  <a:srgbClr val="FFFF66"/>
                </a:solidFill>
                <a:sym typeface="Symbol" pitchFamily="18" charset="2"/>
              </a:rPr>
              <a:t>      </a:t>
            </a:r>
            <a:r>
              <a:rPr lang="en-US" altLang="ja-JP" sz="2000" b="1" i="1" baseline="-25000">
                <a:solidFill>
                  <a:srgbClr val="FFFF66"/>
                </a:solidFill>
                <a:sym typeface="Symbol" pitchFamily="18" charset="2"/>
              </a:rPr>
              <a:t>e</a:t>
            </a:r>
            <a:r>
              <a:rPr lang="ja-JP" altLang="en-US" sz="2000" b="1">
                <a:solidFill>
                  <a:srgbClr val="FFFF66"/>
                </a:solidFill>
              </a:rPr>
              <a:t> </a:t>
            </a:r>
            <a:r>
              <a:rPr lang="en-US" altLang="ja-JP" sz="2000" b="1">
                <a:solidFill>
                  <a:srgbClr val="FFFF66"/>
                </a:solidFill>
              </a:rPr>
              <a:t>+ </a:t>
            </a:r>
            <a:r>
              <a:rPr lang="en-US" altLang="ja-JP" sz="2000" b="1" i="1">
                <a:solidFill>
                  <a:srgbClr val="FFFF66"/>
                </a:solidFill>
              </a:rPr>
              <a:t>B</a:t>
            </a:r>
            <a:r>
              <a:rPr lang="en-US" altLang="ja-JP" sz="2000" b="1">
                <a:solidFill>
                  <a:srgbClr val="FFFF66"/>
                </a:solidFill>
              </a:rPr>
              <a:t>  </a:t>
            </a:r>
            <a:r>
              <a:rPr lang="ja-JP" altLang="en-US" sz="2000" b="1">
                <a:solidFill>
                  <a:srgbClr val="FFFF66"/>
                </a:solidFill>
              </a:rPr>
              <a:t>→  </a:t>
            </a:r>
            <a:r>
              <a:rPr lang="ja-JP" altLang="en-US" sz="2000" b="1" i="1">
                <a:solidFill>
                  <a:srgbClr val="FFFF66"/>
                </a:solidFill>
                <a:latin typeface="Symbol" pitchFamily="18" charset="2"/>
                <a:sym typeface="Symbol" pitchFamily="18" charset="2"/>
              </a:rPr>
              <a:t></a:t>
            </a:r>
            <a:r>
              <a:rPr lang="en-US" altLang="ja-JP" sz="2000" b="1" i="1" baseline="-25000">
                <a:solidFill>
                  <a:srgbClr val="FFFF66"/>
                </a:solidFill>
                <a:sym typeface="Symbol" pitchFamily="18" charset="2"/>
              </a:rPr>
              <a:t>e </a:t>
            </a:r>
            <a:r>
              <a:rPr lang="en-US" altLang="ja-JP" sz="2000" b="1">
                <a:solidFill>
                  <a:srgbClr val="FFFF66"/>
                </a:solidFill>
              </a:rPr>
              <a:t>+ </a:t>
            </a:r>
            <a:r>
              <a:rPr lang="en-US" altLang="ja-JP" sz="2000" b="1" i="1">
                <a:solidFill>
                  <a:srgbClr val="FFFF66"/>
                </a:solidFill>
              </a:rPr>
              <a:t>B</a:t>
            </a:r>
            <a:r>
              <a:rPr lang="en-US" altLang="ja-JP" sz="2000" b="1">
                <a:solidFill>
                  <a:srgbClr val="FFFF66"/>
                </a:solidFill>
              </a:rPr>
              <a:t>   : scattering</a:t>
            </a:r>
            <a:r>
              <a:rPr lang="ja-JP" altLang="en-US" sz="2000"/>
              <a:t> </a:t>
            </a:r>
          </a:p>
          <a:p>
            <a:pPr algn="l" eaLnBrk="1" hangingPunct="1">
              <a:spcBef>
                <a:spcPct val="25000"/>
              </a:spcBef>
            </a:pPr>
            <a:r>
              <a:rPr lang="ja-JP" altLang="en-US" sz="2000" b="1" i="1">
                <a:solidFill>
                  <a:srgbClr val="FFFF66"/>
                </a:solidFill>
                <a:sym typeface="Symbol" pitchFamily="18" charset="2"/>
              </a:rPr>
              <a:t>      </a:t>
            </a:r>
            <a:r>
              <a:rPr lang="en-US" altLang="ja-JP" sz="2000" b="1" i="1" baseline="-25000">
                <a:solidFill>
                  <a:srgbClr val="FFFF66"/>
                </a:solidFill>
                <a:sym typeface="Symbol" pitchFamily="18" charset="2"/>
              </a:rPr>
              <a:t>e</a:t>
            </a:r>
            <a:r>
              <a:rPr lang="ja-JP" altLang="en-US" sz="2000" b="1">
                <a:solidFill>
                  <a:srgbClr val="FFFF66"/>
                </a:solidFill>
              </a:rPr>
              <a:t> </a:t>
            </a:r>
            <a:r>
              <a:rPr lang="en-US" altLang="ja-JP" sz="2000" b="1">
                <a:solidFill>
                  <a:srgbClr val="FFFF66"/>
                </a:solidFill>
              </a:rPr>
              <a:t>+ </a:t>
            </a:r>
            <a:r>
              <a:rPr lang="en-US" altLang="ja-JP" sz="2000" b="1" i="1">
                <a:solidFill>
                  <a:srgbClr val="FFFF66"/>
                </a:solidFill>
              </a:rPr>
              <a:t>B</a:t>
            </a:r>
            <a:r>
              <a:rPr lang="en-US" altLang="ja-JP" sz="2000" b="1">
                <a:solidFill>
                  <a:srgbClr val="FFFF66"/>
                </a:solidFill>
              </a:rPr>
              <a:t>  </a:t>
            </a:r>
            <a:r>
              <a:rPr lang="ja-JP" altLang="en-US" sz="2000" b="1">
                <a:solidFill>
                  <a:srgbClr val="FFFF66"/>
                </a:solidFill>
              </a:rPr>
              <a:t>→  </a:t>
            </a:r>
            <a:r>
              <a:rPr lang="en-US" altLang="ja-JP" sz="2000" b="1" i="1">
                <a:solidFill>
                  <a:srgbClr val="FFFF66"/>
                </a:solidFill>
                <a:sym typeface="Symbol" pitchFamily="18" charset="2"/>
              </a:rPr>
              <a:t>e</a:t>
            </a:r>
            <a:r>
              <a:rPr lang="en-US" altLang="ja-JP" sz="2000" b="1" i="1" baseline="30000">
                <a:solidFill>
                  <a:srgbClr val="FFFF66"/>
                </a:solidFill>
                <a:sym typeface="Symbol" pitchFamily="18" charset="2"/>
              </a:rPr>
              <a:t>-</a:t>
            </a:r>
            <a:r>
              <a:rPr lang="en-US" altLang="ja-JP" sz="2000" b="1" i="1">
                <a:solidFill>
                  <a:srgbClr val="FFFF66"/>
                </a:solidFill>
                <a:sym typeface="Symbol" pitchFamily="18" charset="2"/>
              </a:rPr>
              <a:t> </a:t>
            </a:r>
            <a:r>
              <a:rPr lang="en-US" altLang="ja-JP" sz="2000" b="1">
                <a:solidFill>
                  <a:srgbClr val="FFFF66"/>
                </a:solidFill>
              </a:rPr>
              <a:t>+ </a:t>
            </a:r>
            <a:r>
              <a:rPr lang="en-US" altLang="ja-JP" sz="2000" b="1" i="1">
                <a:solidFill>
                  <a:srgbClr val="FFFF66"/>
                </a:solidFill>
              </a:rPr>
              <a:t>B</a:t>
            </a:r>
            <a:r>
              <a:rPr lang="en-US" altLang="ja-JP" sz="2000" b="1">
                <a:solidFill>
                  <a:srgbClr val="FFFF66"/>
                </a:solidFill>
              </a:rPr>
              <a:t>’ : absorption</a:t>
            </a:r>
            <a:r>
              <a:rPr lang="ja-JP" altLang="en-US"/>
              <a:t> </a:t>
            </a:r>
            <a:r>
              <a:rPr lang="ja-JP" altLang="en-US" sz="2400" b="1">
                <a:solidFill>
                  <a:srgbClr val="FFFF66"/>
                </a:solidFill>
              </a:rPr>
              <a:t>　</a:t>
            </a:r>
            <a:r>
              <a:rPr lang="ja-JP" altLang="en-US" sz="2400" b="1" i="1">
                <a:solidFill>
                  <a:srgbClr val="FFFF66"/>
                </a:solidFill>
              </a:rPr>
              <a:t> </a:t>
            </a:r>
            <a:r>
              <a:rPr lang="en-US" altLang="ja-JP" sz="2400" b="1" baseline="-25000">
                <a:solidFill>
                  <a:srgbClr val="FFFF66"/>
                </a:solidFill>
                <a:cs typeface="Times New Roman" pitchFamily="18" charset="0"/>
              </a:rPr>
              <a:t> </a:t>
            </a:r>
            <a:endParaRPr lang="en-US" altLang="el-GR" sz="2400" b="1" baseline="-25000">
              <a:solidFill>
                <a:srgbClr val="FFFF66"/>
              </a:solidFill>
              <a:cs typeface="Times New Roman" pitchFamily="18" charset="0"/>
            </a:endParaRPr>
          </a:p>
        </p:txBody>
      </p:sp>
      <p:pic>
        <p:nvPicPr>
          <p:cNvPr id="10252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5013325"/>
            <a:ext cx="51133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3" name="Line 28"/>
          <p:cNvSpPr>
            <a:spLocks noChangeShapeType="1"/>
          </p:cNvSpPr>
          <p:nvPr/>
        </p:nvSpPr>
        <p:spPr bwMode="auto">
          <a:xfrm flipH="1" flipV="1">
            <a:off x="8439150" y="2276475"/>
            <a:ext cx="0" cy="2376488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10254" name="Line 29"/>
          <p:cNvSpPr>
            <a:spLocks noChangeShapeType="1"/>
          </p:cNvSpPr>
          <p:nvPr/>
        </p:nvSpPr>
        <p:spPr bwMode="auto">
          <a:xfrm flipH="1" flipV="1">
            <a:off x="7092950" y="1916113"/>
            <a:ext cx="1366838" cy="360362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10255" name="Text Box 24"/>
          <p:cNvSpPr txBox="1">
            <a:spLocks noChangeArrowheads="1"/>
          </p:cNvSpPr>
          <p:nvPr/>
        </p:nvSpPr>
        <p:spPr bwMode="auto">
          <a:xfrm>
            <a:off x="2987675" y="6405563"/>
            <a:ext cx="61928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600" b="1"/>
              <a:t>S.Reddy, M.Prakash and J.M. Lattimer, P.R.D58 #013009 (1998)</a:t>
            </a:r>
            <a:endParaRPr lang="ja-JP" altLang="en-US" sz="1600" b="1"/>
          </a:p>
        </p:txBody>
      </p:sp>
      <p:sp>
        <p:nvSpPr>
          <p:cNvPr id="10256" name="Text Box 25"/>
          <p:cNvSpPr txBox="1">
            <a:spLocks noChangeArrowheads="1"/>
          </p:cNvSpPr>
          <p:nvPr/>
        </p:nvSpPr>
        <p:spPr bwMode="auto">
          <a:xfrm>
            <a:off x="539750" y="2852738"/>
            <a:ext cx="77771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3400" indent="-5334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ja-JP" sz="2000" b="1"/>
              <a:t>Proto-Nuetron-Star (PNS) Matter without Mag. Field</a:t>
            </a:r>
          </a:p>
          <a:p>
            <a:pPr algn="l"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ja-JP" sz="2000" b="1"/>
              <a:t>Baryon Wave Function under Mag. Field  in Perturbative Way</a:t>
            </a:r>
          </a:p>
          <a:p>
            <a:pPr algn="l"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ja-JP" sz="2000" b="1"/>
              <a:t>Cross-Sections for </a:t>
            </a:r>
            <a:r>
              <a:rPr lang="en-US" altLang="ja-JP" sz="2000" b="1" i="1">
                <a:latin typeface="Symbol" pitchFamily="18" charset="2"/>
              </a:rPr>
              <a:t>n</a:t>
            </a:r>
            <a:r>
              <a:rPr lang="en-US" altLang="ja-JP" sz="2000" b="1"/>
              <a:t> reactions</a:t>
            </a:r>
          </a:p>
        </p:txBody>
      </p:sp>
      <p:sp>
        <p:nvSpPr>
          <p:cNvPr id="10257" name="Line 28"/>
          <p:cNvSpPr>
            <a:spLocks noChangeShapeType="1"/>
          </p:cNvSpPr>
          <p:nvPr/>
        </p:nvSpPr>
        <p:spPr bwMode="auto">
          <a:xfrm flipH="1" flipV="1">
            <a:off x="2843213" y="4652963"/>
            <a:ext cx="5618162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10258" name="Rectangle 28"/>
          <p:cNvSpPr>
            <a:spLocks noChangeArrowheads="1"/>
          </p:cNvSpPr>
          <p:nvPr/>
        </p:nvSpPr>
        <p:spPr bwMode="auto">
          <a:xfrm>
            <a:off x="323850" y="4364038"/>
            <a:ext cx="2519363" cy="504825"/>
          </a:xfrm>
          <a:prstGeom prst="rect">
            <a:avLst/>
          </a:prstGeom>
          <a:noFill/>
          <a:ln w="57150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10"/>
          <p:cNvGrpSpPr>
            <a:grpSpLocks/>
          </p:cNvGrpSpPr>
          <p:nvPr/>
        </p:nvGrpSpPr>
        <p:grpSpPr bwMode="auto">
          <a:xfrm>
            <a:off x="1908175" y="1412875"/>
            <a:ext cx="6445250" cy="434975"/>
            <a:chOff x="567" y="3868"/>
            <a:chExt cx="4536" cy="274"/>
          </a:xfrm>
        </p:grpSpPr>
        <p:sp>
          <p:nvSpPr>
            <p:cNvPr id="11277" name="Text Box 6"/>
            <p:cNvSpPr txBox="1">
              <a:spLocks noChangeArrowheads="1"/>
            </p:cNvSpPr>
            <p:nvPr/>
          </p:nvSpPr>
          <p:spPr bwMode="auto">
            <a:xfrm>
              <a:off x="567" y="3868"/>
              <a:ext cx="4536" cy="274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rgbClr val="FFCC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ja-JP" sz="1800" b="1">
                  <a:solidFill>
                    <a:schemeClr val="bg2"/>
                  </a:solidFill>
                </a:rPr>
                <a:t>Charge Neutral</a:t>
              </a:r>
              <a:r>
                <a:rPr lang="en-US" altLang="ja-JP" sz="2000" b="1">
                  <a:solidFill>
                    <a:schemeClr val="bg2"/>
                  </a:solidFill>
                </a:rPr>
                <a:t>  </a:t>
              </a:r>
              <a:r>
                <a:rPr lang="ja-JP" altLang="en-US" sz="1800" b="1">
                  <a:solidFill>
                    <a:schemeClr val="bg2"/>
                  </a:solidFill>
                </a:rPr>
                <a:t>（             ） </a:t>
              </a:r>
              <a:r>
                <a:rPr lang="en-US" altLang="ja-JP" sz="1800" b="1">
                  <a:solidFill>
                    <a:schemeClr val="bg2"/>
                  </a:solidFill>
                </a:rPr>
                <a:t>  &amp;   Lepton Fraction  : </a:t>
              </a:r>
              <a:r>
                <a:rPr lang="en-US" altLang="ja-JP" sz="1800" b="1" i="1">
                  <a:solidFill>
                    <a:schemeClr val="bg2"/>
                  </a:solidFill>
                </a:rPr>
                <a:t>Y</a:t>
              </a:r>
              <a:r>
                <a:rPr lang="en-US" altLang="ja-JP" sz="1800" b="1" i="1" baseline="-25000">
                  <a:solidFill>
                    <a:schemeClr val="bg2"/>
                  </a:solidFill>
                </a:rPr>
                <a:t>L</a:t>
              </a:r>
              <a:r>
                <a:rPr lang="en-US" altLang="ja-JP" sz="1800" b="1">
                  <a:solidFill>
                    <a:schemeClr val="bg2"/>
                  </a:solidFill>
                </a:rPr>
                <a:t> = 0.4</a:t>
              </a:r>
              <a:r>
                <a:rPr lang="en-US" altLang="ja-JP" sz="1800" b="1"/>
                <a:t> </a:t>
              </a:r>
            </a:p>
          </p:txBody>
        </p:sp>
        <p:graphicFrame>
          <p:nvGraphicFramePr>
            <p:cNvPr id="11278" name="Object 7"/>
            <p:cNvGraphicFramePr>
              <a:graphicFrameLocks noChangeAspect="1"/>
            </p:cNvGraphicFramePr>
            <p:nvPr/>
          </p:nvGraphicFramePr>
          <p:xfrm>
            <a:off x="2064" y="3903"/>
            <a:ext cx="499" cy="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30" name="数式" r:id="rId3" imgW="508000" imgH="241300" progId="Equation.3">
                    <p:embed/>
                  </p:oleObj>
                </mc:Choice>
                <mc:Fallback>
                  <p:oleObj name="数式" r:id="rId3" imgW="508000" imgH="24130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4" y="3903"/>
                          <a:ext cx="499" cy="2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FFCC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5781" name="Rectangle 5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79388" y="188913"/>
            <a:ext cx="6553200" cy="431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2600" smtClean="0">
                <a:solidFill>
                  <a:srgbClr val="FFFFCC"/>
                </a:solidFill>
                <a:ea typeface="ＭＳ ゴシック" pitchFamily="49" charset="-128"/>
              </a:rPr>
              <a:t>§2-1</a:t>
            </a:r>
            <a:r>
              <a:rPr lang="en-US" altLang="ja-JP" sz="2600" smtClean="0">
                <a:solidFill>
                  <a:srgbClr val="FF6600"/>
                </a:solidFill>
                <a:ea typeface="ＭＳ ゴシック" pitchFamily="49" charset="-128"/>
              </a:rPr>
              <a:t>  </a:t>
            </a:r>
            <a:r>
              <a:rPr lang="en-US" altLang="ja-JP" sz="2200" smtClean="0">
                <a:solidFill>
                  <a:srgbClr val="FFFF66"/>
                </a:solidFill>
                <a:latin typeface="Times New Roman" pitchFamily="18" charset="0"/>
              </a:rPr>
              <a:t>EOS of Proto Neutron-Star-Matter in </a:t>
            </a:r>
            <a:r>
              <a:rPr lang="en-US" altLang="ja-JP" sz="2200" smtClean="0">
                <a:solidFill>
                  <a:schemeClr val="hlink"/>
                </a:solidFill>
                <a:latin typeface="Times New Roman" pitchFamily="18" charset="0"/>
              </a:rPr>
              <a:t>RMF</a:t>
            </a:r>
            <a:r>
              <a:rPr lang="en-US" altLang="ja-JP" sz="2400" b="0" smtClean="0"/>
              <a:t> </a:t>
            </a:r>
          </a:p>
        </p:txBody>
      </p:sp>
      <p:pic>
        <p:nvPicPr>
          <p:cNvPr id="1126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989138"/>
            <a:ext cx="7237413" cy="472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269" name="Object 11"/>
          <p:cNvGraphicFramePr>
            <a:graphicFrameLocks noChangeAspect="1"/>
          </p:cNvGraphicFramePr>
          <p:nvPr/>
        </p:nvGraphicFramePr>
        <p:xfrm>
          <a:off x="1403350" y="901700"/>
          <a:ext cx="5545138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1" name="数式" r:id="rId6" imgW="3962400" imgH="254000" progId="Equation.3">
                  <p:embed/>
                </p:oleObj>
              </mc:Choice>
              <mc:Fallback>
                <p:oleObj name="数式" r:id="rId6" imgW="3962400" imgH="2540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901700"/>
                        <a:ext cx="5545138" cy="36671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38100">
                        <a:solidFill>
                          <a:srgbClr val="FFCC9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0" name="Text Box 9"/>
          <p:cNvSpPr txBox="1">
            <a:spLocks noChangeArrowheads="1"/>
          </p:cNvSpPr>
          <p:nvPr/>
        </p:nvSpPr>
        <p:spPr bwMode="auto">
          <a:xfrm>
            <a:off x="0" y="765175"/>
            <a:ext cx="12239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000" b="1" i="1">
                <a:solidFill>
                  <a:srgbClr val="FFFF99"/>
                </a:solidFill>
              </a:rPr>
              <a:t>PM1-L1</a:t>
            </a:r>
            <a:endParaRPr lang="ja-JP" altLang="en-US" sz="2000" b="1" i="1">
              <a:solidFill>
                <a:srgbClr val="FFFF99"/>
              </a:solidFill>
            </a:endParaRPr>
          </a:p>
        </p:txBody>
      </p:sp>
      <p:sp>
        <p:nvSpPr>
          <p:cNvPr id="11271" name="Text Box 10"/>
          <p:cNvSpPr txBox="1">
            <a:spLocks noChangeArrowheads="1"/>
          </p:cNvSpPr>
          <p:nvPr/>
        </p:nvSpPr>
        <p:spPr bwMode="auto">
          <a:xfrm>
            <a:off x="-36513" y="1268413"/>
            <a:ext cx="1474788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ja-JP" sz="1600" b="1"/>
              <a:t>T.M,  et al.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ja-JP" sz="1600" b="1"/>
              <a:t>PTP. 102, p809  (1999)</a:t>
            </a:r>
            <a:endParaRPr lang="en-US" altLang="ja-JP" b="1"/>
          </a:p>
        </p:txBody>
      </p:sp>
      <p:sp>
        <p:nvSpPr>
          <p:cNvPr id="11272" name="スライド番号プレースホルダ 5"/>
          <p:cNvSpPr txBox="1">
            <a:spLocks noGrp="1"/>
          </p:cNvSpPr>
          <p:nvPr/>
        </p:nvSpPr>
        <p:spPr bwMode="auto">
          <a:xfrm>
            <a:off x="7239000" y="2603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fld id="{3F3654F9-D524-421F-AE7C-D1BEAED45DD6}" type="slidenum">
              <a:rPr kumimoji="0" lang="ja-JP" altLang="en-US" sz="1400"/>
              <a:pPr algn="r" eaLnBrk="1" hangingPunct="1">
                <a:spcBef>
                  <a:spcPct val="50000"/>
                </a:spcBef>
              </a:pPr>
              <a:t>8</a:t>
            </a:fld>
            <a:endParaRPr kumimoji="0" lang="en-US" altLang="ja-JP" sz="1400"/>
          </a:p>
        </p:txBody>
      </p:sp>
      <p:grpSp>
        <p:nvGrpSpPr>
          <p:cNvPr id="11273" name="Group 14"/>
          <p:cNvGrpSpPr>
            <a:grpSpLocks/>
          </p:cNvGrpSpPr>
          <p:nvPr/>
        </p:nvGrpSpPr>
        <p:grpSpPr bwMode="auto">
          <a:xfrm>
            <a:off x="7019925" y="765175"/>
            <a:ext cx="1979613" cy="585788"/>
            <a:chOff x="4513" y="412"/>
            <a:chExt cx="1247" cy="369"/>
          </a:xfrm>
        </p:grpSpPr>
        <p:sp>
          <p:nvSpPr>
            <p:cNvPr id="11275" name="Text Box 13"/>
            <p:cNvSpPr txBox="1">
              <a:spLocks noChangeArrowheads="1"/>
            </p:cNvSpPr>
            <p:nvPr/>
          </p:nvSpPr>
          <p:spPr bwMode="auto">
            <a:xfrm>
              <a:off x="4513" y="412"/>
              <a:ext cx="1247" cy="369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154800" bIns="154800">
              <a:spAutoFit/>
            </a:bodyPr>
            <a:lstStyle>
              <a:lvl1pPr eaLnBrk="0" hangingPunct="0"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ja-JP" sz="1800" b="1">
                  <a:solidFill>
                    <a:srgbClr val="336699"/>
                  </a:solidFill>
                </a:rPr>
                <a:t>SU(3)</a:t>
              </a:r>
            </a:p>
          </p:txBody>
        </p:sp>
        <p:graphicFrame>
          <p:nvGraphicFramePr>
            <p:cNvPr id="11276" name="Object 3"/>
            <p:cNvGraphicFramePr>
              <a:graphicFrameLocks noChangeAspect="1"/>
            </p:cNvGraphicFramePr>
            <p:nvPr/>
          </p:nvGraphicFramePr>
          <p:xfrm>
            <a:off x="4558" y="436"/>
            <a:ext cx="771" cy="3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32" name="数式" r:id="rId8" imgW="990170" imgH="393529" progId="Equation.3">
                    <p:embed/>
                  </p:oleObj>
                </mc:Choice>
                <mc:Fallback>
                  <p:oleObj name="数式" r:id="rId8" imgW="990170" imgH="393529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58" y="436"/>
                          <a:ext cx="771" cy="307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rgbClr val="FF99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274" name="Text Box 15"/>
          <p:cNvSpPr txBox="1">
            <a:spLocks noChangeArrowheads="1"/>
          </p:cNvSpPr>
          <p:nvPr/>
        </p:nvSpPr>
        <p:spPr bwMode="auto">
          <a:xfrm>
            <a:off x="6624638" y="188913"/>
            <a:ext cx="1619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ja-JP" sz="2000" b="1" i="1">
                <a:solidFill>
                  <a:srgbClr val="CCFF66"/>
                </a:solidFill>
              </a:rPr>
              <a:t>N, </a:t>
            </a:r>
            <a:r>
              <a:rPr lang="en-US" altLang="ja-JP" sz="2000" b="1" i="1">
                <a:solidFill>
                  <a:srgbClr val="CCFF66"/>
                </a:solidFill>
                <a:latin typeface="Symbol" pitchFamily="18" charset="2"/>
              </a:rPr>
              <a:t>L, s, </a:t>
            </a:r>
            <a:r>
              <a:rPr lang="en-US" altLang="ja-JP" sz="2000" b="1" i="1">
                <a:solidFill>
                  <a:srgbClr val="CCFF66"/>
                </a:solidFill>
                <a:latin typeface="Symbol" pitchFamily="18" charset="2"/>
                <a:sym typeface="Symbol" pitchFamily="18" charset="2"/>
              </a:rPr>
              <a:t></a:t>
            </a:r>
            <a:r>
              <a:rPr lang="en-US" altLang="ja-JP" sz="2000" b="1" i="1">
                <a:solidFill>
                  <a:srgbClr val="CCFF66"/>
                </a:solidFill>
                <a:latin typeface="Symbol" pitchFamily="18" charset="2"/>
              </a:rPr>
              <a:t>, 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4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07950" y="115888"/>
            <a:ext cx="7272338" cy="5048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2400" smtClean="0">
                <a:solidFill>
                  <a:srgbClr val="FF9966"/>
                </a:solidFill>
                <a:latin typeface="Times New Roman" pitchFamily="18" charset="0"/>
              </a:rPr>
              <a:t>§2-2 Dirac Equation under Magnetic Fields</a:t>
            </a:r>
          </a:p>
        </p:txBody>
      </p:sp>
      <p:sp>
        <p:nvSpPr>
          <p:cNvPr id="12291" name="Text Box 29"/>
          <p:cNvSpPr txBox="1">
            <a:spLocks noChangeArrowheads="1"/>
          </p:cNvSpPr>
          <p:nvPr/>
        </p:nvSpPr>
        <p:spPr bwMode="auto">
          <a:xfrm>
            <a:off x="250825" y="719138"/>
            <a:ext cx="8569325" cy="838200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 eaLnBrk="1" hangingPunct="1">
              <a:spcBef>
                <a:spcPct val="25000"/>
              </a:spcBef>
            </a:pPr>
            <a:r>
              <a:rPr lang="ja-JP" altLang="en-US" sz="2400" b="1" i="1">
                <a:sym typeface="Symbol" pitchFamily="18" charset="2"/>
              </a:rPr>
              <a:t>　</a:t>
            </a:r>
            <a:r>
              <a:rPr lang="ja-JP" altLang="en-US" sz="2000" b="1" i="1">
                <a:solidFill>
                  <a:srgbClr val="FFFF66"/>
                </a:solidFill>
                <a:sym typeface="Symbol" pitchFamily="18" charset="2"/>
              </a:rPr>
              <a:t></a:t>
            </a:r>
            <a:r>
              <a:rPr lang="en-US" altLang="ja-JP" sz="2000" b="1" i="1" baseline="-25000">
                <a:solidFill>
                  <a:srgbClr val="FFFF66"/>
                </a:solidFill>
                <a:sym typeface="Symbol" pitchFamily="18" charset="2"/>
              </a:rPr>
              <a:t>N</a:t>
            </a:r>
            <a:r>
              <a:rPr lang="ja-JP" altLang="en-US" sz="2000" b="1" i="1" baseline="-25000">
                <a:solidFill>
                  <a:srgbClr val="FFFF66"/>
                </a:solidFill>
                <a:sym typeface="Symbol" pitchFamily="18" charset="2"/>
              </a:rPr>
              <a:t> </a:t>
            </a:r>
            <a:r>
              <a:rPr lang="en-US" altLang="ja-JP" sz="2000" b="1" i="1">
                <a:solidFill>
                  <a:srgbClr val="FFFF66"/>
                </a:solidFill>
                <a:sym typeface="Symbol" pitchFamily="18" charset="2"/>
              </a:rPr>
              <a:t>B</a:t>
            </a:r>
            <a:r>
              <a:rPr lang="en-US" altLang="ja-JP" sz="2000" b="1">
                <a:solidFill>
                  <a:srgbClr val="FFFF66"/>
                </a:solidFill>
                <a:sym typeface="Symbol" pitchFamily="18" charset="2"/>
              </a:rPr>
              <a:t>  &lt;&lt;  ε</a:t>
            </a:r>
            <a:r>
              <a:rPr lang="en-US" altLang="ja-JP" sz="2000" b="1" baseline="-25000">
                <a:solidFill>
                  <a:srgbClr val="FFFF66"/>
                </a:solidFill>
                <a:sym typeface="Symbol" pitchFamily="18" charset="2"/>
              </a:rPr>
              <a:t>N</a:t>
            </a:r>
            <a:r>
              <a:rPr lang="en-US" altLang="ja-JP" sz="2000" b="1">
                <a:solidFill>
                  <a:srgbClr val="FFFF66"/>
                </a:solidFill>
                <a:sym typeface="Symbol" pitchFamily="18" charset="2"/>
              </a:rPr>
              <a:t> (Chem. Pot)</a:t>
            </a:r>
            <a:r>
              <a:rPr lang="ja-JP" altLang="en-US" sz="2000" b="1">
                <a:solidFill>
                  <a:srgbClr val="FFFF66"/>
                </a:solidFill>
                <a:sym typeface="Symbol" pitchFamily="18" charset="2"/>
              </a:rPr>
              <a:t>   →</a:t>
            </a:r>
            <a:r>
              <a:rPr lang="en-US" altLang="ja-JP" sz="2000" b="1">
                <a:solidFill>
                  <a:srgbClr val="FFFF66"/>
                </a:solidFill>
                <a:sym typeface="Symbol" pitchFamily="18" charset="2"/>
              </a:rPr>
              <a:t> </a:t>
            </a:r>
            <a:r>
              <a:rPr lang="ja-JP" altLang="en-US" sz="2000" b="1">
                <a:solidFill>
                  <a:srgbClr val="FFFF66"/>
                </a:solidFill>
                <a:sym typeface="Symbol" pitchFamily="18" charset="2"/>
              </a:rPr>
              <a:t> </a:t>
            </a:r>
            <a:r>
              <a:rPr lang="en-US" altLang="ja-JP" sz="1800" b="1" i="1">
                <a:solidFill>
                  <a:srgbClr val="FFFF66"/>
                </a:solidFill>
                <a:sym typeface="Symbol" pitchFamily="18" charset="2"/>
              </a:rPr>
              <a:t>B</a:t>
            </a:r>
            <a:r>
              <a:rPr lang="ja-JP" altLang="en-US" sz="1800" b="1" i="1">
                <a:solidFill>
                  <a:srgbClr val="FFFF66"/>
                </a:solidFill>
                <a:sym typeface="Symbol" pitchFamily="18" charset="2"/>
              </a:rPr>
              <a:t> </a:t>
            </a:r>
            <a:r>
              <a:rPr lang="en-US" altLang="ja-JP" sz="1800" b="1">
                <a:solidFill>
                  <a:srgbClr val="FFFF66"/>
                </a:solidFill>
                <a:sym typeface="Symbol" pitchFamily="18" charset="2"/>
              </a:rPr>
              <a:t>can be treated perturbatively</a:t>
            </a:r>
            <a:r>
              <a:rPr lang="ja-JP" altLang="en-US" sz="1800" b="1">
                <a:solidFill>
                  <a:srgbClr val="FFFF66"/>
                </a:solidFill>
              </a:rPr>
              <a:t>　　</a:t>
            </a:r>
            <a:endParaRPr lang="en-US" altLang="ja-JP" sz="1800" b="1">
              <a:solidFill>
                <a:srgbClr val="FFFF66"/>
              </a:solidFill>
            </a:endParaRPr>
          </a:p>
          <a:p>
            <a:pPr algn="l" eaLnBrk="1" hangingPunct="1">
              <a:spcBef>
                <a:spcPct val="25000"/>
              </a:spcBef>
            </a:pPr>
            <a:r>
              <a:rPr lang="ja-JP" altLang="en-US" sz="1800" b="1">
                <a:solidFill>
                  <a:srgbClr val="FFFF66"/>
                </a:solidFill>
              </a:rPr>
              <a:t>　　                                                      　 </a:t>
            </a:r>
            <a:r>
              <a:rPr lang="en-US" altLang="ja-JP" sz="1800" b="1">
                <a:solidFill>
                  <a:srgbClr val="FFFF66"/>
                </a:solidFill>
              </a:rPr>
              <a:t>Landau Level can be ignored</a:t>
            </a:r>
            <a:r>
              <a:rPr lang="ja-JP" altLang="en-US" sz="1800" b="1">
                <a:solidFill>
                  <a:srgbClr val="FFFF66"/>
                </a:solidFill>
              </a:rPr>
              <a:t>　</a:t>
            </a:r>
          </a:p>
        </p:txBody>
      </p:sp>
      <p:sp>
        <p:nvSpPr>
          <p:cNvPr id="12292" name="Text Box 21"/>
          <p:cNvSpPr txBox="1">
            <a:spLocks noChangeArrowheads="1"/>
          </p:cNvSpPr>
          <p:nvPr/>
        </p:nvSpPr>
        <p:spPr bwMode="auto">
          <a:xfrm>
            <a:off x="1114425" y="1160463"/>
            <a:ext cx="1512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000" b="1" i="1">
                <a:cs typeface="Times New Roman" pitchFamily="18" charset="0"/>
              </a:rPr>
              <a:t>B</a:t>
            </a:r>
            <a:r>
              <a:rPr lang="en-US" altLang="ja-JP" sz="2000" b="1">
                <a:cs typeface="Times New Roman" pitchFamily="18" charset="0"/>
              </a:rPr>
              <a:t> ~</a:t>
            </a:r>
            <a:r>
              <a:rPr lang="ja-JP" altLang="en-US" sz="2000" b="1">
                <a:cs typeface="Times New Roman" pitchFamily="18" charset="0"/>
              </a:rPr>
              <a:t>　</a:t>
            </a:r>
            <a:r>
              <a:rPr lang="en-US" altLang="ja-JP" sz="2000" b="1">
                <a:cs typeface="Times New Roman" pitchFamily="18" charset="0"/>
              </a:rPr>
              <a:t>10</a:t>
            </a:r>
            <a:r>
              <a:rPr lang="en-US" altLang="ja-JP" sz="2000" b="1" baseline="30000">
                <a:cs typeface="Times New Roman" pitchFamily="18" charset="0"/>
              </a:rPr>
              <a:t>17</a:t>
            </a:r>
            <a:r>
              <a:rPr lang="en-US" altLang="ja-JP" sz="2000" b="1">
                <a:cs typeface="Times New Roman" pitchFamily="18" charset="0"/>
              </a:rPr>
              <a:t> G</a:t>
            </a:r>
          </a:p>
        </p:txBody>
      </p:sp>
      <p:grpSp>
        <p:nvGrpSpPr>
          <p:cNvPr id="18487" name="Group 55"/>
          <p:cNvGrpSpPr>
            <a:grpSpLocks/>
          </p:cNvGrpSpPr>
          <p:nvPr/>
        </p:nvGrpSpPr>
        <p:grpSpPr bwMode="auto">
          <a:xfrm>
            <a:off x="395288" y="1774825"/>
            <a:ext cx="8424862" cy="1077913"/>
            <a:chOff x="249" y="1163"/>
            <a:chExt cx="5307" cy="679"/>
          </a:xfrm>
        </p:grpSpPr>
        <p:sp>
          <p:nvSpPr>
            <p:cNvPr id="12301" name="Text Box 43"/>
            <p:cNvSpPr txBox="1">
              <a:spLocks noChangeArrowheads="1"/>
            </p:cNvSpPr>
            <p:nvPr/>
          </p:nvSpPr>
          <p:spPr bwMode="auto">
            <a:xfrm>
              <a:off x="249" y="1163"/>
              <a:ext cx="5307" cy="679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algn="l" eaLnBrk="1" hangingPunct="1"/>
              <a:r>
                <a:rPr lang="en-US" altLang="ja-JP"/>
                <a:t>  </a:t>
              </a:r>
              <a:r>
                <a:rPr lang="en-US" altLang="ja-JP" sz="2000">
                  <a:solidFill>
                    <a:srgbClr val="0000CC"/>
                  </a:solidFill>
                </a:rPr>
                <a:t>Lagrangian</a:t>
              </a:r>
            </a:p>
            <a:p>
              <a:pPr algn="l" eaLnBrk="1" hangingPunct="1">
                <a:lnSpc>
                  <a:spcPct val="145000"/>
                </a:lnSpc>
              </a:pPr>
              <a:r>
                <a:rPr lang="en-US" altLang="ja-JP" sz="2000">
                  <a:solidFill>
                    <a:srgbClr val="0000CC"/>
                  </a:solidFill>
                </a:rPr>
                <a:t>    Dirac Eq.</a:t>
              </a:r>
            </a:p>
          </p:txBody>
        </p:sp>
        <p:pic>
          <p:nvPicPr>
            <p:cNvPr id="12302" name="Picture 1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" y="1549"/>
              <a:ext cx="2404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303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6" y="1253"/>
              <a:ext cx="1724" cy="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486" name="Group 54"/>
          <p:cNvGrpSpPr>
            <a:grpSpLocks/>
          </p:cNvGrpSpPr>
          <p:nvPr/>
        </p:nvGrpSpPr>
        <p:grpSpPr bwMode="auto">
          <a:xfrm>
            <a:off x="828675" y="4868863"/>
            <a:ext cx="7272338" cy="935037"/>
            <a:chOff x="113" y="3398"/>
            <a:chExt cx="4581" cy="589"/>
          </a:xfrm>
        </p:grpSpPr>
        <p:sp>
          <p:nvSpPr>
            <p:cNvPr id="12299" name="Rectangle 52"/>
            <p:cNvSpPr>
              <a:spLocks noChangeArrowheads="1"/>
            </p:cNvSpPr>
            <p:nvPr/>
          </p:nvSpPr>
          <p:spPr bwMode="auto">
            <a:xfrm>
              <a:off x="113" y="3398"/>
              <a:ext cx="4581" cy="589"/>
            </a:xfrm>
            <a:prstGeom prst="rect">
              <a:avLst/>
            </a:prstGeom>
            <a:solidFill>
              <a:srgbClr val="CCFFCC"/>
            </a:solidFill>
            <a:ln w="57150" cmpd="dbl">
              <a:solidFill>
                <a:srgbClr val="3399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/>
              <a:r>
                <a:rPr lang="en-US" altLang="ja-JP" sz="2000">
                  <a:solidFill>
                    <a:srgbClr val="008000"/>
                  </a:solidFill>
                </a:rPr>
                <a:t>      Spin Vector</a:t>
              </a:r>
            </a:p>
          </p:txBody>
        </p:sp>
        <p:pic>
          <p:nvPicPr>
            <p:cNvPr id="12300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5" y="3475"/>
              <a:ext cx="2903" cy="467"/>
            </a:xfrm>
            <a:prstGeom prst="rect">
              <a:avLst/>
            </a:prstGeom>
            <a:solidFill>
              <a:srgbClr val="CCFFCC"/>
            </a:solidFill>
            <a:ln w="38100" cmpd="dbl">
              <a:solidFill>
                <a:srgbClr val="99CC00"/>
              </a:solidFill>
              <a:miter lim="800000"/>
              <a:headEnd/>
              <a:tailEnd/>
            </a:ln>
          </p:spPr>
        </p:pic>
      </p:grpSp>
      <p:grpSp>
        <p:nvGrpSpPr>
          <p:cNvPr id="18492" name="Group 60"/>
          <p:cNvGrpSpPr>
            <a:grpSpLocks/>
          </p:cNvGrpSpPr>
          <p:nvPr/>
        </p:nvGrpSpPr>
        <p:grpSpPr bwMode="auto">
          <a:xfrm>
            <a:off x="395288" y="3068638"/>
            <a:ext cx="8569325" cy="1512887"/>
            <a:chOff x="249" y="1842"/>
            <a:chExt cx="5398" cy="953"/>
          </a:xfrm>
        </p:grpSpPr>
        <p:sp>
          <p:nvSpPr>
            <p:cNvPr id="12296" name="Rectangle 56"/>
            <p:cNvSpPr>
              <a:spLocks noChangeArrowheads="1"/>
            </p:cNvSpPr>
            <p:nvPr/>
          </p:nvSpPr>
          <p:spPr bwMode="auto">
            <a:xfrm>
              <a:off x="249" y="1842"/>
              <a:ext cx="5398" cy="953"/>
            </a:xfrm>
            <a:prstGeom prst="rect">
              <a:avLst/>
            </a:prstGeom>
            <a:solidFill>
              <a:srgbClr val="FFFF99"/>
            </a:solidFill>
            <a:ln w="50800" cmpd="dbl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lnSpc>
                  <a:spcPct val="110000"/>
                </a:lnSpc>
              </a:pPr>
              <a:r>
                <a:rPr lang="en-US" altLang="ja-JP" sz="2000" b="1">
                  <a:solidFill>
                    <a:srgbClr val="0033CC"/>
                  </a:solidFill>
                </a:rPr>
                <a:t>Single Part. Eng.</a:t>
              </a:r>
            </a:p>
            <a:p>
              <a:pPr algn="l">
                <a:lnSpc>
                  <a:spcPct val="110000"/>
                </a:lnSpc>
              </a:pPr>
              <a:endParaRPr lang="en-US" altLang="ja-JP" sz="2000" b="1">
                <a:solidFill>
                  <a:srgbClr val="0033CC"/>
                </a:solidFill>
              </a:endParaRPr>
            </a:p>
            <a:p>
              <a:pPr algn="l">
                <a:lnSpc>
                  <a:spcPct val="110000"/>
                </a:lnSpc>
              </a:pPr>
              <a:r>
                <a:rPr lang="en-US" altLang="ja-JP" sz="2000" b="1">
                  <a:solidFill>
                    <a:srgbClr val="0033CC"/>
                  </a:solidFill>
                </a:rPr>
                <a:t>Dirac Spinor </a:t>
              </a:r>
            </a:p>
          </p:txBody>
        </p:sp>
        <p:pic>
          <p:nvPicPr>
            <p:cNvPr id="12297" name="Picture 5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9" y="1866"/>
              <a:ext cx="3810" cy="3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98" name="Picture 5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5" y="2296"/>
              <a:ext cx="2495" cy="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hirlpool">
  <a:themeElements>
    <a:clrScheme name="Whirlpool 1">
      <a:dk1>
        <a:srgbClr val="000066"/>
      </a:dk1>
      <a:lt1>
        <a:srgbClr val="FFFFFF"/>
      </a:lt1>
      <a:dk2>
        <a:srgbClr val="0000CC"/>
      </a:dk2>
      <a:lt2>
        <a:srgbClr val="CCFFFF"/>
      </a:lt2>
      <a:accent1>
        <a:srgbClr val="CC99FF"/>
      </a:accent1>
      <a:accent2>
        <a:srgbClr val="9999FF"/>
      </a:accent2>
      <a:accent3>
        <a:srgbClr val="AAAAE2"/>
      </a:accent3>
      <a:accent4>
        <a:srgbClr val="DADADA"/>
      </a:accent4>
      <a:accent5>
        <a:srgbClr val="E2CAFF"/>
      </a:accent5>
      <a:accent6>
        <a:srgbClr val="8A8AE7"/>
      </a:accent6>
      <a:hlink>
        <a:srgbClr val="99CCFF"/>
      </a:hlink>
      <a:folHlink>
        <a:srgbClr val="0066FF"/>
      </a:folHlink>
    </a:clrScheme>
    <a:fontScheme name="Whirlpool">
      <a:majorFont>
        <a:latin typeface="Times New Roman"/>
        <a:ea typeface="CMR10"/>
        <a:cs typeface="CMR10"/>
      </a:majorFont>
      <a:minorFont>
        <a:latin typeface="Tahom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9" charset="0"/>
            <a:ea typeface="ＭＳ Ｐゴシック" pitchFamily="-109" charset="-128"/>
            <a:cs typeface="ＭＳ Ｐゴシック" pitchFamily="-10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9" charset="0"/>
            <a:ea typeface="ＭＳ Ｐゴシック" pitchFamily="-109" charset="-128"/>
            <a:cs typeface="ＭＳ Ｐゴシック" pitchFamily="-109" charset="-128"/>
          </a:defRPr>
        </a:defPPr>
      </a:lstStyle>
    </a:lnDef>
  </a:objectDefaults>
  <a:extraClrSchemeLst>
    <a:extraClrScheme>
      <a:clrScheme name="Whirlpool 1">
        <a:dk1>
          <a:srgbClr val="000066"/>
        </a:dk1>
        <a:lt1>
          <a:srgbClr val="FFFF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DADA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rlpool 2">
        <a:dk1>
          <a:srgbClr val="000066"/>
        </a:dk1>
        <a:lt1>
          <a:srgbClr val="FFFF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DADA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rlpool 3">
        <a:dk1>
          <a:srgbClr val="393939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868686"/>
        </a:accent2>
        <a:accent3>
          <a:srgbClr val="AAAAAA"/>
        </a:accent3>
        <a:accent4>
          <a:srgbClr val="DADADA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ＭＳ Ｐゴシック"/>
        <a:cs typeface=""/>
      </a:majorFont>
      <a:minorFont>
        <a:latin typeface="Garamond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20359</TotalTime>
  <Words>706</Words>
  <Application>Microsoft Office PowerPoint</Application>
  <PresentationFormat>画面に合わせる (4:3)</PresentationFormat>
  <Paragraphs>201</Paragraphs>
  <Slides>19</Slides>
  <Notes>0</Notes>
  <HiddenSlides>0</HiddenSlides>
  <MMClips>0</MMClips>
  <ScaleCrop>false</ScaleCrop>
  <HeadingPairs>
    <vt:vector size="6" baseType="variant">
      <vt:variant>
        <vt:lpstr>テーマ</vt:lpstr>
      </vt:variant>
      <vt:variant>
        <vt:i4>2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2" baseType="lpstr">
      <vt:lpstr>Whirlpool</vt:lpstr>
      <vt:lpstr>Stream</vt:lpstr>
      <vt:lpstr>数式</vt:lpstr>
      <vt:lpstr>強磁場原始中性子星での ニュートリノ反応断面積の非対称性と関連現象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§2-1  EOS of Proto Neutron-Star-Matter in RMF </vt:lpstr>
      <vt:lpstr>§2-2 Dirac Equation under Magnetic Fields</vt:lpstr>
      <vt:lpstr>The Cross-Section of Lepton-Baryon Scattering</vt:lpstr>
      <vt:lpstr>PowerPoint プレゼンテーション</vt:lpstr>
      <vt:lpstr>§3   Neutrino Transportation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Future Plans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tomo</cp:lastModifiedBy>
  <cp:revision>269</cp:revision>
  <cp:lastPrinted>2011-07-26T12:19:10Z</cp:lastPrinted>
  <dcterms:created xsi:type="dcterms:W3CDTF">1601-01-01T00:00:00Z</dcterms:created>
  <dcterms:modified xsi:type="dcterms:W3CDTF">2013-08-26T02:55:28Z</dcterms:modified>
</cp:coreProperties>
</file>