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embeddings/Microsoft___23.bin" ContentType="application/vnd.openxmlformats-officedocument.oleObject"/>
  <Override PartName="/ppt/embeddings/Microsoft___12.bin" ContentType="application/vnd.openxmlformats-officedocument.oleObject"/>
  <Override PartName="/ppt/notesSlides/notesSlide31.xml" ContentType="application/vnd.openxmlformats-officedocument.presentationml.notesSlide+xml"/>
  <Override PartName="/ppt/slides/slide28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embeddings/Microsoft___49.bin" ContentType="application/vnd.openxmlformats-officedocument.oleObject"/>
  <Override PartName="/ppt/embeddings/Microsoft___79.bin" ContentType="application/vnd.openxmlformats-officedocument.oleObject"/>
  <Override PartName="/ppt/embeddings/Microsoft___82.bin" ContentType="application/vnd.openxmlformats-officedocument.oleObject"/>
  <Override PartName="/ppt/embeddings/Microsoft___59.bin" ContentType="application/vnd.openxmlformats-officedocument.oleObject"/>
  <Override PartName="/ppt/embeddings/Microsoft___9.bin" ContentType="application/vnd.openxmlformats-officedocument.oleObject"/>
  <Override PartName="/ppt/slides/slide1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47.xml" ContentType="application/vnd.openxmlformats-officedocument.presentationml.slide+xml"/>
  <Override PartName="/ppt/embeddings/Microsoft___2.bin" ContentType="application/vnd.openxmlformats-officedocument.oleObject"/>
  <Override PartName="/ppt/slideLayouts/slideLayout3.xml" ContentType="application/vnd.openxmlformats-officedocument.presentationml.slideLayout+xml"/>
  <Override PartName="/ppt/embeddings/Microsoft___6.bin" ContentType="application/vnd.openxmlformats-officedocument.oleObject"/>
  <Override PartName="/ppt/embeddings/Microsoft___73.bin" ContentType="application/vnd.openxmlformats-officedocument.oleObject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embeddings/Microsoft___60.bin" ContentType="application/vnd.openxmlformats-officedocument.oleObject"/>
  <Override PartName="/ppt/embeddings/Microsoft___99.bin" ContentType="application/vnd.openxmlformats-officedocument.oleObject"/>
  <Override PartName="/ppt/embeddings/Microsoft___65.bin" ContentType="application/vnd.openxmlformats-officedocument.oleObject"/>
  <Override PartName="/ppt/notesSlides/notesSlide23.xml" ContentType="application/vnd.openxmlformats-officedocument.presentationml.notesSlide+xml"/>
  <Override PartName="/ppt/embeddings/Microsoft___5.bin" ContentType="application/vnd.openxmlformats-officedocument.oleObject"/>
  <Override PartName="/ppt/embeddings/Microsoft___76.bin" ContentType="application/vnd.openxmlformats-officedocument.oleObject"/>
  <Override PartName="/ppt/notesSlides/notesSlide42.xml" ContentType="application/vnd.openxmlformats-officedocument.presentationml.notesSlide+xml"/>
  <Default Extension="pict" ContentType="image/pict"/>
  <Override PartName="/ppt/notesSlides/notesSlide35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Microsoft___20.bin" ContentType="application/vnd.openxmlformats-officedocument.oleObject"/>
  <Override PartName="/ppt/embeddings/Microsoft___21.bin" ContentType="application/vnd.openxmlformats-officedocument.oleObject"/>
  <Override PartName="/ppt/notesSlides/notesSlide13.xml" ContentType="application/vnd.openxmlformats-officedocument.presentationml.notesSlide+xml"/>
  <Override PartName="/ppt/embeddings/Microsoft___4.bin" ContentType="application/vnd.openxmlformats-officedocument.oleObject"/>
  <Override PartName="/ppt/embeddings/Microsoft___97.bin" ContentType="application/vnd.openxmlformats-officedocument.oleObject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embeddings/Microsoft___47.bin" ContentType="application/vnd.openxmlformats-officedocument.oleObject"/>
  <Override PartName="/ppt/slides/slide37.xml" ContentType="application/vnd.openxmlformats-officedocument.presentationml.slide+xml"/>
  <Override PartName="/ppt/embeddings/Microsoft___93.bin" ContentType="application/vnd.openxmlformats-officedocument.oleObject"/>
  <Override PartName="/ppt/slides/slide10.xml" ContentType="application/vnd.openxmlformats-officedocument.presentationml.slide+xml"/>
  <Override PartName="/ppt/embeddings/Microsoft___87.bin" ContentType="application/vnd.openxmlformats-officedocument.oleObject"/>
  <Override PartName="/ppt/slides/slide33.xml" ContentType="application/vnd.openxmlformats-officedocument.presentationml.slide+xml"/>
  <Override PartName="/ppt/notesSlides/notesSlide45.xml" ContentType="application/vnd.openxmlformats-officedocument.presentationml.notesSlide+xml"/>
  <Override PartName="/ppt/notesSlides/notesSlide48.xml" ContentType="application/vnd.openxmlformats-officedocument.presentationml.notesSlide+xml"/>
  <Default Extension="vml" ContentType="application/vnd.openxmlformats-officedocument.vmlDrawing"/>
  <Default Extension="png" ContentType="image/png"/>
  <Override PartName="/ppt/embeddings/Microsoft___33.bin" ContentType="application/vnd.openxmlformats-officedocument.oleObject"/>
  <Override PartName="/ppt/embeddings/Microsoft___46.bin" ContentType="application/vnd.openxmlformats-officedocument.oleObject"/>
  <Override PartName="/docProps/core.xml" ContentType="application/vnd.openxmlformats-package.core-properties+xml"/>
  <Override PartName="/ppt/embeddings/Microsoft___84.bin" ContentType="application/vnd.openxmlformats-officedocument.oleObject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embeddings/Microsoft___98.bin" ContentType="application/vnd.openxmlformats-officedocument.oleObject"/>
  <Override PartName="/ppt/embeddings/Microsoft___81.bin" ContentType="application/vnd.openxmlformats-officedocument.oleObject"/>
  <Override PartName="/ppt/embeddings/Microsoft___74.bin" ContentType="application/vnd.openxmlformats-officedocument.oleObject"/>
  <Override PartName="/ppt/notesSlides/notesSlide24.xml" ContentType="application/vnd.openxmlformats-officedocument.presentationml.notesSlide+xml"/>
  <Override PartName="/ppt/embeddings/Microsoft___36.bin" ContentType="application/vnd.openxmlformats-officedocument.oleObject"/>
  <Override PartName="/ppt/notesSlides/notesSlide47.xml" ContentType="application/vnd.openxmlformats-officedocument.presentationml.notesSlide+xml"/>
  <Override PartName="/ppt/embeddings/Microsoft___88.bin" ContentType="application/vnd.openxmlformats-officedocument.oleObject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embeddings/Microsoft___89.bin" ContentType="application/vnd.openxmlformats-officedocument.oleObject"/>
  <Override PartName="/ppt/notesSlides/notesSlide25.xml" ContentType="application/vnd.openxmlformats-officedocument.presentationml.notesSlide+xml"/>
  <Override PartName="/ppt/embeddings/Microsoft___43.bin" ContentType="application/vnd.openxmlformats-officedocument.oleObject"/>
  <Override PartName="/ppt/embeddings/Microsoft___91.bin" ContentType="application/vnd.openxmlformats-officedocument.oleObject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0.xml" ContentType="application/vnd.openxmlformats-officedocument.presentationml.slideLayout+xml"/>
  <Override PartName="/ppt/embeddings/Microsoft___44.bin" ContentType="application/vnd.openxmlformats-officedocument.oleObject"/>
  <Override PartName="/ppt/embeddings/Microsoft___103.bin" ContentType="application/vnd.openxmlformats-officedocument.oleObject"/>
  <Override PartName="/ppt/notesSlides/notesSlide3.xml" ContentType="application/vnd.openxmlformats-officedocument.presentationml.notesSlide+xml"/>
  <Override PartName="/ppt/embeddings/Microsoft___39.bin" ContentType="application/vnd.openxmlformats-officedocument.oleObject"/>
  <Override PartName="/ppt/notesSlides/notesSlide36.xml" ContentType="application/vnd.openxmlformats-officedocument.presentationml.notesSlide+xml"/>
  <Default Extension="xml" ContentType="application/xml"/>
  <Override PartName="/ppt/embeddings/Microsoft___86.bin" ContentType="application/vnd.openxmlformats-officedocument.oleObject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Microsoft___55.bin" ContentType="application/vnd.openxmlformats-officedocument.oleObject"/>
  <Override PartName="/ppt/slides/slide25.xml" ContentType="application/vnd.openxmlformats-officedocument.presentationml.slide+xml"/>
  <Override PartName="/ppt/embeddings/Microsoft___94.bin" ContentType="application/vnd.openxmlformats-officedocument.oleObject"/>
  <Override PartName="/ppt/notesSlides/notesSlide19.xml" ContentType="application/vnd.openxmlformats-officedocument.presentationml.notesSlide+xml"/>
  <Override PartName="/ppt/embeddings/Microsoft___10.bin" ContentType="application/vnd.openxmlformats-officedocument.oleObject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49.xml" ContentType="application/vnd.openxmlformats-officedocument.presentationml.slide+xml"/>
  <Override PartName="/ppt/embeddings/Microsoft___106.bin" ContentType="application/vnd.openxmlformats-officedocument.oleObject"/>
  <Override PartName="/ppt/embeddings/Microsoft___68.bin" ContentType="application/vnd.openxmlformats-officedocument.oleObject"/>
  <Override PartName="/ppt/embeddings/Microsoft___100.bin" ContentType="application/vnd.openxmlformats-officedocument.oleObject"/>
  <Override PartName="/ppt/embeddings/Microsoft___107.bin" ContentType="application/vnd.openxmlformats-officedocument.oleObject"/>
  <Override PartName="/ppt/slides/slide48.xml" ContentType="application/vnd.openxmlformats-officedocument.presentationml.slide+xml"/>
  <Override PartName="/ppt/embeddings/Microsoft___17.bin" ContentType="application/vnd.openxmlformats-officedocument.oleObject"/>
  <Override PartName="/ppt/presentation.xml" ContentType="application/vnd.openxmlformats-officedocument.presentationml.presentation.main+xml"/>
  <Override PartName="/ppt/embeddings/Microsoft___16.bin" ContentType="application/vnd.openxmlformats-officedocument.oleObject"/>
  <Override PartName="/ppt/embeddings/Microsoft___53.bin" ContentType="application/vnd.openxmlformats-officedocument.oleObject"/>
  <Override PartName="/ppt/embeddings/Microsoft___3.bin" ContentType="application/vnd.openxmlformats-officedocument.oleObject"/>
  <Default Extension="jpeg" ContentType="image/jpeg"/>
  <Override PartName="/ppt/slides/slide3.xml" ContentType="application/vnd.openxmlformats-officedocument.presentationml.slide+xml"/>
  <Override PartName="/ppt/embeddings/Microsoft___7.bin" ContentType="application/vnd.openxmlformats-officedocument.oleObject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embeddings/Microsoft___63.bin" ContentType="application/vnd.openxmlformats-officedocument.oleObject"/>
  <Override PartName="/ppt/slides/slide15.xml" ContentType="application/vnd.openxmlformats-officedocument.presentationml.slide+xml"/>
  <Override PartName="/ppt/embeddings/Microsoft___24.bin" ContentType="application/vnd.openxmlformats-officedocument.oleObject"/>
  <Override PartName="/ppt/embeddings/Microsoft___78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embeddings/Microsoft___34.bin" ContentType="application/vnd.openxmlformats-officedocument.oleObject"/>
  <Override PartName="/ppt/slides/slide39.xml" ContentType="application/vnd.openxmlformats-officedocument.presentationml.slide+xml"/>
  <Override PartName="/ppt/embeddings/Microsoft___8.bin" ContentType="application/vnd.openxmlformats-officedocument.oleObject"/>
  <Override PartName="/ppt/slides/slide32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embeddings/Microsoft___11.bin" ContentType="application/vnd.openxmlformats-officedocument.oleObject"/>
  <Override PartName="/ppt/embeddings/Microsoft___54.bin" ContentType="application/vnd.openxmlformats-officedocument.oleObject"/>
  <Override PartName="/ppt/slides/slide29.xml" ContentType="application/vnd.openxmlformats-officedocument.presentationml.slide+xml"/>
  <Override PartName="/ppt/embeddings/Microsoft___104.bin" ContentType="application/vnd.openxmlformats-officedocument.oleObject"/>
  <Override PartName="/ppt/notesSlides/notesSlide22.xml" ContentType="application/vnd.openxmlformats-officedocument.presentationml.notesSlide+xml"/>
  <Override PartName="/ppt/embeddings/Microsoft___67.bin" ContentType="application/vnd.openxmlformats-officedocument.oleObject"/>
  <Override PartName="/ppt/slides/slide22.xml" ContentType="application/vnd.openxmlformats-officedocument.presentationml.slide+xml"/>
  <Override PartName="/ppt/embeddings/Microsoft___112.bin" ContentType="application/vnd.openxmlformats-officedocument.oleObject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embeddings/Microsoft___15.bin" ContentType="application/vnd.openxmlformats-officedocument.oleObject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embeddings/Microsoft___58.bin" ContentType="application/vnd.openxmlformats-officedocument.oleObject"/>
  <Override PartName="/ppt/notesSlides/notesSlide16.xml" ContentType="application/vnd.openxmlformats-officedocument.presentationml.notesSlide+xml"/>
  <Override PartName="/ppt/embeddings/Microsoft___35.bin" ContentType="application/vnd.openxmlformats-officedocument.oleObject"/>
  <Override PartName="/ppt/slides/slide21.xml" ContentType="application/vnd.openxmlformats-officedocument.presentationml.slide+xml"/>
  <Override PartName="/ppt/embeddings/Microsoft___101.bin" ContentType="application/vnd.openxmlformats-officedocument.oleObject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embeddings/Microsoft___30.bin" ContentType="application/vnd.openxmlformats-officedocument.oleObject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embeddings/Microsoft___37.bin" ContentType="application/vnd.openxmlformats-officedocument.oleObject"/>
  <Override PartName="/ppt/embeddings/Microsoft___57.bin" ContentType="application/vnd.openxmlformats-officedocument.oleObject"/>
  <Override PartName="/ppt/embeddings/Microsoft___28.bin" ContentType="application/vnd.openxmlformats-officedocument.oleObject"/>
  <Override PartName="/ppt/notesSlides/notesSlide4.xml" ContentType="application/vnd.openxmlformats-officedocument.presentationml.notesSlide+xml"/>
  <Override PartName="/ppt/embeddings/Microsoft___19.bin" ContentType="application/vnd.openxmlformats-officedocument.oleObject"/>
  <Override PartName="/ppt/notesSlides/notesSlide4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7.xml" ContentType="application/vnd.openxmlformats-officedocument.presentationml.notesSlide+xml"/>
  <Override PartName="/ppt/embeddings/Microsoft___70.bin" ContentType="application/vnd.openxmlformats-officedocument.oleObject"/>
  <Override PartName="/ppt/notesSlides/notesSlide6.xml" ContentType="application/vnd.openxmlformats-officedocument.presentationml.notesSlide+xml"/>
  <Override PartName="/ppt/embeddings/Microsoft___113.bin" ContentType="application/vnd.openxmlformats-officedocument.oleObject"/>
  <Override PartName="/ppt/embeddings/Microsoft___31.bin" ContentType="application/vnd.openxmlformats-officedocument.oleObject"/>
  <Override PartName="/ppt/slideLayouts/slideLayout4.xml" ContentType="application/vnd.openxmlformats-officedocument.presentationml.slideLayout+xml"/>
  <Override PartName="/ppt/embeddings/Microsoft___96.bin" ContentType="application/vnd.openxmlformats-officedocument.oleObject"/>
  <Override PartName="/ppt/slideLayouts/slideLayout2.xml" ContentType="application/vnd.openxmlformats-officedocument.presentationml.slideLayout+xml"/>
  <Override PartName="/ppt/embeddings/Microsoft___13.bin" ContentType="application/vnd.openxmlformats-officedocument.oleObject"/>
  <Override PartName="/ppt/embeddings/Microsoft___80.bin" ContentType="application/vnd.openxmlformats-officedocument.oleObject"/>
  <Override PartName="/ppt/slideLayouts/slideLayout6.xml" ContentType="application/vnd.openxmlformats-officedocument.presentationml.slideLayout+xml"/>
  <Default Extension="emf" ContentType="image/x-emf"/>
  <Override PartName="/ppt/notesSlides/notesSlide43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Override PartName="/ppt/embeddings/Microsoft___41.bin" ContentType="application/vnd.openxmlformats-officedocument.oleObject"/>
  <Override PartName="/ppt/slides/slide27.xml" ContentType="application/vnd.openxmlformats-officedocument.presentationml.slide+xml"/>
  <Override PartName="/ppt/embeddings/Microsoft___110.bin" ContentType="application/vnd.openxmlformats-officedocument.oleObject"/>
  <Override PartName="/ppt/embeddings/Microsoft___108.bin" ContentType="application/vnd.openxmlformats-officedocument.oleObject"/>
  <Override PartName="/ppt/embeddings/Microsoft___92.bin" ContentType="application/vnd.openxmlformats-officedocument.oleObject"/>
  <Override PartName="/ppt/embeddings/Microsoft___77.bin" ContentType="application/vnd.openxmlformats-officedocument.oleObject"/>
  <Override PartName="/ppt/embeddings/Microsoft___38.bin" ContentType="application/vnd.openxmlformats-officedocument.oleObject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embeddings/Microsoft___71.bin" ContentType="application/vnd.openxmlformats-officedocument.oleObject"/>
  <Override PartName="/ppt/embeddings/Microsoft___111.bin" ContentType="application/vnd.openxmlformats-officedocument.oleObject"/>
  <Override PartName="/ppt/slides/slide12.xml" ContentType="application/vnd.openxmlformats-officedocument.presentationml.slide+xml"/>
  <Override PartName="/ppt/embeddings/Microsoft___48.bin" ContentType="application/vnd.openxmlformats-officedocument.oleObject"/>
  <Override PartName="/ppt/slides/slide4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Microsoft___51.bin" ContentType="application/vnd.openxmlformats-officedocument.oleObject"/>
  <Override PartName="/ppt/embeddings/Microsoft___102.bin" ContentType="application/vnd.openxmlformats-officedocument.oleObject"/>
  <Override PartName="/ppt/embeddings/Microsoft___105.bin" ContentType="application/vnd.openxmlformats-officedocument.oleObject"/>
  <Override PartName="/ppt/slides/slide35.xml" ContentType="application/vnd.openxmlformats-officedocument.presentationml.slide+xml"/>
  <Override PartName="/ppt/embeddings/Microsoft___56.bin" ContentType="application/vnd.openxmlformats-officedocument.oleObject"/>
  <Override PartName="/ppt/slides/slide42.xml" ContentType="application/vnd.openxmlformats-officedocument.presentationml.slide+xml"/>
  <Override PartName="/ppt/embeddings/Microsoft___75.bin" ContentType="application/vnd.openxmlformats-officedocument.oleObject"/>
  <Override PartName="/ppt/embeddings/Microsoft___83.bin" ContentType="application/vnd.openxmlformats-officedocument.oleObject"/>
  <Override PartName="/ppt/embeddings/Microsoft___42.bin" ContentType="application/vnd.openxmlformats-officedocument.oleObject"/>
  <Override PartName="/ppt/notesSlides/notesSlide34.xml" ContentType="application/vnd.openxmlformats-officedocument.presentationml.notesSlide+xml"/>
  <Override PartName="/ppt/embeddings/Microsoft___69.bin" ContentType="application/vnd.openxmlformats-officedocument.oleObject"/>
  <Override PartName="/ppt/embeddings/Microsoft___95.bin" ContentType="application/vnd.openxmlformats-officedocument.oleObject"/>
  <Override PartName="/ppt/slideLayouts/slideLayout5.xml" ContentType="application/vnd.openxmlformats-officedocument.presentationml.slideLayout+xml"/>
  <Override PartName="/ppt/embeddings/Microsoft___25.bin" ContentType="application/vnd.openxmlformats-officedocument.oleObject"/>
  <Override PartName="/ppt/embeddings/Microsoft___22.bin" ContentType="application/vnd.openxmlformats-officedocument.oleObject"/>
  <Override PartName="/ppt/notesSlides/notesSlide29.xml" ContentType="application/vnd.openxmlformats-officedocument.presentationml.notesSlide+xml"/>
  <Override PartName="/ppt/embeddings/Microsoft___50.bin" ContentType="application/vnd.openxmlformats-officedocument.oleObject"/>
  <Override PartName="/ppt/embeddings/Microsoft___109.bin" ContentType="application/vnd.openxmlformats-officedocument.oleObject"/>
  <Override PartName="/ppt/notesSlides/notesSlide7.xml" ContentType="application/vnd.openxmlformats-officedocument.presentationml.notesSlide+xml"/>
  <Override PartName="/ppt/embeddings/Microsoft___18.bin" ContentType="application/vnd.openxmlformats-officedocument.oleObject"/>
  <Override PartName="/ppt/embeddings/Microsoft___62.bin" ContentType="application/vnd.openxmlformats-officedocument.oleObject"/>
  <Override PartName="/ppt/embeddings/Microsoft___27.bin" ContentType="application/vnd.openxmlformats-officedocument.oleObject"/>
  <Override PartName="/ppt/embeddings/Microsoft___1.bin" ContentType="application/vnd.openxmlformats-officedocument.oleObject"/>
  <Override PartName="/ppt/slides/slide34.xml" ContentType="application/vnd.openxmlformats-officedocument.presentationml.slide+xml"/>
  <Override PartName="/ppt/embeddings/Microsoft___14.bin" ContentType="application/vnd.openxmlformats-officedocument.oleObject"/>
  <Override PartName="/ppt/notesSlides/notesSlide12.xml" ContentType="application/vnd.openxmlformats-officedocument.presentationml.notesSlide+xml"/>
  <Override PartName="/ppt/notesSlides/notesSlide44.xml" ContentType="application/vnd.openxmlformats-officedocument.presentationml.notesSlide+xml"/>
  <Override PartName="/ppt/embeddings/Microsoft___66.bin" ContentType="application/vnd.openxmlformats-officedocument.oleObject"/>
  <Override PartName="/ppt/embeddings/Microsoft___29.bin" ContentType="application/vnd.openxmlformats-officedocument.oleObject"/>
  <Override PartName="/ppt/notesSlides/notesSlide5.xml" ContentType="application/vnd.openxmlformats-officedocument.presentationml.notesSlide+xml"/>
  <Override PartName="/ppt/embeddings/Microsoft___26.bin" ContentType="application/vnd.openxmlformats-officedocument.oleObject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embeddings/Microsoft___45.bin" ContentType="application/vnd.openxmlformats-officedocument.oleObject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4.xml" ContentType="application/vnd.openxmlformats-officedocument.presentationml.slide+xml"/>
  <Override PartName="/ppt/embeddings/Microsoft___85.bin" ContentType="application/vnd.openxmlformats-officedocument.oleObject"/>
  <Override PartName="/ppt/embeddings/Microsoft___64.bin" ContentType="application/vnd.openxmlformats-officedocument.oleObject"/>
  <Override PartName="/ppt/embeddings/Microsoft___52.bin" ContentType="application/vnd.openxmlformats-officedocument.oleObject"/>
  <Override PartName="/ppt/embeddings/Microsoft___61.bin" ContentType="application/vnd.openxmlformats-officedocument.oleObject"/>
  <Override PartName="/ppt/slides/slide8.xml" ContentType="application/vnd.openxmlformats-officedocument.presentationml.slide+xml"/>
  <Override PartName="/ppt/embeddings/Microsoft___90.bin" ContentType="application/vnd.openxmlformats-officedocument.oleObject"/>
  <Override PartName="/ppt/embeddings/Microsoft___72.bin" ContentType="application/vnd.openxmlformats-officedocument.oleObject"/>
  <Override PartName="/ppt/slides/slide24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embeddings/Microsoft___40.bin" ContentType="application/vnd.openxmlformats-officedocument.oleObject"/>
  <Override PartName="/ppt/notesSlides/notesSlide20.xml" ContentType="application/vnd.openxmlformats-officedocument.presentationml.notesSlide+xml"/>
  <Override PartName="/ppt/embeddings/Microsoft___32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1"/>
  </p:notesMasterIdLst>
  <p:sldIdLst>
    <p:sldId id="310" r:id="rId2"/>
    <p:sldId id="466" r:id="rId3"/>
    <p:sldId id="425" r:id="rId4"/>
    <p:sldId id="467" r:id="rId5"/>
    <p:sldId id="491" r:id="rId6"/>
    <p:sldId id="468" r:id="rId7"/>
    <p:sldId id="464" r:id="rId8"/>
    <p:sldId id="492" r:id="rId9"/>
    <p:sldId id="493" r:id="rId10"/>
    <p:sldId id="489" r:id="rId11"/>
    <p:sldId id="490" r:id="rId12"/>
    <p:sldId id="457" r:id="rId13"/>
    <p:sldId id="494" r:id="rId14"/>
    <p:sldId id="495" r:id="rId15"/>
    <p:sldId id="496" r:id="rId16"/>
    <p:sldId id="498" r:id="rId17"/>
    <p:sldId id="500" r:id="rId18"/>
    <p:sldId id="522" r:id="rId19"/>
    <p:sldId id="497" r:id="rId20"/>
    <p:sldId id="499" r:id="rId21"/>
    <p:sldId id="503" r:id="rId22"/>
    <p:sldId id="502" r:id="rId23"/>
    <p:sldId id="501" r:id="rId24"/>
    <p:sldId id="504" r:id="rId25"/>
    <p:sldId id="505" r:id="rId26"/>
    <p:sldId id="475" r:id="rId27"/>
    <p:sldId id="506" r:id="rId28"/>
    <p:sldId id="476" r:id="rId29"/>
    <p:sldId id="507" r:id="rId30"/>
    <p:sldId id="508" r:id="rId31"/>
    <p:sldId id="510" r:id="rId32"/>
    <p:sldId id="511" r:id="rId33"/>
    <p:sldId id="512" r:id="rId34"/>
    <p:sldId id="513" r:id="rId35"/>
    <p:sldId id="514" r:id="rId36"/>
    <p:sldId id="515" r:id="rId37"/>
    <p:sldId id="480" r:id="rId38"/>
    <p:sldId id="516" r:id="rId39"/>
    <p:sldId id="433" r:id="rId40"/>
    <p:sldId id="481" r:id="rId41"/>
    <p:sldId id="483" r:id="rId42"/>
    <p:sldId id="482" r:id="rId43"/>
    <p:sldId id="484" r:id="rId44"/>
    <p:sldId id="486" r:id="rId45"/>
    <p:sldId id="518" r:id="rId46"/>
    <p:sldId id="487" r:id="rId47"/>
    <p:sldId id="519" r:id="rId48"/>
    <p:sldId id="521" r:id="rId49"/>
    <p:sldId id="409" r:id="rId50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EBF8"/>
    <a:srgbClr val="FFDCDF"/>
    <a:srgbClr val="D3FCFF"/>
    <a:srgbClr val="1512FF"/>
    <a:srgbClr val="0479FF"/>
    <a:srgbClr val="FF0000"/>
    <a:srgbClr val="DEDEFF"/>
    <a:srgbClr val="FFBBF8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32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tableStyles" Target="tableStyle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interSettings" Target="printerSettings/printerSettings1.bin"/><Relationship Id="rId54" Type="http://schemas.openxmlformats.org/officeDocument/2006/relationships/viewProps" Target="viewProp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4" Type="http://schemas.openxmlformats.org/officeDocument/2006/relationships/image" Target="../media/image105.emf"/><Relationship Id="rId5" Type="http://schemas.openxmlformats.org/officeDocument/2006/relationships/image" Target="../media/image106.emf"/><Relationship Id="rId7" Type="http://schemas.openxmlformats.org/officeDocument/2006/relationships/image" Target="../media/image108.emf"/><Relationship Id="rId1" Type="http://schemas.openxmlformats.org/officeDocument/2006/relationships/image" Target="../media/image102.emf"/><Relationship Id="rId2" Type="http://schemas.openxmlformats.org/officeDocument/2006/relationships/image" Target="../media/image103.emf"/><Relationship Id="rId3" Type="http://schemas.openxmlformats.org/officeDocument/2006/relationships/image" Target="../media/image104.emf"/><Relationship Id="rId6" Type="http://schemas.openxmlformats.org/officeDocument/2006/relationships/image" Target="../media/image107.e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4" Type="http://schemas.openxmlformats.org/officeDocument/2006/relationships/image" Target="../media/image113.emf"/><Relationship Id="rId5" Type="http://schemas.openxmlformats.org/officeDocument/2006/relationships/image" Target="../media/image114.emf"/><Relationship Id="rId7" Type="http://schemas.openxmlformats.org/officeDocument/2006/relationships/image" Target="../media/image108.emf"/><Relationship Id="rId1" Type="http://schemas.openxmlformats.org/officeDocument/2006/relationships/image" Target="../media/image110.emf"/><Relationship Id="rId2" Type="http://schemas.openxmlformats.org/officeDocument/2006/relationships/image" Target="../media/image111.emf"/><Relationship Id="rId3" Type="http://schemas.openxmlformats.org/officeDocument/2006/relationships/image" Target="../media/image112.emf"/><Relationship Id="rId6" Type="http://schemas.openxmlformats.org/officeDocument/2006/relationships/image" Target="../media/image107.e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4" Type="http://schemas.openxmlformats.org/officeDocument/2006/relationships/image" Target="../media/image118.emf"/><Relationship Id="rId5" Type="http://schemas.openxmlformats.org/officeDocument/2006/relationships/image" Target="../media/image119.emf"/><Relationship Id="rId7" Type="http://schemas.openxmlformats.org/officeDocument/2006/relationships/image" Target="../media/image121.emf"/><Relationship Id="rId1" Type="http://schemas.openxmlformats.org/officeDocument/2006/relationships/image" Target="../media/image115.emf"/><Relationship Id="rId2" Type="http://schemas.openxmlformats.org/officeDocument/2006/relationships/image" Target="../media/image116.emf"/><Relationship Id="rId3" Type="http://schemas.openxmlformats.org/officeDocument/2006/relationships/image" Target="../media/image117.emf"/><Relationship Id="rId6" Type="http://schemas.openxmlformats.org/officeDocument/2006/relationships/image" Target="../media/image120.e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emf"/><Relationship Id="rId4" Type="http://schemas.openxmlformats.org/officeDocument/2006/relationships/image" Target="../media/image119.emf"/><Relationship Id="rId5" Type="http://schemas.openxmlformats.org/officeDocument/2006/relationships/image" Target="../media/image120.emf"/><Relationship Id="rId7" Type="http://schemas.openxmlformats.org/officeDocument/2006/relationships/image" Target="../media/image125.emf"/><Relationship Id="rId1" Type="http://schemas.openxmlformats.org/officeDocument/2006/relationships/image" Target="../media/image115.emf"/><Relationship Id="rId2" Type="http://schemas.openxmlformats.org/officeDocument/2006/relationships/image" Target="../media/image116.emf"/><Relationship Id="rId3" Type="http://schemas.openxmlformats.org/officeDocument/2006/relationships/image" Target="../media/image117.emf"/><Relationship Id="rId6" Type="http://schemas.openxmlformats.org/officeDocument/2006/relationships/image" Target="../media/image124.e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4" Type="http://schemas.openxmlformats.org/officeDocument/2006/relationships/image" Target="../media/image132.emf"/><Relationship Id="rId5" Type="http://schemas.openxmlformats.org/officeDocument/2006/relationships/image" Target="../media/image133.emf"/><Relationship Id="rId7" Type="http://schemas.openxmlformats.org/officeDocument/2006/relationships/image" Target="../media/image135.emf"/><Relationship Id="rId1" Type="http://schemas.openxmlformats.org/officeDocument/2006/relationships/image" Target="../media/image129.emf"/><Relationship Id="rId2" Type="http://schemas.openxmlformats.org/officeDocument/2006/relationships/image" Target="../media/image130.emf"/><Relationship Id="rId3" Type="http://schemas.openxmlformats.org/officeDocument/2006/relationships/image" Target="../media/image131.emf"/><Relationship Id="rId6" Type="http://schemas.openxmlformats.org/officeDocument/2006/relationships/image" Target="../media/image134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3" Type="http://schemas.openxmlformats.org/officeDocument/2006/relationships/image" Target="../media/image139.pict"/><Relationship Id="rId1" Type="http://schemas.openxmlformats.org/officeDocument/2006/relationships/image" Target="../media/image137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3" Type="http://schemas.openxmlformats.org/officeDocument/2006/relationships/image" Target="../media/image145.emf"/><Relationship Id="rId1" Type="http://schemas.openxmlformats.org/officeDocument/2006/relationships/image" Target="../media/image143.emf"/></Relationships>
</file>

<file path=ppt/drawings/_rels/vmlDrawing17.vml.rels><?xml version="1.0" encoding="UTF-8" standalone="yes"?>
<Relationships xmlns="http://schemas.openxmlformats.org/package/2006/relationships"><Relationship Id="rId4" Type="http://schemas.openxmlformats.org/officeDocument/2006/relationships/image" Target="../media/image151.emf"/><Relationship Id="rId1" Type="http://schemas.openxmlformats.org/officeDocument/2006/relationships/image" Target="../media/image148.emf"/><Relationship Id="rId2" Type="http://schemas.openxmlformats.org/officeDocument/2006/relationships/image" Target="../media/image149.emf"/><Relationship Id="rId3" Type="http://schemas.openxmlformats.org/officeDocument/2006/relationships/image" Target="../media/image150.emf"/><Relationship Id="rId5" Type="http://schemas.openxmlformats.org/officeDocument/2006/relationships/image" Target="../media/image15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pict"/></Relationships>
</file>

<file path=ppt/drawings/_rels/vmlDrawing19.vml.rels><?xml version="1.0" encoding="UTF-8" standalone="yes"?>
<Relationships xmlns="http://schemas.openxmlformats.org/package/2006/relationships"><Relationship Id="rId4" Type="http://schemas.openxmlformats.org/officeDocument/2006/relationships/image" Target="../media/image160.pict"/><Relationship Id="rId1" Type="http://schemas.openxmlformats.org/officeDocument/2006/relationships/image" Target="../media/image157.pict"/><Relationship Id="rId2" Type="http://schemas.openxmlformats.org/officeDocument/2006/relationships/image" Target="../media/image158.emf"/><Relationship Id="rId3" Type="http://schemas.openxmlformats.org/officeDocument/2006/relationships/image" Target="../media/image159.emf"/></Relationships>
</file>

<file path=ppt/drawings/_rels/vmlDrawing2.vml.rels><?xml version="1.0" encoding="UTF-8" standalone="yes"?>
<Relationships xmlns="http://schemas.openxmlformats.org/package/2006/relationships"><Relationship Id="rId4" Type="http://schemas.openxmlformats.org/officeDocument/2006/relationships/image" Target="../media/image24.emf"/><Relationship Id="rId1" Type="http://schemas.openxmlformats.org/officeDocument/2006/relationships/image" Target="../media/image21.emf"/><Relationship Id="rId2" Type="http://schemas.openxmlformats.org/officeDocument/2006/relationships/image" Target="../media/image22.emf"/><Relationship Id="rId3" Type="http://schemas.openxmlformats.org/officeDocument/2006/relationships/image" Target="../media/image23.emf"/><Relationship Id="rId5" Type="http://schemas.openxmlformats.org/officeDocument/2006/relationships/image" Target="../media/image25.emf"/></Relationships>
</file>

<file path=ppt/drawings/_rels/vmlDrawing20.vml.rels><?xml version="1.0" encoding="UTF-8" standalone="yes"?>
<Relationships xmlns="http://schemas.openxmlformats.org/package/2006/relationships"><Relationship Id="rId4" Type="http://schemas.openxmlformats.org/officeDocument/2006/relationships/image" Target="../media/image158.emf"/><Relationship Id="rId1" Type="http://schemas.openxmlformats.org/officeDocument/2006/relationships/image" Target="../media/image162.emf"/><Relationship Id="rId2" Type="http://schemas.openxmlformats.org/officeDocument/2006/relationships/image" Target="../media/image163.emf"/><Relationship Id="rId3" Type="http://schemas.openxmlformats.org/officeDocument/2006/relationships/image" Target="../media/image164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3" Type="http://schemas.openxmlformats.org/officeDocument/2006/relationships/image" Target="../media/image168.emf"/><Relationship Id="rId1" Type="http://schemas.openxmlformats.org/officeDocument/2006/relationships/image" Target="../media/image16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emf"/></Relationships>
</file>

<file path=ppt/drawings/_rels/vmlDrawing23.vml.rels><?xml version="1.0" encoding="UTF-8" standalone="yes"?>
<Relationships xmlns="http://schemas.openxmlformats.org/package/2006/relationships"><Relationship Id="rId4" Type="http://schemas.openxmlformats.org/officeDocument/2006/relationships/image" Target="../media/image181.pict"/><Relationship Id="rId1" Type="http://schemas.openxmlformats.org/officeDocument/2006/relationships/image" Target="../media/image178.emf"/><Relationship Id="rId2" Type="http://schemas.openxmlformats.org/officeDocument/2006/relationships/image" Target="../media/image179.pict"/><Relationship Id="rId3" Type="http://schemas.openxmlformats.org/officeDocument/2006/relationships/image" Target="../media/image180.pict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3" Type="http://schemas.openxmlformats.org/officeDocument/2006/relationships/image" Target="../media/image180.pict"/><Relationship Id="rId1" Type="http://schemas.openxmlformats.org/officeDocument/2006/relationships/image" Target="../media/image185.emf"/></Relationships>
</file>

<file path=ppt/drawings/_rels/vmlDrawing25.vml.rels><?xml version="1.0" encoding="UTF-8" standalone="yes"?>
<Relationships xmlns="http://schemas.openxmlformats.org/package/2006/relationships"><Relationship Id="rId6" Type="http://schemas.openxmlformats.org/officeDocument/2006/relationships/image" Target="../media/image196.pict"/><Relationship Id="rId4" Type="http://schemas.openxmlformats.org/officeDocument/2006/relationships/image" Target="../media/image194.emf"/><Relationship Id="rId1" Type="http://schemas.openxmlformats.org/officeDocument/2006/relationships/image" Target="../media/image191.pict"/><Relationship Id="rId2" Type="http://schemas.openxmlformats.org/officeDocument/2006/relationships/image" Target="../media/image192.pict"/><Relationship Id="rId3" Type="http://schemas.openxmlformats.org/officeDocument/2006/relationships/image" Target="../media/image193.pict"/><Relationship Id="rId5" Type="http://schemas.openxmlformats.org/officeDocument/2006/relationships/image" Target="../media/image195.emf"/></Relationships>
</file>

<file path=ppt/drawings/_rels/vmlDrawing26.vml.rels><?xml version="1.0" encoding="UTF-8" standalone="yes"?>
<Relationships xmlns="http://schemas.openxmlformats.org/package/2006/relationships"><Relationship Id="rId4" Type="http://schemas.openxmlformats.org/officeDocument/2006/relationships/image" Target="../media/image196.pict"/><Relationship Id="rId1" Type="http://schemas.openxmlformats.org/officeDocument/2006/relationships/image" Target="../media/image191.pict"/><Relationship Id="rId2" Type="http://schemas.openxmlformats.org/officeDocument/2006/relationships/image" Target="../media/image192.pict"/><Relationship Id="rId3" Type="http://schemas.openxmlformats.org/officeDocument/2006/relationships/image" Target="../media/image193.pict"/><Relationship Id="rId5" Type="http://schemas.openxmlformats.org/officeDocument/2006/relationships/image" Target="../media/image203.pict"/></Relationships>
</file>

<file path=ppt/drawings/_rels/vmlDrawing27.vml.rels><?xml version="1.0" encoding="UTF-8" standalone="yes"?>
<Relationships xmlns="http://schemas.openxmlformats.org/package/2006/relationships"><Relationship Id="rId4" Type="http://schemas.openxmlformats.org/officeDocument/2006/relationships/image" Target="../media/image196.pict"/><Relationship Id="rId1" Type="http://schemas.openxmlformats.org/officeDocument/2006/relationships/image" Target="../media/image191.pict"/><Relationship Id="rId2" Type="http://schemas.openxmlformats.org/officeDocument/2006/relationships/image" Target="../media/image192.pict"/><Relationship Id="rId3" Type="http://schemas.openxmlformats.org/officeDocument/2006/relationships/image" Target="../media/image193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6" Type="http://schemas.openxmlformats.org/officeDocument/2006/relationships/image" Target="../media/image57.emf"/><Relationship Id="rId4" Type="http://schemas.openxmlformats.org/officeDocument/2006/relationships/image" Target="../media/image55.emf"/><Relationship Id="rId1" Type="http://schemas.openxmlformats.org/officeDocument/2006/relationships/image" Target="../media/image52.emf"/><Relationship Id="rId2" Type="http://schemas.openxmlformats.org/officeDocument/2006/relationships/image" Target="../media/image53.emf"/><Relationship Id="rId3" Type="http://schemas.openxmlformats.org/officeDocument/2006/relationships/image" Target="../media/image54.emf"/><Relationship Id="rId5" Type="http://schemas.openxmlformats.org/officeDocument/2006/relationships/image" Target="../media/image5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3" Type="http://schemas.openxmlformats.org/officeDocument/2006/relationships/image" Target="../media/image73.emf"/><Relationship Id="rId1" Type="http://schemas.openxmlformats.org/officeDocument/2006/relationships/image" Target="../media/image7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3" Type="http://schemas.openxmlformats.org/officeDocument/2006/relationships/image" Target="../media/image96.emf"/><Relationship Id="rId1" Type="http://schemas.openxmlformats.org/officeDocument/2006/relationships/image" Target="../media/image94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image" Target="../media/image95.emf"/></Relationships>
</file>

<file path=ppt/drawings/_rels/vmlDrawing9.v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emf"/><Relationship Id="rId1" Type="http://schemas.openxmlformats.org/officeDocument/2006/relationships/image" Target="../media/image98.emf"/><Relationship Id="rId2" Type="http://schemas.openxmlformats.org/officeDocument/2006/relationships/image" Target="../media/image99.emf"/><Relationship Id="rId3" Type="http://schemas.openxmlformats.org/officeDocument/2006/relationships/image" Target="../media/image10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テキストの書式設定</a:t>
            </a:r>
            <a:endParaRPr lang="en-US" altLang="ja-JP" noProof="0"/>
          </a:p>
          <a:p>
            <a:pPr lvl="1"/>
            <a:r>
              <a:rPr lang="ja-JP" altLang="en-US" noProof="0"/>
              <a:t>第</a:t>
            </a:r>
            <a:r>
              <a:rPr lang="en-US" altLang="ja-JP" noProof="0"/>
              <a:t> 2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2"/>
            <a:r>
              <a:rPr lang="ja-JP" altLang="en-US" noProof="0"/>
              <a:t>第</a:t>
            </a:r>
            <a:r>
              <a:rPr lang="en-US" altLang="ja-JP" noProof="0"/>
              <a:t> 3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3"/>
            <a:r>
              <a:rPr lang="ja-JP" altLang="en-US" noProof="0"/>
              <a:t>第</a:t>
            </a:r>
            <a:r>
              <a:rPr lang="en-US" altLang="ja-JP" noProof="0"/>
              <a:t> 4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4"/>
            <a:r>
              <a:rPr lang="ja-JP" altLang="en-US" noProof="0"/>
              <a:t>第</a:t>
            </a:r>
            <a:r>
              <a:rPr lang="en-US" altLang="ja-JP" noProof="0"/>
              <a:t> 5 </a:t>
            </a:r>
            <a:r>
              <a:rPr lang="ja-JP" altLang="en-US" noProof="0"/>
              <a:t>レベル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2FA0A78F-5EA0-D64E-B5BE-B0865F8A4CC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00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 dirty="0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ja-JP" altLang="en-US"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073A9-E835-1E41-BDEF-DA4FF4CD48B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671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7F29F-B88D-614E-8E6D-E3FFDA61F86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26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FC8A2-5116-4D46-B63F-9EEE8EE3A31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2536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CE95B-6F01-9744-A85D-2A3FBD7AD5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401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4EA66-0C13-0743-84FC-38160229474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098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CDCBE-8EAA-1342-9815-92E1D0C2D74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51713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E1FB7-906B-6445-AFF6-6ECB922713C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376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AE5E8-60BC-D643-9491-A71DC3A678B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18829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55BBD-6299-C742-82B9-2FBDD65A75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4761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D855D-E57F-8045-BD13-ED473FD1ECB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476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F2710-0797-2F44-B383-E673B5ECAA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8245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2808A42F-D17A-7244-88CE-9F912A11CC1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33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5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7" Type="http://schemas.openxmlformats.org/officeDocument/2006/relationships/oleObject" Target="../embeddings/Microsoft___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3.xml"/><Relationship Id="rId6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46.png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5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png"/><Relationship Id="rId6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__10.bin"/><Relationship Id="rId4" Type="http://schemas.openxmlformats.org/officeDocument/2006/relationships/image" Target="../media/image58.emf"/><Relationship Id="rId10" Type="http://schemas.openxmlformats.org/officeDocument/2006/relationships/oleObject" Target="../embeddings/Microsoft___12.bin"/><Relationship Id="rId5" Type="http://schemas.openxmlformats.org/officeDocument/2006/relationships/image" Target="../media/image59.emf"/><Relationship Id="rId7" Type="http://schemas.openxmlformats.org/officeDocument/2006/relationships/oleObject" Target="../embeddings/Microsoft___9.bin"/><Relationship Id="rId11" Type="http://schemas.openxmlformats.org/officeDocument/2006/relationships/oleObject" Target="../embeddings/Microsoft___13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__11.bin"/><Relationship Id="rId3" Type="http://schemas.openxmlformats.org/officeDocument/2006/relationships/notesSlide" Target="../notesSlides/notesSlide19.xml"/><Relationship Id="rId6" Type="http://schemas.openxmlformats.org/officeDocument/2006/relationships/oleObject" Target="../embeddings/Microsoft___8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__14.bin"/><Relationship Id="rId4" Type="http://schemas.openxmlformats.org/officeDocument/2006/relationships/image" Target="../media/image13.jpeg"/><Relationship Id="rId10" Type="http://schemas.openxmlformats.org/officeDocument/2006/relationships/oleObject" Target="../embeddings/Microsoft___15.bin"/><Relationship Id="rId5" Type="http://schemas.openxmlformats.org/officeDocument/2006/relationships/image" Target="../media/image62.jpeg"/><Relationship Id="rId7" Type="http://schemas.openxmlformats.org/officeDocument/2006/relationships/image" Target="../media/image64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9" Type="http://schemas.openxmlformats.org/officeDocument/2006/relationships/image" Target="../media/image65.jpeg"/><Relationship Id="rId3" Type="http://schemas.openxmlformats.org/officeDocument/2006/relationships/notesSlide" Target="../notesSlides/notesSlide20.xml"/><Relationship Id="rId6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png"/><Relationship Id="rId5" Type="http://schemas.openxmlformats.org/officeDocument/2006/relationships/image" Target="../media/image68.emf"/><Relationship Id="rId7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6.png"/><Relationship Id="rId6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68.emf"/><Relationship Id="rId4" Type="http://schemas.openxmlformats.org/officeDocument/2006/relationships/image" Target="../media/image74.png"/><Relationship Id="rId7" Type="http://schemas.openxmlformats.org/officeDocument/2006/relationships/image" Target="../media/image76.png"/><Relationship Id="rId11" Type="http://schemas.openxmlformats.org/officeDocument/2006/relationships/oleObject" Target="../embeddings/Microsoft___17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75.png"/><Relationship Id="rId8" Type="http://schemas.openxmlformats.org/officeDocument/2006/relationships/image" Target="../media/image66.png"/><Relationship Id="rId13" Type="http://schemas.openxmlformats.org/officeDocument/2006/relationships/image" Target="../media/image78.png"/><Relationship Id="rId10" Type="http://schemas.openxmlformats.org/officeDocument/2006/relationships/image" Target="../media/image77.png"/><Relationship Id="rId5" Type="http://schemas.openxmlformats.org/officeDocument/2006/relationships/oleObject" Target="../embeddings/Microsoft___16.bin"/><Relationship Id="rId12" Type="http://schemas.openxmlformats.org/officeDocument/2006/relationships/oleObject" Target="../embeddings/Microsoft___18.bin"/><Relationship Id="rId2" Type="http://schemas.openxmlformats.org/officeDocument/2006/relationships/slideLayout" Target="../slideLayouts/slideLayout6.xml"/><Relationship Id="rId9" Type="http://schemas.openxmlformats.org/officeDocument/2006/relationships/image" Target="../media/image67.png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4" Type="http://schemas.openxmlformats.org/officeDocument/2006/relationships/image" Target="../media/image80.jpeg"/><Relationship Id="rId10" Type="http://schemas.openxmlformats.org/officeDocument/2006/relationships/image" Target="../media/image86.png"/><Relationship Id="rId5" Type="http://schemas.openxmlformats.org/officeDocument/2006/relationships/image" Target="../media/image81.jpeg"/><Relationship Id="rId7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9" Type="http://schemas.openxmlformats.org/officeDocument/2006/relationships/image" Target="../media/image85.jpeg"/><Relationship Id="rId3" Type="http://schemas.openxmlformats.org/officeDocument/2006/relationships/image" Target="../media/image79.png"/><Relationship Id="rId6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8.emf"/><Relationship Id="rId5" Type="http://schemas.openxmlformats.org/officeDocument/2006/relationships/image" Target="../media/image89.emf"/><Relationship Id="rId7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7.emf"/><Relationship Id="rId6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__20.bin"/><Relationship Id="rId4" Type="http://schemas.openxmlformats.org/officeDocument/2006/relationships/image" Target="../media/image13.jpeg"/><Relationship Id="rId10" Type="http://schemas.openxmlformats.org/officeDocument/2006/relationships/oleObject" Target="../embeddings/Microsoft___21.bin"/><Relationship Id="rId5" Type="http://schemas.openxmlformats.org/officeDocument/2006/relationships/oleObject" Target="../embeddings/Microsoft___19.bin"/><Relationship Id="rId7" Type="http://schemas.openxmlformats.org/officeDocument/2006/relationships/image" Target="../media/image28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9" Type="http://schemas.openxmlformats.org/officeDocument/2006/relationships/image" Target="../media/image97.jpeg"/><Relationship Id="rId3" Type="http://schemas.openxmlformats.org/officeDocument/2006/relationships/notesSlide" Target="../notesSlides/notesSlide26.xml"/><Relationship Id="rId6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4" Type="http://schemas.openxmlformats.org/officeDocument/2006/relationships/image" Target="../media/image13.jpeg"/><Relationship Id="rId5" Type="http://schemas.openxmlformats.org/officeDocument/2006/relationships/image" Target="../media/image17.jpeg"/><Relationship Id="rId7" Type="http://schemas.openxmlformats.org/officeDocument/2006/relationships/oleObject" Target="../embeddings/Microsoft___22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__23.bin"/><Relationship Id="rId3" Type="http://schemas.openxmlformats.org/officeDocument/2006/relationships/notesSlide" Target="../notesSlides/notesSlide27.xml"/><Relationship Id="rId6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__27.bin"/><Relationship Id="rId4" Type="http://schemas.openxmlformats.org/officeDocument/2006/relationships/image" Target="../media/image13.jpeg"/><Relationship Id="rId5" Type="http://schemas.openxmlformats.org/officeDocument/2006/relationships/oleObject" Target="../embeddings/Microsoft___24.bin"/><Relationship Id="rId7" Type="http://schemas.openxmlformats.org/officeDocument/2006/relationships/oleObject" Target="../embeddings/Microsoft___26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8.xml"/><Relationship Id="rId6" Type="http://schemas.openxmlformats.org/officeDocument/2006/relationships/oleObject" Target="../embeddings/Microsoft___25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__32.bin"/><Relationship Id="rId4" Type="http://schemas.openxmlformats.org/officeDocument/2006/relationships/oleObject" Target="../embeddings/Microsoft___28.bin"/><Relationship Id="rId10" Type="http://schemas.openxmlformats.org/officeDocument/2006/relationships/oleObject" Target="../embeddings/Microsoft___34.bin"/><Relationship Id="rId5" Type="http://schemas.openxmlformats.org/officeDocument/2006/relationships/oleObject" Target="../embeddings/Microsoft___29.bin"/><Relationship Id="rId7" Type="http://schemas.openxmlformats.org/officeDocument/2006/relationships/oleObject" Target="../embeddings/Microsoft___31.bin"/><Relationship Id="rId11" Type="http://schemas.openxmlformats.org/officeDocument/2006/relationships/oleObject" Target="../embeddings/Microsoft___35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__33.bin"/><Relationship Id="rId3" Type="http://schemas.openxmlformats.org/officeDocument/2006/relationships/notesSlide" Target="../notesSlides/notesSlide29.xml"/><Relationship Id="rId6" Type="http://schemas.openxmlformats.org/officeDocument/2006/relationships/oleObject" Target="../embeddings/Microsoft___30.bin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Relationship Id="rId5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__39.bin"/><Relationship Id="rId4" Type="http://schemas.openxmlformats.org/officeDocument/2006/relationships/image" Target="../media/image13.jpeg"/><Relationship Id="rId10" Type="http://schemas.openxmlformats.org/officeDocument/2006/relationships/oleObject" Target="../embeddings/Microsoft___41.bin"/><Relationship Id="rId5" Type="http://schemas.openxmlformats.org/officeDocument/2006/relationships/oleObject" Target="../embeddings/Microsoft___36.bin"/><Relationship Id="rId7" Type="http://schemas.openxmlformats.org/officeDocument/2006/relationships/oleObject" Target="../embeddings/Microsoft___38.bin"/><Relationship Id="rId11" Type="http://schemas.openxmlformats.org/officeDocument/2006/relationships/oleObject" Target="../embeddings/Microsoft___42.bin"/><Relationship Id="rId12" Type="http://schemas.openxmlformats.org/officeDocument/2006/relationships/oleObject" Target="../embeddings/Microsoft___43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__40.bin"/><Relationship Id="rId3" Type="http://schemas.openxmlformats.org/officeDocument/2006/relationships/notesSlide" Target="../notesSlides/notesSlide30.xml"/><Relationship Id="rId6" Type="http://schemas.openxmlformats.org/officeDocument/2006/relationships/oleObject" Target="../embeddings/Microsoft___37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__47.bin"/><Relationship Id="rId4" Type="http://schemas.openxmlformats.org/officeDocument/2006/relationships/image" Target="../media/image123.jpeg"/><Relationship Id="rId10" Type="http://schemas.openxmlformats.org/officeDocument/2006/relationships/oleObject" Target="../embeddings/Microsoft___49.bin"/><Relationship Id="rId5" Type="http://schemas.openxmlformats.org/officeDocument/2006/relationships/oleObject" Target="../embeddings/Microsoft___44.bin"/><Relationship Id="rId7" Type="http://schemas.openxmlformats.org/officeDocument/2006/relationships/oleObject" Target="../embeddings/Microsoft___46.bin"/><Relationship Id="rId11" Type="http://schemas.openxmlformats.org/officeDocument/2006/relationships/oleObject" Target="../embeddings/Microsoft___50.bin"/><Relationship Id="rId12" Type="http://schemas.openxmlformats.org/officeDocument/2006/relationships/oleObject" Target="../embeddings/Microsoft___51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__48.bin"/><Relationship Id="rId3" Type="http://schemas.openxmlformats.org/officeDocument/2006/relationships/notesSlide" Target="../notesSlides/notesSlide31.xml"/><Relationship Id="rId6" Type="http://schemas.openxmlformats.org/officeDocument/2006/relationships/oleObject" Target="../embeddings/Microsoft___45.bin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3.jpeg"/><Relationship Id="rId7" Type="http://schemas.openxmlformats.org/officeDocument/2006/relationships/oleObject" Target="../embeddings/Microsoft___54.bin"/><Relationship Id="rId11" Type="http://schemas.openxmlformats.org/officeDocument/2006/relationships/oleObject" Target="../embeddings/Microsoft___57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Microsoft___53.bin"/><Relationship Id="rId8" Type="http://schemas.openxmlformats.org/officeDocument/2006/relationships/oleObject" Target="../embeddings/Microsoft___55.bin"/><Relationship Id="rId13" Type="http://schemas.openxmlformats.org/officeDocument/2006/relationships/oleObject" Target="../embeddings/Microsoft___59.bin"/><Relationship Id="rId10" Type="http://schemas.openxmlformats.org/officeDocument/2006/relationships/image" Target="../media/image13.jpeg"/><Relationship Id="rId5" Type="http://schemas.openxmlformats.org/officeDocument/2006/relationships/oleObject" Target="../embeddings/Microsoft___52.bin"/><Relationship Id="rId12" Type="http://schemas.openxmlformats.org/officeDocument/2006/relationships/oleObject" Target="../embeddings/Microsoft___58.bin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__56.bin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8.jpeg"/><Relationship Id="rId7" Type="http://schemas.openxmlformats.org/officeDocument/2006/relationships/oleObject" Target="../embeddings/Microsoft___61.bin"/><Relationship Id="rId11" Type="http://schemas.openxmlformats.org/officeDocument/2006/relationships/oleObject" Target="../embeddings/Microsoft___65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Microsoft___60.bin"/><Relationship Id="rId8" Type="http://schemas.openxmlformats.org/officeDocument/2006/relationships/oleObject" Target="../embeddings/Microsoft___62.bin"/><Relationship Id="rId13" Type="http://schemas.openxmlformats.org/officeDocument/2006/relationships/oleObject" Target="../embeddings/Microsoft___67.bin"/><Relationship Id="rId10" Type="http://schemas.openxmlformats.org/officeDocument/2006/relationships/oleObject" Target="../embeddings/Microsoft___64.bin"/><Relationship Id="rId5" Type="http://schemas.openxmlformats.org/officeDocument/2006/relationships/image" Target="../media/image13.jpeg"/><Relationship Id="rId12" Type="http://schemas.openxmlformats.org/officeDocument/2006/relationships/oleObject" Target="../embeddings/Microsoft___66.bin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__63.bin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4" Type="http://schemas.openxmlformats.org/officeDocument/2006/relationships/oleObject" Target="../embeddings/Microsoft___68.bin"/><Relationship Id="rId5" Type="http://schemas.openxmlformats.org/officeDocument/2006/relationships/oleObject" Target="../embeddings/Microsoft___69.bin"/><Relationship Id="rId7" Type="http://schemas.openxmlformats.org/officeDocument/2006/relationships/image" Target="../media/image141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__70.bin"/><Relationship Id="rId3" Type="http://schemas.openxmlformats.org/officeDocument/2006/relationships/notesSlide" Target="../notesSlides/notesSlide35.xml"/><Relationship Id="rId6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4" Type="http://schemas.openxmlformats.org/officeDocument/2006/relationships/image" Target="../media/image146.jpeg"/><Relationship Id="rId5" Type="http://schemas.openxmlformats.org/officeDocument/2006/relationships/oleObject" Target="../embeddings/Microsoft___71.bin"/><Relationship Id="rId7" Type="http://schemas.openxmlformats.org/officeDocument/2006/relationships/image" Target="../media/image147.jpe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__73.bin"/><Relationship Id="rId3" Type="http://schemas.openxmlformats.org/officeDocument/2006/relationships/notesSlide" Target="../notesSlides/notesSlide36.xml"/><Relationship Id="rId6" Type="http://schemas.openxmlformats.org/officeDocument/2006/relationships/oleObject" Target="../embeddings/Microsoft___72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__77.bin"/><Relationship Id="rId4" Type="http://schemas.openxmlformats.org/officeDocument/2006/relationships/image" Target="../media/image153.png"/><Relationship Id="rId5" Type="http://schemas.openxmlformats.org/officeDocument/2006/relationships/oleObject" Target="../embeddings/Microsoft___74.bin"/><Relationship Id="rId7" Type="http://schemas.openxmlformats.org/officeDocument/2006/relationships/oleObject" Target="../embeddings/Microsoft___76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__78.bin"/><Relationship Id="rId3" Type="http://schemas.openxmlformats.org/officeDocument/2006/relationships/notesSlide" Target="../notesSlides/notesSlide37.xml"/><Relationship Id="rId6" Type="http://schemas.openxmlformats.org/officeDocument/2006/relationships/oleObject" Target="../embeddings/Microsoft___75.bin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56.png"/><Relationship Id="rId4" Type="http://schemas.openxmlformats.org/officeDocument/2006/relationships/oleObject" Target="../embeddings/Microsoft___79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8.xml"/><Relationship Id="rId5" Type="http://schemas.openxmlformats.org/officeDocument/2006/relationships/image" Target="../media/image155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4" Type="http://schemas.openxmlformats.org/officeDocument/2006/relationships/oleObject" Target="../embeddings/Microsoft___80.bin"/><Relationship Id="rId5" Type="http://schemas.openxmlformats.org/officeDocument/2006/relationships/oleObject" Target="../embeddings/Microsoft___81.bin"/><Relationship Id="rId7" Type="http://schemas.openxmlformats.org/officeDocument/2006/relationships/oleObject" Target="../embeddings/Microsoft___83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9.xml"/><Relationship Id="rId6" Type="http://schemas.openxmlformats.org/officeDocument/2006/relationships/oleObject" Target="../embeddings/Microsoft___8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Relationship Id="rId6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4" Type="http://schemas.openxmlformats.org/officeDocument/2006/relationships/oleObject" Target="../embeddings/Microsoft___84.bin"/><Relationship Id="rId5" Type="http://schemas.openxmlformats.org/officeDocument/2006/relationships/oleObject" Target="../embeddings/Microsoft___85.bin"/><Relationship Id="rId7" Type="http://schemas.openxmlformats.org/officeDocument/2006/relationships/oleObject" Target="../embeddings/Microsoft___87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0.xml"/><Relationship Id="rId6" Type="http://schemas.openxmlformats.org/officeDocument/2006/relationships/oleObject" Target="../embeddings/Microsoft___86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4" Type="http://schemas.openxmlformats.org/officeDocument/2006/relationships/image" Target="../media/image169.png"/><Relationship Id="rId10" Type="http://schemas.openxmlformats.org/officeDocument/2006/relationships/image" Target="../media/image172.png"/><Relationship Id="rId5" Type="http://schemas.openxmlformats.org/officeDocument/2006/relationships/oleObject" Target="../embeddings/Microsoft___88.bin"/><Relationship Id="rId7" Type="http://schemas.openxmlformats.org/officeDocument/2006/relationships/oleObject" Target="../embeddings/Microsoft___90.bin"/><Relationship Id="rId11" Type="http://schemas.openxmlformats.org/officeDocument/2006/relationships/image" Target="../media/image173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6.xml"/><Relationship Id="rId9" Type="http://schemas.openxmlformats.org/officeDocument/2006/relationships/image" Target="../media/image171.png"/><Relationship Id="rId3" Type="http://schemas.openxmlformats.org/officeDocument/2006/relationships/notesSlide" Target="../notesSlides/notesSlide41.xml"/><Relationship Id="rId6" Type="http://schemas.openxmlformats.org/officeDocument/2006/relationships/oleObject" Target="../embeddings/Microsoft___89.bin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76.jpeg"/><Relationship Id="rId4" Type="http://schemas.openxmlformats.org/officeDocument/2006/relationships/oleObject" Target="../embeddings/Microsoft___91.bin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2.xml"/><Relationship Id="rId5" Type="http://schemas.openxmlformats.org/officeDocument/2006/relationships/image" Target="../media/image17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emf"/><Relationship Id="rId4" Type="http://schemas.openxmlformats.org/officeDocument/2006/relationships/image" Target="../media/image182.emf"/><Relationship Id="rId10" Type="http://schemas.openxmlformats.org/officeDocument/2006/relationships/oleObject" Target="../embeddings/Microsoft___95.bin"/><Relationship Id="rId5" Type="http://schemas.openxmlformats.org/officeDocument/2006/relationships/oleObject" Target="../embeddings/Microsoft___92.bin"/><Relationship Id="rId7" Type="http://schemas.openxmlformats.org/officeDocument/2006/relationships/image" Target="../media/image183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__94.bin"/><Relationship Id="rId3" Type="http://schemas.openxmlformats.org/officeDocument/2006/relationships/notesSlide" Target="../notesSlides/notesSlide44.xml"/><Relationship Id="rId6" Type="http://schemas.openxmlformats.org/officeDocument/2006/relationships/oleObject" Target="../embeddings/Microsoft___93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__97.bin"/><Relationship Id="rId4" Type="http://schemas.openxmlformats.org/officeDocument/2006/relationships/image" Target="../media/image182.emf"/><Relationship Id="rId10" Type="http://schemas.openxmlformats.org/officeDocument/2006/relationships/image" Target="../media/image190.png"/><Relationship Id="rId5" Type="http://schemas.openxmlformats.org/officeDocument/2006/relationships/image" Target="../media/image187.emf"/><Relationship Id="rId7" Type="http://schemas.openxmlformats.org/officeDocument/2006/relationships/oleObject" Target="../embeddings/Microsoft___96.bin"/><Relationship Id="rId11" Type="http://schemas.openxmlformats.org/officeDocument/2006/relationships/oleObject" Target="../embeddings/Microsoft___98.bin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6.xml"/><Relationship Id="rId9" Type="http://schemas.openxmlformats.org/officeDocument/2006/relationships/image" Target="../media/image189.jpeg"/><Relationship Id="rId3" Type="http://schemas.openxmlformats.org/officeDocument/2006/relationships/notesSlide" Target="../notesSlides/notesSlide45.xml"/><Relationship Id="rId6" Type="http://schemas.openxmlformats.org/officeDocument/2006/relationships/image" Target="../media/image188.jpeg"/></Relationships>
</file>

<file path=ppt/slides/_rels/slide46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02.png"/><Relationship Id="rId4" Type="http://schemas.openxmlformats.org/officeDocument/2006/relationships/oleObject" Target="../embeddings/Microsoft___99.bin"/><Relationship Id="rId7" Type="http://schemas.openxmlformats.org/officeDocument/2006/relationships/image" Target="../media/image197.jpeg"/><Relationship Id="rId11" Type="http://schemas.openxmlformats.org/officeDocument/2006/relationships/oleObject" Target="../embeddings/Microsoft___102.bin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Microsoft___101.bin"/><Relationship Id="rId8" Type="http://schemas.openxmlformats.org/officeDocument/2006/relationships/image" Target="../media/image198.jpeg"/><Relationship Id="rId13" Type="http://schemas.openxmlformats.org/officeDocument/2006/relationships/image" Target="../media/image201.png"/><Relationship Id="rId10" Type="http://schemas.openxmlformats.org/officeDocument/2006/relationships/image" Target="../media/image200.jpeg"/><Relationship Id="rId5" Type="http://schemas.openxmlformats.org/officeDocument/2006/relationships/oleObject" Target="../embeddings/Microsoft___100.bin"/><Relationship Id="rId15" Type="http://schemas.openxmlformats.org/officeDocument/2006/relationships/oleObject" Target="../embeddings/Microsoft___104.bin"/><Relationship Id="rId12" Type="http://schemas.openxmlformats.org/officeDocument/2006/relationships/oleObject" Target="../embeddings/Microsoft___103.bin"/><Relationship Id="rId2" Type="http://schemas.openxmlformats.org/officeDocument/2006/relationships/slideLayout" Target="../slideLayouts/slideLayout6.xml"/><Relationship Id="rId9" Type="http://schemas.openxmlformats.org/officeDocument/2006/relationships/image" Target="../media/image199.jpeg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__106.bin"/><Relationship Id="rId4" Type="http://schemas.openxmlformats.org/officeDocument/2006/relationships/image" Target="../media/image204.jpeg"/><Relationship Id="rId10" Type="http://schemas.openxmlformats.org/officeDocument/2006/relationships/oleObject" Target="../embeddings/Microsoft___108.bin"/><Relationship Id="rId5" Type="http://schemas.openxmlformats.org/officeDocument/2006/relationships/image" Target="../media/image205.jpeg"/><Relationship Id="rId7" Type="http://schemas.openxmlformats.org/officeDocument/2006/relationships/oleObject" Target="../embeddings/Microsoft___105.bin"/><Relationship Id="rId11" Type="http://schemas.openxmlformats.org/officeDocument/2006/relationships/oleObject" Target="../embeddings/Microsoft___109.bin"/><Relationship Id="rId12" Type="http://schemas.openxmlformats.org/officeDocument/2006/relationships/image" Target="../media/image207.pn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__107.bin"/><Relationship Id="rId3" Type="http://schemas.openxmlformats.org/officeDocument/2006/relationships/notesSlide" Target="../notesSlides/notesSlide47.xml"/><Relationship Id="rId6" Type="http://schemas.openxmlformats.org/officeDocument/2006/relationships/image" Target="../media/image20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__112.bin"/><Relationship Id="rId4" Type="http://schemas.openxmlformats.org/officeDocument/2006/relationships/image" Target="../media/image208.jpeg"/><Relationship Id="rId10" Type="http://schemas.openxmlformats.org/officeDocument/2006/relationships/image" Target="../media/image210.png"/><Relationship Id="rId5" Type="http://schemas.openxmlformats.org/officeDocument/2006/relationships/image" Target="../media/image209.jpeg"/><Relationship Id="rId7" Type="http://schemas.openxmlformats.org/officeDocument/2006/relationships/oleObject" Target="../embeddings/Microsoft___111.bin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__113.bin"/><Relationship Id="rId3" Type="http://schemas.openxmlformats.org/officeDocument/2006/relationships/notesSlide" Target="../notesSlides/notesSlide48.xml"/><Relationship Id="rId6" Type="http://schemas.openxmlformats.org/officeDocument/2006/relationships/oleObject" Target="../embeddings/Microsoft___110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Relationship Id="rId5" Type="http://schemas.openxmlformats.org/officeDocument/2006/relationships/oleObject" Target="../embeddings/Microsoft___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9" Type="http://schemas.openxmlformats.org/officeDocument/2006/relationships/image" Target="../media/image20.jpeg"/><Relationship Id="rId3" Type="http://schemas.openxmlformats.org/officeDocument/2006/relationships/image" Target="../media/image14.jpeg"/><Relationship Id="rId6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__6.bin"/><Relationship Id="rId4" Type="http://schemas.openxmlformats.org/officeDocument/2006/relationships/oleObject" Target="../embeddings/Microsoft___2.bin"/><Relationship Id="rId5" Type="http://schemas.openxmlformats.org/officeDocument/2006/relationships/oleObject" Target="../embeddings/Microsoft___3.bin"/><Relationship Id="rId7" Type="http://schemas.openxmlformats.org/officeDocument/2006/relationships/oleObject" Target="../embeddings/Microsoft___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7.xml"/><Relationship Id="rId6" Type="http://schemas.openxmlformats.org/officeDocument/2006/relationships/oleObject" Target="../embeddings/Microsoft___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4" Type="http://schemas.openxmlformats.org/officeDocument/2006/relationships/image" Target="../media/image27.jpeg"/><Relationship Id="rId5" Type="http://schemas.openxmlformats.org/officeDocument/2006/relationships/image" Target="../media/image11.emf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emf"/><Relationship Id="rId6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ChangeArrowheads="1"/>
          </p:cNvSpPr>
          <p:nvPr/>
        </p:nvSpPr>
        <p:spPr bwMode="auto">
          <a:xfrm>
            <a:off x="838200" y="4725988"/>
            <a:ext cx="7467600" cy="12954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ja-JP" altLang="en-US" sz="3200" b="0"/>
              <a:t>笠松　健一</a:t>
            </a:r>
            <a:endParaRPr lang="en-US" altLang="ja-JP" sz="3200" b="0"/>
          </a:p>
          <a:p>
            <a:pPr algn="ctr">
              <a:spcBef>
                <a:spcPct val="20000"/>
              </a:spcBef>
            </a:pPr>
            <a:r>
              <a:rPr lang="ja-JP" altLang="en-US" sz="3200" b="0"/>
              <a:t>近畿大学　理工学部　理学科</a:t>
            </a:r>
            <a:endParaRPr lang="en-US" altLang="ja-JP" sz="3200" b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228600"/>
            <a:ext cx="8305800" cy="2743200"/>
          </a:xfrm>
          <a:solidFill>
            <a:schemeClr val="bg1">
              <a:alpha val="59999"/>
            </a:schemeClr>
          </a:solidFill>
        </p:spPr>
        <p:txBody>
          <a:bodyPr/>
          <a:lstStyle/>
          <a:p>
            <a:r>
              <a:rPr lang="ja-JP" altLang="en-US" sz="4000" b="1">
                <a:latin typeface="Arial" charset="0"/>
                <a:ea typeface="ＭＳ Ｐゴシック" charset="0"/>
                <a:cs typeface="ＭＳ Ｐゴシック" charset="0"/>
              </a:rPr>
              <a:t>原子気体のボース凝縮系における</a:t>
            </a:r>
            <a:r>
              <a:rPr lang="en-US" altLang="ja-JP" sz="4000" b="1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4000" b="1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ja-JP" altLang="en-US" sz="4000" b="1">
                <a:latin typeface="Arial" charset="0"/>
                <a:ea typeface="ＭＳ Ｐゴシック" charset="0"/>
                <a:cs typeface="ＭＳ Ｐゴシック" charset="0"/>
              </a:rPr>
              <a:t>最近の進展：</a:t>
            </a:r>
            <a:r>
              <a:rPr lang="en-US" altLang="ja-JP" sz="4000" b="1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4000" b="1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ja-JP" altLang="en-US" sz="4000" b="1">
                <a:latin typeface="Arial" charset="0"/>
                <a:ea typeface="ＭＳ Ｐゴシック" charset="0"/>
                <a:cs typeface="ＭＳ Ｐゴシック" charset="0"/>
              </a:rPr>
              <a:t>人工ゲージ場の効果を中心として</a:t>
            </a:r>
            <a:endParaRPr lang="en-US" altLang="ja-JP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40" name="Picture 4" descr="002"/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54550"/>
            <a:ext cx="685800" cy="9398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正方形/長方形 16"/>
          <p:cNvSpPr>
            <a:spLocks noChangeArrowheads="1"/>
          </p:cNvSpPr>
          <p:nvPr/>
        </p:nvSpPr>
        <p:spPr bwMode="auto">
          <a:xfrm>
            <a:off x="3132138" y="2781300"/>
            <a:ext cx="60483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b="0"/>
              <a:t>基研研究会「熱場の量子論とその応用」</a:t>
            </a:r>
            <a:endParaRPr lang="en-US" altLang="ja-JP" b="0"/>
          </a:p>
          <a:p>
            <a:r>
              <a:rPr lang="ja-JP" altLang="en-US" b="0"/>
              <a:t>２０１３年８月２６日</a:t>
            </a:r>
            <a:r>
              <a:rPr lang="en-US" altLang="ja-JP" b="0"/>
              <a:t>(</a:t>
            </a:r>
            <a:r>
              <a:rPr lang="ja-JP" altLang="en-US" b="0"/>
              <a:t>月</a:t>
            </a:r>
            <a:r>
              <a:rPr lang="en-US" altLang="ja-JP" b="0"/>
              <a:t>)</a:t>
            </a:r>
            <a:r>
              <a:rPr lang="ja-JP" altLang="en-US" b="0"/>
              <a:t>～２８日</a:t>
            </a:r>
            <a:r>
              <a:rPr lang="en-US" altLang="ja-JP" b="0"/>
              <a:t>(</a:t>
            </a:r>
            <a:r>
              <a:rPr lang="ja-JP" altLang="en-US" b="0"/>
              <a:t>水</a:t>
            </a:r>
            <a:r>
              <a:rPr lang="en-US" altLang="ja-JP" b="0"/>
              <a:t>)</a:t>
            </a:r>
          </a:p>
          <a:p>
            <a:r>
              <a:rPr lang="ja-JP" altLang="en-US" b="0"/>
              <a:t>於 京都大学 基礎物理学研究所 湯川記念館 </a:t>
            </a:r>
            <a:endParaRPr lang="en-US" altLang="ja-JP" b="0"/>
          </a:p>
          <a:p>
            <a:r>
              <a:rPr lang="en-US" altLang="ja-JP" b="0"/>
              <a:t>Panasonic </a:t>
            </a:r>
            <a:r>
              <a:rPr lang="ja-JP" altLang="en-US" b="0"/>
              <a:t>国際交流ホール</a:t>
            </a:r>
            <a:endParaRPr lang="en-US" altLang="ja-JP" b="0"/>
          </a:p>
        </p:txBody>
      </p:sp>
      <p:pic>
        <p:nvPicPr>
          <p:cNvPr id="14342" name="Picture 29" descr="logo_PhysKindai_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54550"/>
            <a:ext cx="9636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-100013"/>
            <a:ext cx="8732837" cy="1169988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量子渦の制御と観測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61702" y="4607493"/>
            <a:ext cx="7236411" cy="96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84487" y="5707290"/>
            <a:ext cx="7235985" cy="96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図 7" descr="drag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3312368" cy="233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正方形/長方形 9"/>
          <p:cNvSpPr>
            <a:spLocks noChangeArrowheads="1"/>
          </p:cNvSpPr>
          <p:nvPr/>
        </p:nvSpPr>
        <p:spPr bwMode="auto">
          <a:xfrm>
            <a:off x="5052508" y="836712"/>
            <a:ext cx="4091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1800" b="0" dirty="0" smtClean="0"/>
              <a:t>Neely, et al., PRL </a:t>
            </a:r>
            <a:r>
              <a:rPr lang="en-US" altLang="ja-JP" sz="1800" dirty="0"/>
              <a:t>104</a:t>
            </a:r>
            <a:r>
              <a:rPr lang="en-US" altLang="ja-JP" sz="1800" b="0" dirty="0"/>
              <a:t>, 160401 (2010)</a:t>
            </a:r>
            <a:endParaRPr lang="ja-JP" altLang="en-US" sz="1800" b="0" dirty="0"/>
          </a:p>
        </p:txBody>
      </p:sp>
      <p:sp>
        <p:nvSpPr>
          <p:cNvPr id="7" name="正方形/長方形 9"/>
          <p:cNvSpPr>
            <a:spLocks noChangeArrowheads="1"/>
          </p:cNvSpPr>
          <p:nvPr/>
        </p:nvSpPr>
        <p:spPr bwMode="auto">
          <a:xfrm>
            <a:off x="35496" y="4149080"/>
            <a:ext cx="35283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b="0" dirty="0" smtClean="0"/>
              <a:t>実験と理論の定量的比較</a:t>
            </a:r>
            <a:endParaRPr lang="ja-JP" altLang="en-US" b="0" dirty="0"/>
          </a:p>
        </p:txBody>
      </p:sp>
      <p:sp>
        <p:nvSpPr>
          <p:cNvPr id="8" name="正方形/長方形 9"/>
          <p:cNvSpPr>
            <a:spLocks noChangeArrowheads="1"/>
          </p:cNvSpPr>
          <p:nvPr/>
        </p:nvSpPr>
        <p:spPr bwMode="auto">
          <a:xfrm>
            <a:off x="683568" y="4869160"/>
            <a:ext cx="8640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b="0" dirty="0" smtClean="0"/>
              <a:t>実験</a:t>
            </a:r>
            <a:endParaRPr lang="ja-JP" altLang="en-US" b="0" dirty="0"/>
          </a:p>
        </p:txBody>
      </p:sp>
      <p:sp>
        <p:nvSpPr>
          <p:cNvPr id="9" name="正方形/長方形 9"/>
          <p:cNvSpPr>
            <a:spLocks noChangeArrowheads="1"/>
          </p:cNvSpPr>
          <p:nvPr/>
        </p:nvSpPr>
        <p:spPr bwMode="auto">
          <a:xfrm>
            <a:off x="683568" y="5949280"/>
            <a:ext cx="792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ja-JP" altLang="en-US" b="0" dirty="0" smtClean="0"/>
              <a:t>理論</a:t>
            </a:r>
            <a:endParaRPr lang="ja-JP" altLang="en-US" b="0" dirty="0"/>
          </a:p>
        </p:txBody>
      </p:sp>
      <p:sp>
        <p:nvSpPr>
          <p:cNvPr id="10" name="正方形/長方形 9"/>
          <p:cNvSpPr>
            <a:spLocks noChangeArrowheads="1"/>
          </p:cNvSpPr>
          <p:nvPr/>
        </p:nvSpPr>
        <p:spPr bwMode="auto">
          <a:xfrm>
            <a:off x="107504" y="1196752"/>
            <a:ext cx="8856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b="0" dirty="0" smtClean="0"/>
              <a:t>Vortex dipole (</a:t>
            </a:r>
            <a:r>
              <a:rPr lang="ja-JP" altLang="en-US" b="0" dirty="0" smtClean="0"/>
              <a:t>渦</a:t>
            </a:r>
            <a:r>
              <a:rPr lang="en-US" altLang="ja-JP" b="0" dirty="0" smtClean="0"/>
              <a:t>-</a:t>
            </a:r>
            <a:r>
              <a:rPr lang="ja-JP" altLang="en-US" b="0" dirty="0" smtClean="0"/>
              <a:t>半渦ペア</a:t>
            </a:r>
            <a:r>
              <a:rPr lang="en-US" altLang="ja-JP" b="0" dirty="0" smtClean="0"/>
              <a:t>) </a:t>
            </a:r>
            <a:r>
              <a:rPr lang="ja-JP" altLang="en-US" b="0" dirty="0" smtClean="0"/>
              <a:t>の生成とダイナミクスの観測</a:t>
            </a:r>
            <a:endParaRPr lang="ja-JP" altLang="en-US" b="0" dirty="0"/>
          </a:p>
        </p:txBody>
      </p:sp>
      <p:pic>
        <p:nvPicPr>
          <p:cNvPr id="2" name="図 1" descr="Neely_fig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16016" y="1700808"/>
            <a:ext cx="4104456" cy="27445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6098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-100013"/>
            <a:ext cx="8732837" cy="1169988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量子渦の制御と観測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84784"/>
            <a:ext cx="3471574" cy="475252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829" y="1484784"/>
            <a:ext cx="5258034" cy="3672408"/>
          </a:xfrm>
          <a:prstGeom prst="rect">
            <a:avLst/>
          </a:prstGeom>
        </p:spPr>
      </p:pic>
      <p:sp>
        <p:nvSpPr>
          <p:cNvPr id="5" name="テキスト ボックス 18"/>
          <p:cNvSpPr txBox="1">
            <a:spLocks noChangeArrowheads="1"/>
          </p:cNvSpPr>
          <p:nvPr/>
        </p:nvSpPr>
        <p:spPr bwMode="auto">
          <a:xfrm>
            <a:off x="4283968" y="1012666"/>
            <a:ext cx="4824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 smtClean="0">
                <a:solidFill>
                  <a:srgbClr val="000000"/>
                </a:solidFill>
              </a:rPr>
              <a:t>D.V. </a:t>
            </a:r>
            <a:r>
              <a:rPr lang="en-US" altLang="ja-JP" sz="1800" b="0" dirty="0" err="1" smtClean="0">
                <a:solidFill>
                  <a:srgbClr val="000000"/>
                </a:solidFill>
              </a:rPr>
              <a:t>Freilich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, </a:t>
            </a:r>
            <a:r>
              <a:rPr lang="en-US" altLang="ja-JP" sz="1800" b="0" dirty="0">
                <a:solidFill>
                  <a:srgbClr val="000000"/>
                </a:solidFill>
              </a:rPr>
              <a:t>et al., 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Science </a:t>
            </a:r>
            <a:r>
              <a:rPr lang="en-US" altLang="ja-JP" sz="1800" dirty="0" smtClean="0">
                <a:solidFill>
                  <a:srgbClr val="000000"/>
                </a:solidFill>
              </a:rPr>
              <a:t>329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, 1182 </a:t>
            </a:r>
            <a:r>
              <a:rPr lang="en-US" altLang="ja-JP" sz="1800" b="0" dirty="0">
                <a:solidFill>
                  <a:srgbClr val="000000"/>
                </a:solidFill>
              </a:rPr>
              <a:t>(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2010)</a:t>
            </a:r>
            <a:endParaRPr lang="en-US" altLang="ja-JP" sz="1800" b="0" dirty="0">
              <a:solidFill>
                <a:srgbClr val="00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851920" y="5301208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0" dirty="0"/>
              <a:t>Real-Time Dynamics </a:t>
            </a:r>
            <a:r>
              <a:rPr lang="en-US" altLang="ja-JP" b="0" dirty="0" smtClean="0"/>
              <a:t>of a </a:t>
            </a:r>
            <a:r>
              <a:rPr lang="en-US" altLang="ja-JP" b="0" dirty="0"/>
              <a:t>Single Vortex </a:t>
            </a:r>
            <a:r>
              <a:rPr lang="en-US" altLang="ja-JP" b="0" dirty="0" smtClean="0"/>
              <a:t>Line </a:t>
            </a:r>
            <a:r>
              <a:rPr lang="en-US" altLang="ja-JP" b="0" dirty="0"/>
              <a:t>and Vortex Dipoles</a:t>
            </a:r>
            <a:endParaRPr lang="ja-JP" altLang="en-US" b="0" dirty="0"/>
          </a:p>
        </p:txBody>
      </p:sp>
      <p:sp>
        <p:nvSpPr>
          <p:cNvPr id="7" name="テキスト ボックス 18"/>
          <p:cNvSpPr txBox="1">
            <a:spLocks noChangeArrowheads="1"/>
          </p:cNvSpPr>
          <p:nvPr/>
        </p:nvSpPr>
        <p:spPr bwMode="auto">
          <a:xfrm>
            <a:off x="4067944" y="6165304"/>
            <a:ext cx="55811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 smtClean="0">
                <a:solidFill>
                  <a:srgbClr val="000000"/>
                </a:solidFill>
              </a:rPr>
              <a:t>S. </a:t>
            </a:r>
            <a:r>
              <a:rPr lang="en-US" altLang="ja-JP" sz="1800" b="0" dirty="0" err="1" smtClean="0">
                <a:solidFill>
                  <a:srgbClr val="000000"/>
                </a:solidFill>
              </a:rPr>
              <a:t>Middelkamp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, </a:t>
            </a:r>
            <a:r>
              <a:rPr lang="en-US" altLang="ja-JP" sz="1800" b="0" dirty="0">
                <a:solidFill>
                  <a:srgbClr val="000000"/>
                </a:solidFill>
              </a:rPr>
              <a:t>et al., 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PRA </a:t>
            </a:r>
            <a:r>
              <a:rPr lang="en-US" altLang="ja-JP" sz="1800" dirty="0" smtClean="0">
                <a:solidFill>
                  <a:srgbClr val="000000"/>
                </a:solidFill>
              </a:rPr>
              <a:t>84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, 011605(R) </a:t>
            </a:r>
            <a:r>
              <a:rPr lang="en-US" altLang="ja-JP" sz="1800" b="0" dirty="0">
                <a:solidFill>
                  <a:srgbClr val="000000"/>
                </a:solidFill>
              </a:rPr>
              <a:t>(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2011)</a:t>
            </a:r>
          </a:p>
          <a:p>
            <a:r>
              <a:rPr lang="en-US" altLang="ja-JP" sz="1800" b="0" dirty="0">
                <a:solidFill>
                  <a:srgbClr val="000000"/>
                </a:solidFill>
              </a:rPr>
              <a:t>R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. Navarro, </a:t>
            </a:r>
            <a:r>
              <a:rPr lang="en-US" altLang="ja-JP" sz="1800" b="0" dirty="0">
                <a:solidFill>
                  <a:srgbClr val="000000"/>
                </a:solidFill>
              </a:rPr>
              <a:t>et al., 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PRL </a:t>
            </a:r>
            <a:r>
              <a:rPr lang="en-US" altLang="ja-JP" sz="1800" dirty="0" smtClean="0">
                <a:solidFill>
                  <a:srgbClr val="000000"/>
                </a:solidFill>
              </a:rPr>
              <a:t>110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, 225301 </a:t>
            </a:r>
            <a:r>
              <a:rPr lang="en-US" altLang="ja-JP" sz="1800" b="0" dirty="0">
                <a:solidFill>
                  <a:srgbClr val="000000"/>
                </a:solidFill>
              </a:rPr>
              <a:t>(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2013)</a:t>
            </a:r>
            <a:endParaRPr lang="en-US" altLang="ja-JP" sz="18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61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0"/>
            <a:ext cx="9361488" cy="1052736"/>
          </a:xfrm>
        </p:spPr>
        <p:txBody>
          <a:bodyPr/>
          <a:lstStyle/>
          <a:p>
            <a:pPr>
              <a:defRPr/>
            </a:pP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原子気体</a:t>
            </a: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における量子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乱流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4160838" y="4189635"/>
            <a:ext cx="2181225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b="0"/>
          </a:p>
        </p:txBody>
      </p:sp>
      <p:graphicFrame>
        <p:nvGraphicFramePr>
          <p:cNvPr id="14" name="Group 5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2482032"/>
              </p:ext>
            </p:extLst>
          </p:nvPr>
        </p:nvGraphicFramePr>
        <p:xfrm>
          <a:off x="539552" y="2204864"/>
          <a:ext cx="7848872" cy="4176464"/>
        </p:xfrm>
        <a:graphic>
          <a:graphicData uri="http://schemas.openxmlformats.org/drawingml/2006/table">
            <a:tbl>
              <a:tblPr/>
              <a:tblGrid>
                <a:gridCol w="2441871"/>
                <a:gridCol w="2790710"/>
                <a:gridCol w="2616291"/>
              </a:tblGrid>
              <a:tr h="626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E6E1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Vortex array</a:t>
                      </a:r>
                      <a:endParaRPr kumimoji="0" lang="en-US" altLang="ja-JP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Vortex tangle</a:t>
                      </a:r>
                      <a:endParaRPr kumimoji="0" lang="en-US" altLang="ja-JP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77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Superfluid He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pt-B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773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Atomic BEC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pt-B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endParaRPr kumimoji="0" lang="pt-BR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2664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79606"/>
            <a:ext cx="1681435" cy="162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24944"/>
            <a:ext cx="264524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25144"/>
            <a:ext cx="2035175" cy="153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8" name="Text Box 26"/>
          <p:cNvSpPr txBox="1">
            <a:spLocks noChangeArrowheads="1"/>
          </p:cNvSpPr>
          <p:nvPr/>
        </p:nvSpPr>
        <p:spPr bwMode="auto">
          <a:xfrm>
            <a:off x="179512" y="1124744"/>
            <a:ext cx="45367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b="0" dirty="0" smtClean="0">
                <a:ea typeface="Osaka" charset="0"/>
                <a:cs typeface="Osaka" charset="0"/>
              </a:rPr>
              <a:t>量子渦の制御と観測技術の確立</a:t>
            </a:r>
            <a:endParaRPr lang="en-US" altLang="ja-JP" b="0" dirty="0">
              <a:ea typeface="Osaka" charset="0"/>
              <a:cs typeface="Osaka" charset="0"/>
            </a:endParaRPr>
          </a:p>
        </p:txBody>
      </p:sp>
      <p:sp>
        <p:nvSpPr>
          <p:cNvPr id="26649" name="AutoShape 38"/>
          <p:cNvSpPr>
            <a:spLocks noChangeArrowheads="1"/>
          </p:cNvSpPr>
          <p:nvPr/>
        </p:nvSpPr>
        <p:spPr bwMode="auto">
          <a:xfrm>
            <a:off x="6444208" y="4869160"/>
            <a:ext cx="1224136" cy="1224136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827584" y="1599183"/>
            <a:ext cx="71287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b="0" dirty="0" smtClean="0">
                <a:solidFill>
                  <a:srgbClr val="FF0000"/>
                </a:solidFill>
                <a:ea typeface="Osaka" charset="0"/>
                <a:cs typeface="Osaka" charset="0"/>
              </a:rPr>
              <a:t>→</a:t>
            </a:r>
            <a:r>
              <a:rPr lang="ja-JP" altLang="en-US" b="0" dirty="0">
                <a:solidFill>
                  <a:srgbClr val="FF0000"/>
                </a:solidFill>
                <a:ea typeface="Osaka" charset="0"/>
                <a:cs typeface="Osaka" charset="0"/>
              </a:rPr>
              <a:t>　</a:t>
            </a:r>
            <a:r>
              <a:rPr lang="ja-JP" altLang="en-US" b="0" dirty="0" smtClean="0">
                <a:solidFill>
                  <a:srgbClr val="FF0000"/>
                </a:solidFill>
                <a:ea typeface="Osaka" charset="0"/>
                <a:cs typeface="Osaka" charset="0"/>
              </a:rPr>
              <a:t>「量子乱流（</a:t>
            </a:r>
            <a:r>
              <a:rPr lang="en-US" altLang="ja-JP" b="0" dirty="0" smtClean="0">
                <a:solidFill>
                  <a:srgbClr val="FF0000"/>
                </a:solidFill>
                <a:ea typeface="Osaka" charset="0"/>
                <a:cs typeface="Osaka" charset="0"/>
              </a:rPr>
              <a:t>Quantum turbulence</a:t>
            </a:r>
            <a:r>
              <a:rPr lang="ja-JP" altLang="en-US" b="0" dirty="0" smtClean="0">
                <a:solidFill>
                  <a:srgbClr val="FF0000"/>
                </a:solidFill>
                <a:ea typeface="Osaka" charset="0"/>
                <a:cs typeface="Osaka" charset="0"/>
              </a:rPr>
              <a:t>）」状態の解明</a:t>
            </a:r>
            <a:endParaRPr lang="en-US" altLang="ja-JP" b="0" dirty="0">
              <a:solidFill>
                <a:srgbClr val="FF0000"/>
              </a:solidFill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0"/>
            <a:ext cx="9361488" cy="1052736"/>
          </a:xfrm>
        </p:spPr>
        <p:txBody>
          <a:bodyPr/>
          <a:lstStyle/>
          <a:p>
            <a:pPr>
              <a:defRPr/>
            </a:pP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原子気体</a:t>
            </a: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における量子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乱流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5759624" y="908720"/>
            <a:ext cx="33843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/>
              <a:t>M. Kobayashi and M. </a:t>
            </a:r>
            <a:r>
              <a:rPr lang="en-US" altLang="ja-JP" sz="1800" b="0" dirty="0" err="1"/>
              <a:t>Tsubota</a:t>
            </a:r>
            <a:r>
              <a:rPr lang="en-US" altLang="ja-JP" sz="1800" b="0" dirty="0"/>
              <a:t>, </a:t>
            </a:r>
            <a:r>
              <a:rPr lang="en-US" altLang="ja-JP" sz="1800" b="0" dirty="0" smtClean="0"/>
              <a:t>PRA </a:t>
            </a:r>
            <a:r>
              <a:rPr lang="en-US" altLang="ja-JP" sz="1800" dirty="0"/>
              <a:t>76</a:t>
            </a:r>
            <a:r>
              <a:rPr lang="en-US" altLang="ja-JP" sz="1800" b="0" dirty="0"/>
              <a:t>, 045603 (2007)</a:t>
            </a: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107504" y="2175247"/>
            <a:ext cx="14401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 smtClean="0"/>
              <a:t>２軸回転</a:t>
            </a:r>
            <a:endParaRPr lang="en-US" altLang="ja-JP" b="0" dirty="0"/>
          </a:p>
        </p:txBody>
      </p:sp>
      <p:pic>
        <p:nvPicPr>
          <p:cNvPr id="16" name="Picture 3" descr="Ek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320480" cy="407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5496" y="980728"/>
            <a:ext cx="5616624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rgbClr val="000066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kumimoji="1" sz="2000">
                <a:solidFill>
                  <a:srgbClr val="000066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kumimoji="1" sz="2000">
                <a:solidFill>
                  <a:srgbClr val="000066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kumimoji="1" sz="2000">
                <a:solidFill>
                  <a:srgbClr val="000066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kumimoji="1" sz="2000">
                <a:solidFill>
                  <a:srgbClr val="000066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000066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000066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000066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000066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(1)</a:t>
            </a:r>
            <a:r>
              <a:rPr kumimoji="1" lang="ja-JP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流れを系に加えることができない。</a:t>
            </a:r>
            <a:endParaRPr kumimoji="1" lang="en-US" altLang="ja-JP" b="0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altLang="ja-JP" b="0" dirty="0">
                <a:solidFill>
                  <a:srgbClr val="000090"/>
                </a:solidFill>
              </a:rPr>
              <a:t>(2)</a:t>
            </a:r>
            <a:r>
              <a:rPr lang="ja-JP" altLang="en-US" b="0" dirty="0">
                <a:solidFill>
                  <a:srgbClr val="000090"/>
                </a:solidFill>
              </a:rPr>
              <a:t>有限系である。十分な慣性領域がとれるか</a:t>
            </a:r>
            <a:r>
              <a:rPr lang="ja-JP" altLang="en-US" b="0" dirty="0" smtClean="0">
                <a:solidFill>
                  <a:srgbClr val="000090"/>
                </a:solidFill>
              </a:rPr>
              <a:t>？</a:t>
            </a:r>
            <a:endParaRPr lang="ja-JP" altLang="en-US" b="0" dirty="0">
              <a:solidFill>
                <a:srgbClr val="000090"/>
              </a:solidFill>
            </a:endParaRPr>
          </a:p>
        </p:txBody>
      </p:sp>
      <p:pic>
        <p:nvPicPr>
          <p:cNvPr id="4" name="図 3" descr="BEC-ima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547664" y="1700808"/>
            <a:ext cx="2448272" cy="2448272"/>
          </a:xfrm>
          <a:prstGeom prst="rect">
            <a:avLst/>
          </a:prstGeom>
        </p:spPr>
      </p:pic>
      <p:pic>
        <p:nvPicPr>
          <p:cNvPr id="5" name="図 4" descr="turbulenc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51520" y="4077072"/>
            <a:ext cx="4104456" cy="2737764"/>
          </a:xfrm>
          <a:prstGeom prst="rect">
            <a:avLst/>
          </a:prstGeom>
        </p:spPr>
      </p:pic>
      <p:sp>
        <p:nvSpPr>
          <p:cNvPr id="9" name="Text Box 37"/>
          <p:cNvSpPr txBox="1">
            <a:spLocks noChangeArrowheads="1"/>
          </p:cNvSpPr>
          <p:nvPr/>
        </p:nvSpPr>
        <p:spPr bwMode="auto">
          <a:xfrm>
            <a:off x="5105400" y="6019800"/>
            <a:ext cx="243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err="1" smtClean="0"/>
              <a:t>Kolmogorov</a:t>
            </a:r>
            <a:r>
              <a:rPr lang="en-US" altLang="ja-JP" b="0" dirty="0" smtClean="0"/>
              <a:t> law</a:t>
            </a:r>
            <a:endParaRPr lang="en-US" altLang="ja-JP" b="0" dirty="0"/>
          </a:p>
        </p:txBody>
      </p:sp>
      <p:graphicFrame>
        <p:nvGraphicFramePr>
          <p:cNvPr id="84994" name="Object 2"/>
          <p:cNvGraphicFramePr>
            <a:graphicFrameLocks noChangeAspect="1"/>
          </p:cNvGraphicFramePr>
          <p:nvPr/>
        </p:nvGraphicFramePr>
        <p:xfrm>
          <a:off x="7489825" y="6067425"/>
          <a:ext cx="1425575" cy="409575"/>
        </p:xfrm>
        <a:graphic>
          <a:graphicData uri="http://schemas.openxmlformats.org/presentationml/2006/ole">
            <p:oleObj spid="_x0000_s85007" name="数式" r:id="rId7" imgW="749300" imgH="215900" progId="Equation.3">
              <p:embed/>
            </p:oleObj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9450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0"/>
            <a:ext cx="9361488" cy="1052736"/>
          </a:xfrm>
        </p:spPr>
        <p:txBody>
          <a:bodyPr/>
          <a:lstStyle/>
          <a:p>
            <a:pPr>
              <a:defRPr/>
            </a:pP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原子気体</a:t>
            </a: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における量子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乱流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図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91033"/>
            <a:ext cx="5148064" cy="38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30361"/>
            <a:ext cx="4165848" cy="536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円/楕円 9"/>
          <p:cNvSpPr>
            <a:spLocks noChangeArrowheads="1"/>
          </p:cNvSpPr>
          <p:nvPr/>
        </p:nvSpPr>
        <p:spPr bwMode="auto">
          <a:xfrm>
            <a:off x="3166120" y="1756048"/>
            <a:ext cx="6858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" name="円/楕円 10"/>
          <p:cNvSpPr>
            <a:spLocks noChangeArrowheads="1"/>
          </p:cNvSpPr>
          <p:nvPr/>
        </p:nvSpPr>
        <p:spPr bwMode="auto">
          <a:xfrm>
            <a:off x="130696" y="2116088"/>
            <a:ext cx="6858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" name="円/楕円 11"/>
          <p:cNvSpPr>
            <a:spLocks noChangeArrowheads="1"/>
          </p:cNvSpPr>
          <p:nvPr/>
        </p:nvSpPr>
        <p:spPr bwMode="auto">
          <a:xfrm>
            <a:off x="1933600" y="2404120"/>
            <a:ext cx="685800" cy="3048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2009800" y="211043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0000FF"/>
                </a:solidFill>
              </a:rPr>
              <a:t>BEC</a:t>
            </a:r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4247456" y="836712"/>
            <a:ext cx="4896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/>
              <a:t>E. A. L. </a:t>
            </a:r>
            <a:r>
              <a:rPr lang="en-US" altLang="ja-JP" sz="1800" b="0" dirty="0" err="1"/>
              <a:t>Henn</a:t>
            </a:r>
            <a:r>
              <a:rPr lang="en-US" altLang="ja-JP" sz="1800" b="0" dirty="0"/>
              <a:t>, et al., </a:t>
            </a:r>
            <a:r>
              <a:rPr lang="en-US" altLang="ja-JP" sz="1800" b="0" dirty="0" smtClean="0"/>
              <a:t>PRA </a:t>
            </a:r>
            <a:r>
              <a:rPr lang="en-US" altLang="ja-JP" sz="1800" dirty="0" smtClean="0"/>
              <a:t>79</a:t>
            </a:r>
            <a:r>
              <a:rPr lang="en-US" altLang="ja-JP" sz="1800" b="0" dirty="0" smtClean="0"/>
              <a:t>, 043618 </a:t>
            </a:r>
            <a:r>
              <a:rPr lang="en-US" altLang="ja-JP" sz="1800" b="0" dirty="0"/>
              <a:t>(2009)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923928" y="1224335"/>
            <a:ext cx="345638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pt-BR" altLang="ja-JP" sz="2000" b="0" dirty="0" err="1" smtClean="0"/>
              <a:t>Excitation</a:t>
            </a:r>
            <a:r>
              <a:rPr lang="pt-BR" altLang="ja-JP" sz="2000" b="0" dirty="0" smtClean="0"/>
              <a:t> </a:t>
            </a:r>
            <a:r>
              <a:rPr lang="pt-BR" altLang="ja-JP" sz="2000" b="0" dirty="0" err="1" smtClean="0"/>
              <a:t>frequency</a:t>
            </a:r>
            <a:r>
              <a:rPr lang="pt-BR" altLang="ja-JP" sz="2000" b="0" dirty="0" smtClean="0"/>
              <a:t> : 200Hz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pt-BR" altLang="ja-JP" sz="2000" b="0" dirty="0" smtClean="0"/>
              <a:t>Amplitude 250 </a:t>
            </a:r>
            <a:r>
              <a:rPr lang="pt-BR" altLang="ja-JP" sz="2000" b="0" dirty="0" err="1" smtClean="0"/>
              <a:t>mV</a:t>
            </a:r>
            <a:endParaRPr lang="en-US" altLang="ja-JP" sz="2000" b="0" dirty="0"/>
          </a:p>
        </p:txBody>
      </p:sp>
      <p:pic>
        <p:nvPicPr>
          <p:cNvPr id="21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941168"/>
            <a:ext cx="2881064" cy="1797784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図 2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941168"/>
            <a:ext cx="2880320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7"/>
          <p:cNvSpPr txBox="1">
            <a:spLocks noChangeArrowheads="1"/>
          </p:cNvSpPr>
          <p:nvPr/>
        </p:nvSpPr>
        <p:spPr bwMode="auto">
          <a:xfrm>
            <a:off x="6516216" y="5805264"/>
            <a:ext cx="28089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/>
              <a:t>E. A. L. </a:t>
            </a:r>
            <a:r>
              <a:rPr lang="en-US" altLang="ja-JP" sz="1800" b="0" dirty="0" err="1"/>
              <a:t>Henn</a:t>
            </a:r>
            <a:r>
              <a:rPr lang="en-US" altLang="ja-JP" sz="1800" b="0" dirty="0"/>
              <a:t>, et al., </a:t>
            </a:r>
          </a:p>
          <a:p>
            <a:r>
              <a:rPr lang="en-US" altLang="ja-JP" sz="1800" b="0" dirty="0"/>
              <a:t>PRL </a:t>
            </a:r>
            <a:r>
              <a:rPr lang="en-US" altLang="ja-JP" sz="1800" dirty="0"/>
              <a:t>103</a:t>
            </a:r>
            <a:r>
              <a:rPr lang="en-US" altLang="ja-JP" sz="1800" b="0" dirty="0"/>
              <a:t>, 045301 (2009)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95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0"/>
            <a:ext cx="9361488" cy="1052736"/>
          </a:xfrm>
        </p:spPr>
        <p:txBody>
          <a:bodyPr/>
          <a:lstStyle/>
          <a:p>
            <a:pPr>
              <a:defRPr/>
            </a:pP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原子気体</a:t>
            </a: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における量子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乱流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 Box 37"/>
          <p:cNvSpPr txBox="1">
            <a:spLocks noChangeArrowheads="1"/>
          </p:cNvSpPr>
          <p:nvPr/>
        </p:nvSpPr>
        <p:spPr bwMode="auto">
          <a:xfrm>
            <a:off x="4355976" y="836712"/>
            <a:ext cx="4788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/>
              <a:t>E. A. L. </a:t>
            </a:r>
            <a:r>
              <a:rPr lang="en-US" altLang="ja-JP" sz="1800" b="0" dirty="0" err="1"/>
              <a:t>Henn</a:t>
            </a:r>
            <a:r>
              <a:rPr lang="en-US" altLang="ja-JP" sz="1800" b="0" dirty="0"/>
              <a:t>, et al., </a:t>
            </a:r>
            <a:r>
              <a:rPr lang="en-US" altLang="ja-JP" sz="1800" b="0" dirty="0" smtClean="0"/>
              <a:t>PRL </a:t>
            </a:r>
            <a:r>
              <a:rPr lang="en-US" altLang="ja-JP" sz="1800" dirty="0"/>
              <a:t>103</a:t>
            </a:r>
            <a:r>
              <a:rPr lang="en-US" altLang="ja-JP" sz="1800" b="0" dirty="0"/>
              <a:t>, 045301 (2009)</a:t>
            </a:r>
          </a:p>
        </p:txBody>
      </p:sp>
      <p:pic>
        <p:nvPicPr>
          <p:cNvPr id="15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2416"/>
            <a:ext cx="7344816" cy="564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1491097" cy="123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1428442" cy="124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67672" y="1412776"/>
            <a:ext cx="1440632" cy="124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1215728" cy="123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197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0"/>
            <a:ext cx="9361488" cy="1052736"/>
          </a:xfrm>
        </p:spPr>
        <p:txBody>
          <a:bodyPr/>
          <a:lstStyle/>
          <a:p>
            <a:pPr>
              <a:defRPr/>
            </a:pPr>
            <a:r>
              <a:rPr lang="en-US" alt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多成分</a:t>
            </a:r>
            <a:r>
              <a:rPr lang="en-US" altLang="ja-JP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Bose</a:t>
            </a: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-Einstein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凝縮体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467544" y="1052736"/>
            <a:ext cx="4633913" cy="523875"/>
          </a:xfrm>
          <a:prstGeom prst="rect">
            <a:avLst/>
          </a:prstGeom>
          <a:solidFill>
            <a:srgbClr val="CCFFCC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800" b="0">
                <a:solidFill>
                  <a:srgbClr val="008000"/>
                </a:solidFill>
              </a:rPr>
              <a:t>多成分</a:t>
            </a:r>
            <a:r>
              <a:rPr lang="en-US" altLang="ja-JP" sz="2800" b="0">
                <a:solidFill>
                  <a:srgbClr val="008000"/>
                </a:solidFill>
              </a:rPr>
              <a:t>Bose Einstein </a:t>
            </a:r>
            <a:r>
              <a:rPr lang="ja-JP" altLang="en-US" sz="2800" b="0">
                <a:solidFill>
                  <a:srgbClr val="008000"/>
                </a:solidFill>
              </a:rPr>
              <a:t>凝縮体</a:t>
            </a:r>
            <a:endParaRPr lang="en-US" altLang="ja-JP" sz="2800" b="0">
              <a:solidFill>
                <a:srgbClr val="008000"/>
              </a:solidFill>
            </a:endParaRPr>
          </a:p>
        </p:txBody>
      </p:sp>
      <p:sp>
        <p:nvSpPr>
          <p:cNvPr id="4" name="Oval 1039" descr="右上がり対角線 (太)"/>
          <p:cNvSpPr>
            <a:spLocks noChangeArrowheads="1"/>
          </p:cNvSpPr>
          <p:nvPr/>
        </p:nvSpPr>
        <p:spPr bwMode="auto">
          <a:xfrm>
            <a:off x="6095232" y="1859186"/>
            <a:ext cx="2087562" cy="936625"/>
          </a:xfrm>
          <a:prstGeom prst="ellipse">
            <a:avLst/>
          </a:prstGeom>
          <a:pattFill prst="wdUpDiag">
            <a:fgClr>
              <a:srgbClr val="13FFBE"/>
            </a:fgClr>
            <a:bgClr>
              <a:srgbClr val="30CDFF"/>
            </a:bgClr>
          </a:patt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b="0"/>
          </a:p>
        </p:txBody>
      </p:sp>
      <p:sp>
        <p:nvSpPr>
          <p:cNvPr id="5" name="Rectangle 1043"/>
          <p:cNvSpPr>
            <a:spLocks noChangeArrowheads="1"/>
          </p:cNvSpPr>
          <p:nvPr/>
        </p:nvSpPr>
        <p:spPr bwMode="auto">
          <a:xfrm>
            <a:off x="6614344" y="1348011"/>
            <a:ext cx="52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b="0">
                <a:solidFill>
                  <a:srgbClr val="FF5701"/>
                </a:solidFill>
                <a:latin typeface="Symbol" charset="0"/>
              </a:rPr>
              <a:t>Y</a:t>
            </a:r>
            <a:r>
              <a:rPr lang="en-US" altLang="ja-JP" b="0" baseline="-25000">
                <a:solidFill>
                  <a:srgbClr val="FF5701"/>
                </a:solidFill>
                <a:latin typeface="Symbol" charset="0"/>
              </a:rPr>
              <a:t>3</a:t>
            </a:r>
            <a:endParaRPr lang="en-US" altLang="ja-JP" b="0">
              <a:solidFill>
                <a:srgbClr val="FF5701"/>
              </a:solidFill>
              <a:latin typeface="Symbol" charset="0"/>
            </a:endParaRPr>
          </a:p>
        </p:txBody>
      </p:sp>
      <p:sp>
        <p:nvSpPr>
          <p:cNvPr id="6" name="Rectangle 1044"/>
          <p:cNvSpPr>
            <a:spLocks noChangeArrowheads="1"/>
          </p:cNvSpPr>
          <p:nvPr/>
        </p:nvSpPr>
        <p:spPr bwMode="auto">
          <a:xfrm>
            <a:off x="7935144" y="1532161"/>
            <a:ext cx="52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b="0">
                <a:solidFill>
                  <a:srgbClr val="1034FF"/>
                </a:solidFill>
                <a:latin typeface="Symbol" charset="0"/>
              </a:rPr>
              <a:t>Y</a:t>
            </a:r>
            <a:r>
              <a:rPr lang="en-US" altLang="ja-JP" b="0" baseline="-25000">
                <a:solidFill>
                  <a:srgbClr val="1034FF"/>
                </a:solidFill>
                <a:latin typeface="Symbol" charset="0"/>
              </a:rPr>
              <a:t>2</a:t>
            </a:r>
            <a:endParaRPr lang="en-US" altLang="ja-JP" b="0">
              <a:solidFill>
                <a:srgbClr val="1034FF"/>
              </a:solidFill>
              <a:latin typeface="Symbol" charset="0"/>
            </a:endParaRPr>
          </a:p>
        </p:txBody>
      </p:sp>
      <p:sp>
        <p:nvSpPr>
          <p:cNvPr id="7" name="Rectangle 1045"/>
          <p:cNvSpPr>
            <a:spLocks noChangeArrowheads="1"/>
          </p:cNvSpPr>
          <p:nvPr/>
        </p:nvSpPr>
        <p:spPr bwMode="auto">
          <a:xfrm>
            <a:off x="7357294" y="1379761"/>
            <a:ext cx="52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b="0">
                <a:solidFill>
                  <a:srgbClr val="00C414"/>
                </a:solidFill>
                <a:latin typeface="Symbol" charset="0"/>
              </a:rPr>
              <a:t>Y</a:t>
            </a:r>
            <a:r>
              <a:rPr lang="en-US" altLang="ja-JP" b="0" baseline="-25000">
                <a:solidFill>
                  <a:srgbClr val="00C414"/>
                </a:solidFill>
                <a:latin typeface="Symbol" charset="0"/>
              </a:rPr>
              <a:t>4</a:t>
            </a:r>
            <a:endParaRPr lang="en-US" altLang="ja-JP" b="0">
              <a:solidFill>
                <a:srgbClr val="00C414"/>
              </a:solidFill>
              <a:latin typeface="Symbol" charset="0"/>
            </a:endParaRPr>
          </a:p>
        </p:txBody>
      </p:sp>
      <p:sp>
        <p:nvSpPr>
          <p:cNvPr id="8" name="Rectangle 1046"/>
          <p:cNvSpPr>
            <a:spLocks noChangeArrowheads="1"/>
          </p:cNvSpPr>
          <p:nvPr/>
        </p:nvSpPr>
        <p:spPr bwMode="auto">
          <a:xfrm>
            <a:off x="5953944" y="1576611"/>
            <a:ext cx="52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b="0">
                <a:solidFill>
                  <a:schemeClr val="tx2"/>
                </a:solidFill>
                <a:latin typeface="Symbol" charset="0"/>
              </a:rPr>
              <a:t>Y</a:t>
            </a:r>
            <a:r>
              <a:rPr lang="en-US" altLang="ja-JP" b="0" baseline="-25000">
                <a:solidFill>
                  <a:schemeClr val="tx2"/>
                </a:solidFill>
                <a:latin typeface="Symbol" charset="0"/>
              </a:rPr>
              <a:t>1</a:t>
            </a:r>
            <a:endParaRPr lang="en-US" altLang="ja-JP" b="0">
              <a:solidFill>
                <a:schemeClr val="tx2"/>
              </a:solidFill>
              <a:latin typeface="Symbol" charset="0"/>
            </a:endParaRPr>
          </a:p>
        </p:txBody>
      </p:sp>
      <p:sp>
        <p:nvSpPr>
          <p:cNvPr id="12" name="Text Box 1038"/>
          <p:cNvSpPr txBox="1">
            <a:spLocks noChangeArrowheads="1"/>
          </p:cNvSpPr>
          <p:nvPr/>
        </p:nvSpPr>
        <p:spPr bwMode="auto">
          <a:xfrm>
            <a:off x="827584" y="2165955"/>
            <a:ext cx="403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i="1">
                <a:solidFill>
                  <a:schemeClr val="tx2"/>
                </a:solidFill>
              </a:rPr>
              <a:t>渦，ソリトン，ドメインウォール</a:t>
            </a:r>
            <a:endParaRPr lang="en-US" altLang="ja-JP" b="0" i="1">
              <a:solidFill>
                <a:schemeClr val="tx2"/>
              </a:solidFill>
            </a:endParaRPr>
          </a:p>
          <a:p>
            <a:r>
              <a:rPr lang="ja-JP" altLang="en-US" b="0" i="1">
                <a:solidFill>
                  <a:schemeClr val="tx2"/>
                </a:solidFill>
              </a:rPr>
              <a:t>モノポール，ブージャム</a:t>
            </a:r>
            <a:endParaRPr lang="en-US" altLang="ja-JP" b="0" i="1">
              <a:solidFill>
                <a:schemeClr val="tx2"/>
              </a:solidFill>
            </a:endParaRPr>
          </a:p>
        </p:txBody>
      </p:sp>
      <p:sp>
        <p:nvSpPr>
          <p:cNvPr id="14" name="Text Box 1038"/>
          <p:cNvSpPr txBox="1">
            <a:spLocks noChangeArrowheads="1"/>
          </p:cNvSpPr>
          <p:nvPr/>
        </p:nvSpPr>
        <p:spPr bwMode="auto">
          <a:xfrm>
            <a:off x="3439344" y="1652811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>
                <a:solidFill>
                  <a:schemeClr val="tx2"/>
                </a:solidFill>
              </a:rPr>
              <a:t>多成分秩序変数</a:t>
            </a:r>
            <a:endParaRPr lang="en-US" altLang="ja-JP" b="0" dirty="0">
              <a:solidFill>
                <a:schemeClr val="tx2"/>
              </a:solidFill>
            </a:endParaRPr>
          </a:p>
        </p:txBody>
      </p:sp>
      <p:sp>
        <p:nvSpPr>
          <p:cNvPr id="15" name="右矢印 30"/>
          <p:cNvSpPr>
            <a:spLocks noChangeArrowheads="1"/>
          </p:cNvSpPr>
          <p:nvPr/>
        </p:nvSpPr>
        <p:spPr bwMode="auto">
          <a:xfrm>
            <a:off x="1153344" y="1729011"/>
            <a:ext cx="2133600" cy="3048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b="0"/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 flipH="1">
            <a:off x="512420" y="3913188"/>
            <a:ext cx="1079500" cy="3587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487" y="11754"/>
                </a:moveTo>
                <a:cubicBezTo>
                  <a:pt x="20518" y="11437"/>
                  <a:pt x="20534" y="11118"/>
                  <a:pt x="20534" y="10800"/>
                </a:cubicBezTo>
                <a:cubicBezTo>
                  <a:pt x="20534" y="5424"/>
                  <a:pt x="16175" y="1066"/>
                  <a:pt x="10800" y="1066"/>
                </a:cubicBezTo>
                <a:cubicBezTo>
                  <a:pt x="5424" y="1066"/>
                  <a:pt x="1066" y="5424"/>
                  <a:pt x="1066" y="10800"/>
                </a:cubicBezTo>
                <a:cubicBezTo>
                  <a:pt x="1066" y="16175"/>
                  <a:pt x="5424" y="20534"/>
                  <a:pt x="10800" y="20534"/>
                </a:cubicBezTo>
                <a:cubicBezTo>
                  <a:pt x="13417" y="20534"/>
                  <a:pt x="15925" y="19479"/>
                  <a:pt x="17756" y="17608"/>
                </a:cubicBezTo>
                <a:lnTo>
                  <a:pt x="18518" y="18354"/>
                </a:lnTo>
                <a:cubicBezTo>
                  <a:pt x="16486" y="20430"/>
                  <a:pt x="13704" y="21599"/>
                  <a:pt x="10800" y="21599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599" y="11153"/>
                  <a:pt x="21582" y="11507"/>
                  <a:pt x="21547" y="11859"/>
                </a:cubicBezTo>
                <a:lnTo>
                  <a:pt x="24234" y="12124"/>
                </a:lnTo>
                <a:lnTo>
                  <a:pt x="20700" y="15024"/>
                </a:lnTo>
                <a:lnTo>
                  <a:pt x="17800" y="11490"/>
                </a:lnTo>
                <a:lnTo>
                  <a:pt x="20487" y="11754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Freeform 6"/>
          <p:cNvSpPr>
            <a:spLocks/>
          </p:cNvSpPr>
          <p:nvPr/>
        </p:nvSpPr>
        <p:spPr bwMode="auto">
          <a:xfrm flipH="1">
            <a:off x="842620" y="3048000"/>
            <a:ext cx="317500" cy="2160588"/>
          </a:xfrm>
          <a:custGeom>
            <a:avLst/>
            <a:gdLst>
              <a:gd name="T0" fmla="*/ 2147483647 w 363"/>
              <a:gd name="T1" fmla="*/ 0 h 2449"/>
              <a:gd name="T2" fmla="*/ 0 w 363"/>
              <a:gd name="T3" fmla="*/ 2147483647 h 2449"/>
              <a:gd name="T4" fmla="*/ 2147483647 w 363"/>
              <a:gd name="T5" fmla="*/ 2147483647 h 2449"/>
              <a:gd name="T6" fmla="*/ 2147483647 w 363"/>
              <a:gd name="T7" fmla="*/ 2147483647 h 2449"/>
              <a:gd name="T8" fmla="*/ 0 60000 65536"/>
              <a:gd name="T9" fmla="*/ 0 60000 65536"/>
              <a:gd name="T10" fmla="*/ 0 60000 65536"/>
              <a:gd name="T11" fmla="*/ 0 60000 65536"/>
              <a:gd name="T12" fmla="*/ 0 w 363"/>
              <a:gd name="T13" fmla="*/ 0 h 2449"/>
              <a:gd name="T14" fmla="*/ 363 w 363"/>
              <a:gd name="T15" fmla="*/ 2449 h 24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3" h="2449">
                <a:moveTo>
                  <a:pt x="318" y="0"/>
                </a:moveTo>
                <a:cubicBezTo>
                  <a:pt x="159" y="332"/>
                  <a:pt x="0" y="665"/>
                  <a:pt x="0" y="952"/>
                </a:cubicBezTo>
                <a:cubicBezTo>
                  <a:pt x="0" y="1239"/>
                  <a:pt x="273" y="1474"/>
                  <a:pt x="318" y="1723"/>
                </a:cubicBezTo>
                <a:cubicBezTo>
                  <a:pt x="363" y="1972"/>
                  <a:pt x="317" y="2210"/>
                  <a:pt x="272" y="2449"/>
                </a:cubicBezTo>
              </a:path>
            </a:pathLst>
          </a:custGeom>
          <a:noFill/>
          <a:ln w="38100">
            <a:solidFill>
              <a:srgbClr val="9933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906120" y="4567238"/>
            <a:ext cx="1967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2400" b="0">
                <a:latin typeface="+mj-lt"/>
                <a:ea typeface="メイリオ" charset="0"/>
                <a:cs typeface="メイリオ" charset="0"/>
              </a:rPr>
              <a:t>Linear defect</a:t>
            </a:r>
            <a:endParaRPr lang="ja-JP" altLang="en-US" sz="2400" b="0">
              <a:latin typeface="+mj-lt"/>
              <a:ea typeface="メイリオ" charset="0"/>
              <a:cs typeface="メイリオ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3354392" y="4135190"/>
            <a:ext cx="2305050" cy="935037"/>
          </a:xfrm>
          <a:prstGeom prst="rect">
            <a:avLst/>
          </a:prstGeom>
          <a:solidFill>
            <a:srgbClr val="66FFFF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 flipV="1">
            <a:off x="3930655" y="4351090"/>
            <a:ext cx="0" cy="431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5086355" y="4351090"/>
            <a:ext cx="0" cy="4318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 flipV="1">
            <a:off x="4506917" y="4135190"/>
            <a:ext cx="0" cy="935037"/>
          </a:xfrm>
          <a:prstGeom prst="line">
            <a:avLst/>
          </a:prstGeom>
          <a:noFill/>
          <a:ln w="76200">
            <a:solidFill>
              <a:srgbClr val="9933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3582992" y="3690690"/>
            <a:ext cx="20056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2400" b="0">
                <a:latin typeface="+mj-lt"/>
                <a:ea typeface="メイリオ" charset="0"/>
                <a:cs typeface="メイリオ" charset="0"/>
              </a:rPr>
              <a:t>Planer defect</a:t>
            </a:r>
            <a:endParaRPr lang="ja-JP" altLang="en-US" sz="2400" b="0">
              <a:latin typeface="+mj-lt"/>
              <a:ea typeface="メイリオ" charset="0"/>
              <a:cs typeface="メイリオ" charset="0"/>
            </a:endParaRPr>
          </a:p>
        </p:txBody>
      </p:sp>
      <p:grpSp>
        <p:nvGrpSpPr>
          <p:cNvPr id="57" name="Group 15"/>
          <p:cNvGrpSpPr>
            <a:grpSpLocks/>
          </p:cNvGrpSpPr>
          <p:nvPr/>
        </p:nvGrpSpPr>
        <p:grpSpPr bwMode="auto">
          <a:xfrm>
            <a:off x="7097320" y="4175647"/>
            <a:ext cx="865188" cy="979487"/>
            <a:chOff x="4105" y="3113"/>
            <a:chExt cx="545" cy="617"/>
          </a:xfrm>
        </p:grpSpPr>
        <p:sp>
          <p:nvSpPr>
            <p:cNvPr id="58" name="Line 16"/>
            <p:cNvSpPr>
              <a:spLocks noChangeShapeType="1"/>
            </p:cNvSpPr>
            <p:nvPr/>
          </p:nvSpPr>
          <p:spPr bwMode="auto">
            <a:xfrm flipV="1">
              <a:off x="4332" y="3430"/>
              <a:ext cx="31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9" name="Line 17"/>
            <p:cNvSpPr>
              <a:spLocks noChangeShapeType="1"/>
            </p:cNvSpPr>
            <p:nvPr/>
          </p:nvSpPr>
          <p:spPr bwMode="auto">
            <a:xfrm flipH="1" flipV="1">
              <a:off x="4105" y="3430"/>
              <a:ext cx="36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0" name="Line 18"/>
            <p:cNvSpPr>
              <a:spLocks noChangeShapeType="1"/>
            </p:cNvSpPr>
            <p:nvPr/>
          </p:nvSpPr>
          <p:spPr bwMode="auto">
            <a:xfrm flipV="1">
              <a:off x="4377" y="3113"/>
              <a:ext cx="0" cy="27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1" name="Line 19"/>
            <p:cNvSpPr>
              <a:spLocks noChangeShapeType="1"/>
            </p:cNvSpPr>
            <p:nvPr/>
          </p:nvSpPr>
          <p:spPr bwMode="auto">
            <a:xfrm>
              <a:off x="4377" y="3430"/>
              <a:ext cx="0" cy="3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2" name="Line 20"/>
            <p:cNvSpPr>
              <a:spLocks noChangeShapeType="1"/>
            </p:cNvSpPr>
            <p:nvPr/>
          </p:nvSpPr>
          <p:spPr bwMode="auto">
            <a:xfrm flipH="1">
              <a:off x="4175" y="3446"/>
              <a:ext cx="189" cy="20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3" name="Line 21"/>
            <p:cNvSpPr>
              <a:spLocks noChangeShapeType="1"/>
            </p:cNvSpPr>
            <p:nvPr/>
          </p:nvSpPr>
          <p:spPr bwMode="auto">
            <a:xfrm flipV="1">
              <a:off x="4332" y="3232"/>
              <a:ext cx="240" cy="24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4" name="Line 22"/>
            <p:cNvSpPr>
              <a:spLocks noChangeShapeType="1"/>
            </p:cNvSpPr>
            <p:nvPr/>
          </p:nvSpPr>
          <p:spPr bwMode="auto">
            <a:xfrm>
              <a:off x="4340" y="3425"/>
              <a:ext cx="285" cy="2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5" name="Line 23"/>
            <p:cNvSpPr>
              <a:spLocks noChangeShapeType="1"/>
            </p:cNvSpPr>
            <p:nvPr/>
          </p:nvSpPr>
          <p:spPr bwMode="auto">
            <a:xfrm flipH="1" flipV="1">
              <a:off x="4143" y="3217"/>
              <a:ext cx="272" cy="2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66" name="Oval 24"/>
            <p:cNvSpPr>
              <a:spLocks noChangeArrowheads="1"/>
            </p:cNvSpPr>
            <p:nvPr/>
          </p:nvSpPr>
          <p:spPr bwMode="auto">
            <a:xfrm>
              <a:off x="4287" y="3339"/>
              <a:ext cx="181" cy="182"/>
            </a:xfrm>
            <a:prstGeom prst="ellipse">
              <a:avLst/>
            </a:prstGeom>
            <a:solidFill>
              <a:srgbClr val="9933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67" name="Text Box 25"/>
          <p:cNvSpPr txBox="1">
            <a:spLocks noChangeArrowheads="1"/>
          </p:cNvSpPr>
          <p:nvPr/>
        </p:nvSpPr>
        <p:spPr bwMode="auto">
          <a:xfrm>
            <a:off x="6721083" y="3631134"/>
            <a:ext cx="18133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2400" b="0">
                <a:latin typeface="+mj-lt"/>
                <a:ea typeface="メイリオ" charset="0"/>
                <a:cs typeface="メイリオ" charset="0"/>
              </a:rPr>
              <a:t>Point defect</a:t>
            </a:r>
            <a:endParaRPr lang="ja-JP" altLang="en-US" sz="2400" b="0">
              <a:latin typeface="+mj-lt"/>
              <a:ea typeface="メイリオ" charset="0"/>
              <a:cs typeface="メイリオ" charset="0"/>
            </a:endParaRPr>
          </a:p>
        </p:txBody>
      </p:sp>
      <p:sp>
        <p:nvSpPr>
          <p:cNvPr id="31" name="Text Box 1038"/>
          <p:cNvSpPr txBox="1">
            <a:spLocks noChangeArrowheads="1"/>
          </p:cNvSpPr>
          <p:nvPr/>
        </p:nvSpPr>
        <p:spPr bwMode="auto">
          <a:xfrm>
            <a:off x="1524000" y="5791200"/>
            <a:ext cx="601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 smtClean="0">
                <a:solidFill>
                  <a:srgbClr val="FF0000"/>
                </a:solidFill>
              </a:rPr>
              <a:t>多成分超流動系における多彩なダイナミクス</a:t>
            </a:r>
            <a:endParaRPr lang="en-US" altLang="ja-JP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117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0"/>
            <a:ext cx="9361488" cy="1052736"/>
          </a:xfrm>
        </p:spPr>
        <p:txBody>
          <a:bodyPr/>
          <a:lstStyle/>
          <a:p>
            <a:pPr>
              <a:defRPr/>
            </a:pPr>
            <a:r>
              <a:rPr lang="en-US" altLang="en-US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多成分</a:t>
            </a:r>
            <a:r>
              <a:rPr lang="en-US" altLang="ja-JP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Bose</a:t>
            </a: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-Einstein</a:t>
            </a: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凝縮</a:t>
            </a:r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227384" y="5136976"/>
            <a:ext cx="8449072" cy="1676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ADFFFF"/>
              </a:gs>
              <a:gs pos="50000">
                <a:srgbClr val="FFFFFF"/>
              </a:gs>
              <a:gs pos="100000">
                <a:srgbClr val="ADFFFF"/>
              </a:gs>
            </a:gsLst>
            <a:lin ang="5400000" scaled="1"/>
          </a:gradFill>
          <a:ln w="381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b="0"/>
          </a:p>
        </p:txBody>
      </p:sp>
      <p:sp>
        <p:nvSpPr>
          <p:cNvPr id="23" name="AutoShape 21"/>
          <p:cNvSpPr>
            <a:spLocks noChangeArrowheads="1"/>
          </p:cNvSpPr>
          <p:nvPr/>
        </p:nvSpPr>
        <p:spPr bwMode="auto">
          <a:xfrm>
            <a:off x="251520" y="1788840"/>
            <a:ext cx="8496944" cy="251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381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b="0">
              <a:latin typeface="+mj-lt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1611560" y="1556792"/>
            <a:ext cx="6553200" cy="400110"/>
          </a:xfrm>
          <a:prstGeom prst="rect">
            <a:avLst/>
          </a:prstGeom>
          <a:solidFill>
            <a:srgbClr val="CCFFCC"/>
          </a:solidFill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en-US" sz="2000" b="0">
                <a:solidFill>
                  <a:schemeClr val="tx2"/>
                </a:solidFill>
              </a:rPr>
              <a:t>アルカリ原子の持つスピン自由度</a:t>
            </a:r>
            <a:r>
              <a:rPr lang="en-US" altLang="ja-JP" sz="2000" b="0">
                <a:solidFill>
                  <a:schemeClr val="tx2"/>
                </a:solidFill>
              </a:rPr>
              <a:t> (F=I+J) </a:t>
            </a:r>
            <a:r>
              <a:rPr lang="ja-JP" altLang="en-US" sz="2000" b="0">
                <a:solidFill>
                  <a:schemeClr val="tx2"/>
                </a:solidFill>
              </a:rPr>
              <a:t>を利用する</a:t>
            </a: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2221160" y="4984576"/>
            <a:ext cx="5334000" cy="400110"/>
          </a:xfrm>
          <a:prstGeom prst="rect">
            <a:avLst/>
          </a:prstGeom>
          <a:solidFill>
            <a:srgbClr val="ADFFFF"/>
          </a:solidFill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en-US" sz="2000" b="0">
                <a:solidFill>
                  <a:schemeClr val="tx2"/>
                </a:solidFill>
              </a:rPr>
              <a:t>異なる種類の原子・同位体の原子を利用する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5220072" y="2013992"/>
            <a:ext cx="365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0" baseline="30000" dirty="0">
                <a:latin typeface="+mj-lt"/>
              </a:rPr>
              <a:t>87</a:t>
            </a:r>
            <a:r>
              <a:rPr lang="en-US" altLang="ja-JP" sz="2000" b="0" dirty="0">
                <a:latin typeface="+mj-lt"/>
              </a:rPr>
              <a:t>Rb |F=1, m</a:t>
            </a:r>
            <a:r>
              <a:rPr lang="en-US" altLang="ja-JP" sz="2000" b="0" baseline="-25000" dirty="0">
                <a:latin typeface="+mj-lt"/>
              </a:rPr>
              <a:t>F</a:t>
            </a:r>
            <a:r>
              <a:rPr lang="en-US" altLang="ja-JP" sz="2000" b="0" dirty="0">
                <a:latin typeface="+mj-lt"/>
              </a:rPr>
              <a:t>=-1&gt;,  |2, 1&gt;</a:t>
            </a: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430460" y="2029867"/>
            <a:ext cx="4059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D. S. Hall et al., </a:t>
            </a:r>
            <a:r>
              <a:rPr lang="en-US" altLang="ja-JP" sz="1800" b="0" dirty="0" smtClean="0">
                <a:latin typeface="+mj-lt"/>
              </a:rPr>
              <a:t>PRL </a:t>
            </a:r>
            <a:r>
              <a:rPr lang="en-US" altLang="ja-JP" sz="1800" dirty="0">
                <a:latin typeface="+mj-lt"/>
              </a:rPr>
              <a:t>81</a:t>
            </a:r>
            <a:r>
              <a:rPr lang="en-US" altLang="ja-JP" sz="1800" b="0" dirty="0">
                <a:latin typeface="+mj-lt"/>
              </a:rPr>
              <a:t>, 1539 (1998) 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463798" y="2364830"/>
            <a:ext cx="43806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J. </a:t>
            </a:r>
            <a:r>
              <a:rPr lang="en-US" altLang="ja-JP" sz="1800" b="0" dirty="0" err="1">
                <a:latin typeface="+mj-lt"/>
              </a:rPr>
              <a:t>Stenger</a:t>
            </a:r>
            <a:r>
              <a:rPr lang="en-US" altLang="ja-JP" sz="1800" b="0" dirty="0">
                <a:latin typeface="+mj-lt"/>
              </a:rPr>
              <a:t>  et al., Nature </a:t>
            </a:r>
            <a:r>
              <a:rPr lang="en-US" altLang="ja-JP" sz="1800" dirty="0" smtClean="0">
                <a:latin typeface="+mj-lt"/>
              </a:rPr>
              <a:t>396</a:t>
            </a:r>
            <a:r>
              <a:rPr lang="en-US" altLang="ja-JP" sz="1800" b="0" dirty="0">
                <a:latin typeface="+mj-lt"/>
              </a:rPr>
              <a:t>, 345 (1998) 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416173" y="3172867"/>
            <a:ext cx="50907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H. </a:t>
            </a:r>
            <a:r>
              <a:rPr lang="en-US" altLang="ja-JP" sz="1800" b="0" dirty="0" err="1">
                <a:latin typeface="+mj-lt"/>
              </a:rPr>
              <a:t>Schmaljohann</a:t>
            </a:r>
            <a:r>
              <a:rPr lang="en-US" altLang="ja-JP" sz="1800" b="0" dirty="0">
                <a:latin typeface="+mj-lt"/>
              </a:rPr>
              <a:t>, et al., </a:t>
            </a:r>
            <a:r>
              <a:rPr lang="en-US" altLang="ja-JP" sz="1800" b="0" dirty="0" smtClean="0">
                <a:latin typeface="+mj-lt"/>
              </a:rPr>
              <a:t>PRL </a:t>
            </a:r>
            <a:r>
              <a:rPr lang="en-US" altLang="ja-JP" sz="1800" dirty="0" smtClean="0">
                <a:latin typeface="+mj-lt"/>
              </a:rPr>
              <a:t>92</a:t>
            </a:r>
            <a:r>
              <a:rPr lang="en-US" altLang="ja-JP" sz="1800" b="0" dirty="0">
                <a:latin typeface="+mj-lt"/>
              </a:rPr>
              <a:t>, 040402 (2004)</a:t>
            </a: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5652120" y="3249067"/>
            <a:ext cx="27363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b="0" baseline="30000" dirty="0">
                <a:latin typeface="+mj-lt"/>
              </a:rPr>
              <a:t>87</a:t>
            </a:r>
            <a:r>
              <a:rPr lang="en-US" altLang="ja-JP" sz="2000" b="0" dirty="0">
                <a:latin typeface="+mj-lt"/>
              </a:rPr>
              <a:t>Rb  |2, -2&gt;,  |2, -1&gt;</a:t>
            </a:r>
          </a:p>
          <a:p>
            <a:r>
              <a:rPr lang="en-US" altLang="ja-JP" sz="2000" b="0" dirty="0">
                <a:latin typeface="+mj-lt"/>
              </a:rPr>
              <a:t>        , |2, 0&gt;, |2, 1&gt;</a:t>
            </a:r>
          </a:p>
          <a:p>
            <a:r>
              <a:rPr lang="en-US" altLang="ja-JP" sz="2000" b="0" dirty="0">
                <a:latin typeface="+mj-lt"/>
              </a:rPr>
              <a:t>        , |2, 2&gt;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405060" y="3568155"/>
            <a:ext cx="4551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M.S. Cheng, et al., </a:t>
            </a:r>
            <a:r>
              <a:rPr lang="en-US" altLang="ja-JP" sz="1800" b="0" dirty="0" smtClean="0">
                <a:latin typeface="+mj-lt"/>
              </a:rPr>
              <a:t>PRL </a:t>
            </a:r>
            <a:r>
              <a:rPr lang="en-US" altLang="ja-JP" sz="1800" dirty="0" smtClean="0">
                <a:latin typeface="+mj-lt"/>
              </a:rPr>
              <a:t>92</a:t>
            </a:r>
            <a:r>
              <a:rPr lang="en-US" altLang="ja-JP" sz="1800" b="0" dirty="0">
                <a:latin typeface="+mj-lt"/>
              </a:rPr>
              <a:t>, 140403 (2004)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417760" y="2791867"/>
            <a:ext cx="45128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M.D. Barrett et al., </a:t>
            </a:r>
            <a:r>
              <a:rPr lang="en-US" altLang="ja-JP" sz="1800" b="0" dirty="0" smtClean="0">
                <a:latin typeface="+mj-lt"/>
              </a:rPr>
              <a:t>PRL </a:t>
            </a:r>
            <a:r>
              <a:rPr lang="en-US" altLang="ja-JP" sz="1800" dirty="0" smtClean="0">
                <a:latin typeface="+mj-lt"/>
              </a:rPr>
              <a:t>87</a:t>
            </a:r>
            <a:r>
              <a:rPr lang="en-US" altLang="ja-JP" sz="1800" b="0" dirty="0">
                <a:latin typeface="+mj-lt"/>
              </a:rPr>
              <a:t>, 010404 (2001) 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392360" y="3949155"/>
            <a:ext cx="46886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T. </a:t>
            </a:r>
            <a:r>
              <a:rPr lang="en-US" altLang="ja-JP" sz="1800" b="0" dirty="0" err="1">
                <a:latin typeface="+mj-lt"/>
              </a:rPr>
              <a:t>Kuwamoto</a:t>
            </a:r>
            <a:r>
              <a:rPr lang="en-US" altLang="ja-JP" sz="1800" b="0" dirty="0">
                <a:latin typeface="+mj-lt"/>
              </a:rPr>
              <a:t>, et al., </a:t>
            </a:r>
            <a:r>
              <a:rPr lang="en-US" altLang="ja-JP" sz="1800" b="0" dirty="0" smtClean="0">
                <a:latin typeface="+mj-lt"/>
              </a:rPr>
              <a:t>PRA </a:t>
            </a:r>
            <a:r>
              <a:rPr lang="en-US" altLang="ja-JP" sz="1800" dirty="0">
                <a:latin typeface="+mj-lt"/>
              </a:rPr>
              <a:t>69</a:t>
            </a:r>
            <a:r>
              <a:rPr lang="en-US" altLang="ja-JP" sz="1800" b="0" dirty="0">
                <a:latin typeface="+mj-lt"/>
              </a:rPr>
              <a:t>, 063604 (2004)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220072" y="2334667"/>
            <a:ext cx="34780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0" baseline="30000" dirty="0">
                <a:latin typeface="+mj-lt"/>
              </a:rPr>
              <a:t>23</a:t>
            </a:r>
            <a:r>
              <a:rPr lang="en-US" altLang="ja-JP" sz="2000" b="0" dirty="0">
                <a:latin typeface="+mj-lt"/>
              </a:rPr>
              <a:t>Na  |1, -1&gt;,  |1, 0&gt;, |1, 1&gt;</a:t>
            </a: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5220072" y="2731542"/>
            <a:ext cx="33340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0" baseline="30000" dirty="0">
                <a:latin typeface="+mj-lt"/>
              </a:rPr>
              <a:t>87</a:t>
            </a:r>
            <a:r>
              <a:rPr lang="en-US" altLang="ja-JP" sz="2000" b="0" dirty="0">
                <a:latin typeface="+mj-lt"/>
              </a:rPr>
              <a:t>Rb  |1, -1&gt;,  |1, 0&gt;, |1, 1&gt;</a:t>
            </a:r>
          </a:p>
        </p:txBody>
      </p:sp>
      <p:sp>
        <p:nvSpPr>
          <p:cNvPr id="36" name="AutoShape 33"/>
          <p:cNvSpPr>
            <a:spLocks/>
          </p:cNvSpPr>
          <p:nvPr/>
        </p:nvSpPr>
        <p:spPr bwMode="auto">
          <a:xfrm>
            <a:off x="5508104" y="3192934"/>
            <a:ext cx="152400" cy="1050925"/>
          </a:xfrm>
          <a:prstGeom prst="rightBrace">
            <a:avLst>
              <a:gd name="adj1" fmla="val 6250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 b="0">
              <a:latin typeface="+mj-lt"/>
            </a:endParaRPr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392360" y="5440189"/>
            <a:ext cx="4539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 err="1">
                <a:latin typeface="+mj-lt"/>
              </a:rPr>
              <a:t>G.Modugno</a:t>
            </a:r>
            <a:r>
              <a:rPr lang="en-US" altLang="ja-JP" sz="1800" b="0" dirty="0">
                <a:latin typeface="+mj-lt"/>
              </a:rPr>
              <a:t>  et al.,</a:t>
            </a:r>
            <a:r>
              <a:rPr lang="en-US" altLang="ja-JP" sz="1800" b="0" dirty="0" smtClean="0">
                <a:latin typeface="+mj-lt"/>
              </a:rPr>
              <a:t> PRL </a:t>
            </a:r>
            <a:r>
              <a:rPr lang="en-US" altLang="ja-JP" sz="1800" b="0" dirty="0">
                <a:latin typeface="+mj-lt"/>
              </a:rPr>
              <a:t>89, 190404 (2002) </a:t>
            </a:r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5961310" y="5425901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0" baseline="30000">
                <a:latin typeface="+mj-lt"/>
              </a:rPr>
              <a:t>41</a:t>
            </a:r>
            <a:r>
              <a:rPr lang="en-US" altLang="ja-JP" sz="2000" b="0">
                <a:latin typeface="+mj-lt"/>
              </a:rPr>
              <a:t>K-</a:t>
            </a:r>
            <a:r>
              <a:rPr lang="en-US" altLang="ja-JP" sz="2000" b="0" baseline="30000">
                <a:latin typeface="+mj-lt"/>
              </a:rPr>
              <a:t>87</a:t>
            </a:r>
            <a:r>
              <a:rPr lang="en-US" altLang="ja-JP" sz="2000" b="0">
                <a:latin typeface="+mj-lt"/>
              </a:rPr>
              <a:t>Rb</a:t>
            </a: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398710" y="5760864"/>
            <a:ext cx="48763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D. J. McCarron</a:t>
            </a:r>
            <a:r>
              <a:rPr lang="en-US" altLang="ja-JP" sz="1800" b="0" dirty="0" smtClean="0">
                <a:latin typeface="+mj-lt"/>
              </a:rPr>
              <a:t>,</a:t>
            </a:r>
            <a:r>
              <a:rPr lang="ja-JP" altLang="en-US" sz="1800" b="0" dirty="0" smtClean="0">
                <a:latin typeface="+mj-lt"/>
              </a:rPr>
              <a:t>　</a:t>
            </a:r>
            <a:r>
              <a:rPr lang="en-US" altLang="ja-JP" sz="1800" b="0" dirty="0" smtClean="0">
                <a:latin typeface="+mj-lt"/>
              </a:rPr>
              <a:t>et </a:t>
            </a:r>
            <a:r>
              <a:rPr lang="en-US" altLang="ja-JP" sz="1800" b="0" dirty="0">
                <a:latin typeface="+mj-lt"/>
              </a:rPr>
              <a:t>al., </a:t>
            </a:r>
            <a:r>
              <a:rPr lang="en-US" altLang="ja-JP" sz="1800" b="0" dirty="0" smtClean="0">
                <a:latin typeface="+mj-lt"/>
              </a:rPr>
              <a:t>PRA 84, 011603 </a:t>
            </a:r>
            <a:r>
              <a:rPr lang="en-US" altLang="ja-JP" sz="1800" b="0" dirty="0">
                <a:latin typeface="+mj-lt"/>
              </a:rPr>
              <a:t>(</a:t>
            </a:r>
            <a:r>
              <a:rPr lang="en-US" altLang="ja-JP" sz="1800" b="0" dirty="0" smtClean="0">
                <a:latin typeface="+mj-lt"/>
              </a:rPr>
              <a:t>2011) </a:t>
            </a:r>
            <a:endParaRPr lang="en-US" altLang="ja-JP" sz="1800" b="0" dirty="0">
              <a:latin typeface="+mj-lt"/>
            </a:endParaRPr>
          </a:p>
        </p:txBody>
      </p:sp>
      <p:sp>
        <p:nvSpPr>
          <p:cNvPr id="40" name="Text Box 37"/>
          <p:cNvSpPr txBox="1">
            <a:spLocks noChangeArrowheads="1"/>
          </p:cNvSpPr>
          <p:nvPr/>
        </p:nvSpPr>
        <p:spPr bwMode="auto">
          <a:xfrm>
            <a:off x="5961310" y="5730701"/>
            <a:ext cx="158249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0" baseline="30000" dirty="0">
                <a:latin typeface="+mj-lt"/>
              </a:rPr>
              <a:t>133</a:t>
            </a:r>
            <a:r>
              <a:rPr lang="en-US" altLang="ja-JP" sz="2000" b="0" dirty="0">
                <a:latin typeface="+mj-lt"/>
              </a:rPr>
              <a:t>Cs</a:t>
            </a:r>
            <a:r>
              <a:rPr lang="en-US" altLang="ja-JP" sz="2000" b="0" dirty="0" smtClean="0">
                <a:latin typeface="+mj-lt"/>
              </a:rPr>
              <a:t>-</a:t>
            </a:r>
            <a:r>
              <a:rPr lang="en-US" altLang="ja-JP" sz="2000" b="0" baseline="30000" dirty="0" smtClean="0">
                <a:latin typeface="+mj-lt"/>
              </a:rPr>
              <a:t>87</a:t>
            </a:r>
            <a:r>
              <a:rPr lang="en-US" altLang="ja-JP" sz="2000" b="0" dirty="0" smtClean="0">
                <a:latin typeface="+mj-lt"/>
              </a:rPr>
              <a:t>Rb </a:t>
            </a:r>
            <a:endParaRPr lang="en-US" altLang="ja-JP" sz="2000" b="0" dirty="0">
              <a:latin typeface="+mj-lt"/>
            </a:endParaRPr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395536" y="6049789"/>
            <a:ext cx="4757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lvl="0"/>
            <a:r>
              <a:rPr lang="en-US" altLang="ja-JP" sz="1800" b="0" dirty="0">
                <a:solidFill>
                  <a:srgbClr val="000000"/>
                </a:solidFill>
                <a:latin typeface="+mj-lt"/>
              </a:rPr>
              <a:t>S. B. Papp,  et al., </a:t>
            </a:r>
            <a:r>
              <a:rPr lang="en-US" altLang="ja-JP" sz="1800" b="0" dirty="0" smtClean="0">
                <a:solidFill>
                  <a:srgbClr val="000000"/>
                </a:solidFill>
                <a:latin typeface="+mj-lt"/>
              </a:rPr>
              <a:t>PRL </a:t>
            </a:r>
            <a:r>
              <a:rPr lang="en-US" altLang="ja-JP" sz="1800" dirty="0">
                <a:solidFill>
                  <a:srgbClr val="000000"/>
                </a:solidFill>
                <a:latin typeface="+mj-lt"/>
              </a:rPr>
              <a:t>101</a:t>
            </a:r>
            <a:r>
              <a:rPr lang="en-US" altLang="ja-JP" sz="1800" b="0" dirty="0">
                <a:solidFill>
                  <a:srgbClr val="000000"/>
                </a:solidFill>
                <a:latin typeface="+mj-lt"/>
              </a:rPr>
              <a:t>, 040402 (2008) </a:t>
            </a:r>
          </a:p>
        </p:txBody>
      </p: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5954960" y="6035501"/>
            <a:ext cx="2432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0" baseline="30000" dirty="0">
                <a:latin typeface="+mj-lt"/>
              </a:rPr>
              <a:t>85</a:t>
            </a:r>
            <a:r>
              <a:rPr lang="en-US" altLang="ja-JP" sz="2000" b="0" dirty="0">
                <a:latin typeface="+mj-lt"/>
              </a:rPr>
              <a:t>Rb-</a:t>
            </a:r>
            <a:r>
              <a:rPr lang="en-US" altLang="ja-JP" sz="2000" b="0" baseline="30000" dirty="0" smtClean="0">
                <a:latin typeface="+mj-lt"/>
              </a:rPr>
              <a:t>87</a:t>
            </a:r>
            <a:r>
              <a:rPr lang="en-US" altLang="ja-JP" sz="2000" b="0" dirty="0" smtClean="0">
                <a:latin typeface="+mj-lt"/>
              </a:rPr>
              <a:t>Rb</a:t>
            </a:r>
            <a:endParaRPr lang="en-US" altLang="ja-JP" sz="2000" b="0" dirty="0">
              <a:latin typeface="+mj-lt"/>
            </a:endParaRPr>
          </a:p>
        </p:txBody>
      </p:sp>
      <p:sp>
        <p:nvSpPr>
          <p:cNvPr id="43" name="Text Box 40"/>
          <p:cNvSpPr txBox="1">
            <a:spLocks noChangeArrowheads="1"/>
          </p:cNvSpPr>
          <p:nvPr/>
        </p:nvSpPr>
        <p:spPr bwMode="auto">
          <a:xfrm>
            <a:off x="411410" y="6370464"/>
            <a:ext cx="44409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Y. </a:t>
            </a:r>
            <a:r>
              <a:rPr lang="en-US" altLang="ja-JP" sz="1800" b="0" dirty="0" err="1">
                <a:latin typeface="+mj-lt"/>
              </a:rPr>
              <a:t>Takasu</a:t>
            </a:r>
            <a:r>
              <a:rPr lang="en-US" altLang="ja-JP" sz="1800" b="0" dirty="0">
                <a:latin typeface="+mj-lt"/>
              </a:rPr>
              <a:t>  et al., </a:t>
            </a:r>
            <a:r>
              <a:rPr lang="en-US" altLang="ja-JP" sz="1800" b="0" dirty="0" smtClean="0">
                <a:latin typeface="+mj-lt"/>
              </a:rPr>
              <a:t>PRL </a:t>
            </a:r>
            <a:r>
              <a:rPr lang="en-US" altLang="ja-JP" sz="1800" b="0" dirty="0">
                <a:latin typeface="+mj-lt"/>
              </a:rPr>
              <a:t>91, 040404 (2003) </a:t>
            </a:r>
          </a:p>
        </p:txBody>
      </p:sp>
      <p:sp>
        <p:nvSpPr>
          <p:cNvPr id="44" name="Text Box 41"/>
          <p:cNvSpPr txBox="1">
            <a:spLocks noChangeArrowheads="1"/>
          </p:cNvSpPr>
          <p:nvPr/>
        </p:nvSpPr>
        <p:spPr bwMode="auto">
          <a:xfrm>
            <a:off x="5954960" y="6356176"/>
            <a:ext cx="257944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0" baseline="30000" dirty="0">
                <a:latin typeface="+mj-lt"/>
              </a:rPr>
              <a:t>168, 170, 172, 174, 176</a:t>
            </a:r>
            <a:r>
              <a:rPr lang="en-US" altLang="ja-JP" sz="2000" b="0" dirty="0">
                <a:latin typeface="+mj-lt"/>
              </a:rPr>
              <a:t>Yb</a:t>
            </a:r>
          </a:p>
        </p:txBody>
      </p:sp>
      <p:sp>
        <p:nvSpPr>
          <p:cNvPr id="45" name="Text Box 1038"/>
          <p:cNvSpPr txBox="1">
            <a:spLocks noChangeArrowheads="1"/>
          </p:cNvSpPr>
          <p:nvPr/>
        </p:nvSpPr>
        <p:spPr bwMode="auto">
          <a:xfrm>
            <a:off x="34589" y="951111"/>
            <a:ext cx="27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>
                <a:solidFill>
                  <a:srgbClr val="FF0000"/>
                </a:solidFill>
              </a:rPr>
              <a:t>スピノール</a:t>
            </a:r>
            <a:r>
              <a:rPr lang="en-US" altLang="ja-JP" b="0" dirty="0">
                <a:solidFill>
                  <a:srgbClr val="FF0000"/>
                </a:solidFill>
              </a:rPr>
              <a:t>BEC</a:t>
            </a:r>
          </a:p>
        </p:txBody>
      </p:sp>
      <p:sp>
        <p:nvSpPr>
          <p:cNvPr id="46" name="Text Box 1038"/>
          <p:cNvSpPr txBox="1">
            <a:spLocks noChangeArrowheads="1"/>
          </p:cNvSpPr>
          <p:nvPr/>
        </p:nvSpPr>
        <p:spPr bwMode="auto">
          <a:xfrm>
            <a:off x="107504" y="4551511"/>
            <a:ext cx="20882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smtClean="0">
                <a:solidFill>
                  <a:srgbClr val="FF0000"/>
                </a:solidFill>
              </a:rPr>
              <a:t>BEC mixture</a:t>
            </a:r>
            <a:endParaRPr lang="en-US" altLang="ja-JP" b="0" dirty="0">
              <a:solidFill>
                <a:srgbClr val="FF0000"/>
              </a:solidFill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2339752" y="908720"/>
            <a:ext cx="47587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600" b="0" dirty="0" smtClean="0">
                <a:latin typeface="+mj-lt"/>
              </a:rPr>
              <a:t>Kawaguchi and Ueda, Phys. Rep. </a:t>
            </a:r>
            <a:r>
              <a:rPr lang="en-US" altLang="ja-JP" sz="1600" dirty="0" smtClean="0">
                <a:latin typeface="+mj-lt"/>
              </a:rPr>
              <a:t>520</a:t>
            </a:r>
            <a:r>
              <a:rPr lang="en-US" altLang="ja-JP" sz="1600" b="0" dirty="0" smtClean="0">
                <a:latin typeface="+mj-lt"/>
              </a:rPr>
              <a:t>, 253 (2012)</a:t>
            </a:r>
          </a:p>
          <a:p>
            <a:r>
              <a:rPr lang="en-US" altLang="ja-JP" sz="1600" b="0" dirty="0" smtClean="0">
                <a:latin typeface="+mj-lt"/>
              </a:rPr>
              <a:t>Stamper-</a:t>
            </a:r>
            <a:r>
              <a:rPr lang="en-US" altLang="ja-JP" sz="1600" b="0" dirty="0" err="1" smtClean="0">
                <a:latin typeface="+mj-lt"/>
              </a:rPr>
              <a:t>Kurn</a:t>
            </a:r>
            <a:r>
              <a:rPr lang="en-US" altLang="ja-JP" sz="1600" b="0" dirty="0" smtClean="0">
                <a:latin typeface="+mj-lt"/>
              </a:rPr>
              <a:t> and Ueda</a:t>
            </a:r>
            <a:r>
              <a:rPr lang="en-US" altLang="ja-JP" sz="1600" b="0" dirty="0">
                <a:latin typeface="+mj-lt"/>
              </a:rPr>
              <a:t>,  RMP </a:t>
            </a:r>
            <a:r>
              <a:rPr lang="en-US" altLang="ja-JP" sz="1600" dirty="0">
                <a:latin typeface="+mj-lt"/>
              </a:rPr>
              <a:t>85</a:t>
            </a:r>
            <a:r>
              <a:rPr lang="en-US" altLang="ja-JP" sz="1600" b="0" dirty="0">
                <a:latin typeface="+mj-lt"/>
              </a:rPr>
              <a:t>, 1191 (2013)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5246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0"/>
            <a:ext cx="9361488" cy="1052736"/>
          </a:xfrm>
        </p:spPr>
        <p:txBody>
          <a:bodyPr/>
          <a:lstStyle/>
          <a:p>
            <a:pPr>
              <a:defRPr/>
            </a:pPr>
            <a:r>
              <a:rPr lang="en-US" altLang="en-US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多成分</a:t>
            </a:r>
            <a:r>
              <a:rPr lang="en-US" altLang="ja-JP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Bose</a:t>
            </a: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-Einstein</a:t>
            </a: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凝縮</a:t>
            </a:r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227384" y="5136976"/>
            <a:ext cx="8449072" cy="1676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ADFFFF"/>
              </a:gs>
              <a:gs pos="50000">
                <a:srgbClr val="FFFFFF"/>
              </a:gs>
              <a:gs pos="100000">
                <a:srgbClr val="ADFFFF"/>
              </a:gs>
            </a:gsLst>
            <a:lin ang="5400000" scaled="1"/>
          </a:gradFill>
          <a:ln w="381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b="0"/>
          </a:p>
        </p:txBody>
      </p:sp>
      <p:sp>
        <p:nvSpPr>
          <p:cNvPr id="23" name="AutoShape 21"/>
          <p:cNvSpPr>
            <a:spLocks noChangeArrowheads="1"/>
          </p:cNvSpPr>
          <p:nvPr/>
        </p:nvSpPr>
        <p:spPr bwMode="auto">
          <a:xfrm>
            <a:off x="251520" y="1788840"/>
            <a:ext cx="8496944" cy="251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381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b="0">
              <a:latin typeface="+mj-lt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1611560" y="1556792"/>
            <a:ext cx="6553200" cy="400110"/>
          </a:xfrm>
          <a:prstGeom prst="rect">
            <a:avLst/>
          </a:prstGeom>
          <a:solidFill>
            <a:srgbClr val="CCFFCC"/>
          </a:solidFill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en-US" sz="2000" b="0">
                <a:solidFill>
                  <a:schemeClr val="tx2"/>
                </a:solidFill>
              </a:rPr>
              <a:t>アルカリ原子の持つスピン自由度</a:t>
            </a:r>
            <a:r>
              <a:rPr lang="en-US" altLang="ja-JP" sz="2000" b="0">
                <a:solidFill>
                  <a:schemeClr val="tx2"/>
                </a:solidFill>
              </a:rPr>
              <a:t> (F=I+J) </a:t>
            </a:r>
            <a:r>
              <a:rPr lang="ja-JP" altLang="en-US" sz="2000" b="0">
                <a:solidFill>
                  <a:schemeClr val="tx2"/>
                </a:solidFill>
              </a:rPr>
              <a:t>を利用する</a:t>
            </a: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2221160" y="4984576"/>
            <a:ext cx="5334000" cy="400110"/>
          </a:xfrm>
          <a:prstGeom prst="rect">
            <a:avLst/>
          </a:prstGeom>
          <a:solidFill>
            <a:srgbClr val="ADFFFF"/>
          </a:solidFill>
          <a:ln w="25400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en-US" sz="2000" b="0">
                <a:solidFill>
                  <a:schemeClr val="tx2"/>
                </a:solidFill>
              </a:rPr>
              <a:t>異なる種類の原子・同位体の原子を利用する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5220072" y="2013992"/>
            <a:ext cx="365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0" baseline="30000" dirty="0">
                <a:latin typeface="+mj-lt"/>
              </a:rPr>
              <a:t>87</a:t>
            </a:r>
            <a:r>
              <a:rPr lang="en-US" altLang="ja-JP" sz="2000" b="0" dirty="0">
                <a:latin typeface="+mj-lt"/>
              </a:rPr>
              <a:t>Rb |F=1, m</a:t>
            </a:r>
            <a:r>
              <a:rPr lang="en-US" altLang="ja-JP" sz="2000" b="0" baseline="-25000" dirty="0">
                <a:latin typeface="+mj-lt"/>
              </a:rPr>
              <a:t>F</a:t>
            </a:r>
            <a:r>
              <a:rPr lang="en-US" altLang="ja-JP" sz="2000" b="0" dirty="0">
                <a:latin typeface="+mj-lt"/>
              </a:rPr>
              <a:t>=-1&gt;,  |2, 1&gt;</a:t>
            </a: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430460" y="2029867"/>
            <a:ext cx="4059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D. S. Hall et al., </a:t>
            </a:r>
            <a:r>
              <a:rPr lang="en-US" altLang="ja-JP" sz="1800" b="0" dirty="0" smtClean="0">
                <a:latin typeface="+mj-lt"/>
              </a:rPr>
              <a:t>PRL </a:t>
            </a:r>
            <a:r>
              <a:rPr lang="en-US" altLang="ja-JP" sz="1800" dirty="0">
                <a:latin typeface="+mj-lt"/>
              </a:rPr>
              <a:t>81</a:t>
            </a:r>
            <a:r>
              <a:rPr lang="en-US" altLang="ja-JP" sz="1800" b="0" dirty="0">
                <a:latin typeface="+mj-lt"/>
              </a:rPr>
              <a:t>, 1539 (1998) 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463798" y="2364830"/>
            <a:ext cx="43806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J. </a:t>
            </a:r>
            <a:r>
              <a:rPr lang="en-US" altLang="ja-JP" sz="1800" b="0" dirty="0" err="1">
                <a:latin typeface="+mj-lt"/>
              </a:rPr>
              <a:t>Stenger</a:t>
            </a:r>
            <a:r>
              <a:rPr lang="en-US" altLang="ja-JP" sz="1800" b="0" dirty="0">
                <a:latin typeface="+mj-lt"/>
              </a:rPr>
              <a:t>  et al., Nature </a:t>
            </a:r>
            <a:r>
              <a:rPr lang="en-US" altLang="ja-JP" sz="1800" dirty="0" smtClean="0">
                <a:latin typeface="+mj-lt"/>
              </a:rPr>
              <a:t>396</a:t>
            </a:r>
            <a:r>
              <a:rPr lang="en-US" altLang="ja-JP" sz="1800" b="0" dirty="0">
                <a:latin typeface="+mj-lt"/>
              </a:rPr>
              <a:t>, 345 (1998) 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416173" y="3172867"/>
            <a:ext cx="50907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H. </a:t>
            </a:r>
            <a:r>
              <a:rPr lang="en-US" altLang="ja-JP" sz="1800" b="0" dirty="0" err="1">
                <a:latin typeface="+mj-lt"/>
              </a:rPr>
              <a:t>Schmaljohann</a:t>
            </a:r>
            <a:r>
              <a:rPr lang="en-US" altLang="ja-JP" sz="1800" b="0" dirty="0">
                <a:latin typeface="+mj-lt"/>
              </a:rPr>
              <a:t>, et al., </a:t>
            </a:r>
            <a:r>
              <a:rPr lang="en-US" altLang="ja-JP" sz="1800" b="0" dirty="0" smtClean="0">
                <a:latin typeface="+mj-lt"/>
              </a:rPr>
              <a:t>PRL </a:t>
            </a:r>
            <a:r>
              <a:rPr lang="en-US" altLang="ja-JP" sz="1800" dirty="0" smtClean="0">
                <a:latin typeface="+mj-lt"/>
              </a:rPr>
              <a:t>92</a:t>
            </a:r>
            <a:r>
              <a:rPr lang="en-US" altLang="ja-JP" sz="1800" b="0" dirty="0">
                <a:latin typeface="+mj-lt"/>
              </a:rPr>
              <a:t>, 040402 (2004)</a:t>
            </a: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5652120" y="3249067"/>
            <a:ext cx="27363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b="0" baseline="30000" dirty="0">
                <a:latin typeface="+mj-lt"/>
              </a:rPr>
              <a:t>87</a:t>
            </a:r>
            <a:r>
              <a:rPr lang="en-US" altLang="ja-JP" sz="2000" b="0" dirty="0">
                <a:latin typeface="+mj-lt"/>
              </a:rPr>
              <a:t>Rb  |2, -2&gt;,  |2, -1&gt;</a:t>
            </a:r>
          </a:p>
          <a:p>
            <a:r>
              <a:rPr lang="en-US" altLang="ja-JP" sz="2000" b="0" dirty="0">
                <a:latin typeface="+mj-lt"/>
              </a:rPr>
              <a:t>        , |2, 0&gt;, |2, 1&gt;</a:t>
            </a:r>
          </a:p>
          <a:p>
            <a:r>
              <a:rPr lang="en-US" altLang="ja-JP" sz="2000" b="0" dirty="0">
                <a:latin typeface="+mj-lt"/>
              </a:rPr>
              <a:t>        , |2, 2&gt;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405060" y="3568155"/>
            <a:ext cx="4551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M.S. Cheng, et al., </a:t>
            </a:r>
            <a:r>
              <a:rPr lang="en-US" altLang="ja-JP" sz="1800" b="0" dirty="0" smtClean="0">
                <a:latin typeface="+mj-lt"/>
              </a:rPr>
              <a:t>PRL </a:t>
            </a:r>
            <a:r>
              <a:rPr lang="en-US" altLang="ja-JP" sz="1800" dirty="0" smtClean="0">
                <a:latin typeface="+mj-lt"/>
              </a:rPr>
              <a:t>92</a:t>
            </a:r>
            <a:r>
              <a:rPr lang="en-US" altLang="ja-JP" sz="1800" b="0" dirty="0">
                <a:latin typeface="+mj-lt"/>
              </a:rPr>
              <a:t>, 140403 (2004)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417760" y="2791867"/>
            <a:ext cx="45128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M.D. Barrett et al., </a:t>
            </a:r>
            <a:r>
              <a:rPr lang="en-US" altLang="ja-JP" sz="1800" b="0" dirty="0" smtClean="0">
                <a:latin typeface="+mj-lt"/>
              </a:rPr>
              <a:t>PRL </a:t>
            </a:r>
            <a:r>
              <a:rPr lang="en-US" altLang="ja-JP" sz="1800" dirty="0" smtClean="0">
                <a:latin typeface="+mj-lt"/>
              </a:rPr>
              <a:t>87</a:t>
            </a:r>
            <a:r>
              <a:rPr lang="en-US" altLang="ja-JP" sz="1800" b="0" dirty="0">
                <a:latin typeface="+mj-lt"/>
              </a:rPr>
              <a:t>, 010404 (2001) 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392360" y="3949155"/>
            <a:ext cx="46886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T. </a:t>
            </a:r>
            <a:r>
              <a:rPr lang="en-US" altLang="ja-JP" sz="1800" b="0" dirty="0" err="1">
                <a:latin typeface="+mj-lt"/>
              </a:rPr>
              <a:t>Kuwamoto</a:t>
            </a:r>
            <a:r>
              <a:rPr lang="en-US" altLang="ja-JP" sz="1800" b="0" dirty="0">
                <a:latin typeface="+mj-lt"/>
              </a:rPr>
              <a:t>, et al., </a:t>
            </a:r>
            <a:r>
              <a:rPr lang="en-US" altLang="ja-JP" sz="1800" b="0" dirty="0" smtClean="0">
                <a:latin typeface="+mj-lt"/>
              </a:rPr>
              <a:t>PRA </a:t>
            </a:r>
            <a:r>
              <a:rPr lang="en-US" altLang="ja-JP" sz="1800" dirty="0">
                <a:latin typeface="+mj-lt"/>
              </a:rPr>
              <a:t>69</a:t>
            </a:r>
            <a:r>
              <a:rPr lang="en-US" altLang="ja-JP" sz="1800" b="0" dirty="0">
                <a:latin typeface="+mj-lt"/>
              </a:rPr>
              <a:t>, 063604 (2004)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5220072" y="2334667"/>
            <a:ext cx="34780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0" baseline="30000" dirty="0">
                <a:latin typeface="+mj-lt"/>
              </a:rPr>
              <a:t>23</a:t>
            </a:r>
            <a:r>
              <a:rPr lang="en-US" altLang="ja-JP" sz="2000" b="0" dirty="0">
                <a:latin typeface="+mj-lt"/>
              </a:rPr>
              <a:t>Na  |1, -1&gt;,  |1, 0&gt;, |1, 1&gt;</a:t>
            </a: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5220072" y="2731542"/>
            <a:ext cx="33340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0" baseline="30000" dirty="0">
                <a:latin typeface="+mj-lt"/>
              </a:rPr>
              <a:t>87</a:t>
            </a:r>
            <a:r>
              <a:rPr lang="en-US" altLang="ja-JP" sz="2000" b="0" dirty="0">
                <a:latin typeface="+mj-lt"/>
              </a:rPr>
              <a:t>Rb  |1, -1&gt;,  |1, 0&gt;, |1, 1&gt;</a:t>
            </a:r>
          </a:p>
        </p:txBody>
      </p:sp>
      <p:sp>
        <p:nvSpPr>
          <p:cNvPr id="36" name="AutoShape 33"/>
          <p:cNvSpPr>
            <a:spLocks/>
          </p:cNvSpPr>
          <p:nvPr/>
        </p:nvSpPr>
        <p:spPr bwMode="auto">
          <a:xfrm>
            <a:off x="5508104" y="3192934"/>
            <a:ext cx="152400" cy="1050925"/>
          </a:xfrm>
          <a:prstGeom prst="rightBrace">
            <a:avLst>
              <a:gd name="adj1" fmla="val 6250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 b="0">
              <a:latin typeface="+mj-lt"/>
            </a:endParaRPr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392360" y="5440189"/>
            <a:ext cx="4539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 err="1">
                <a:latin typeface="+mj-lt"/>
              </a:rPr>
              <a:t>G.Modugno</a:t>
            </a:r>
            <a:r>
              <a:rPr lang="en-US" altLang="ja-JP" sz="1800" b="0" dirty="0">
                <a:latin typeface="+mj-lt"/>
              </a:rPr>
              <a:t>  et al.,</a:t>
            </a:r>
            <a:r>
              <a:rPr lang="en-US" altLang="ja-JP" sz="1800" b="0" dirty="0" smtClean="0">
                <a:latin typeface="+mj-lt"/>
              </a:rPr>
              <a:t> PRL </a:t>
            </a:r>
            <a:r>
              <a:rPr lang="en-US" altLang="ja-JP" sz="1800" b="0" dirty="0">
                <a:latin typeface="+mj-lt"/>
              </a:rPr>
              <a:t>89, 190404 (2002) </a:t>
            </a:r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5961310" y="5425901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0" baseline="30000">
                <a:latin typeface="+mj-lt"/>
              </a:rPr>
              <a:t>41</a:t>
            </a:r>
            <a:r>
              <a:rPr lang="en-US" altLang="ja-JP" sz="2000" b="0">
                <a:latin typeface="+mj-lt"/>
              </a:rPr>
              <a:t>K-</a:t>
            </a:r>
            <a:r>
              <a:rPr lang="en-US" altLang="ja-JP" sz="2000" b="0" baseline="30000">
                <a:latin typeface="+mj-lt"/>
              </a:rPr>
              <a:t>87</a:t>
            </a:r>
            <a:r>
              <a:rPr lang="en-US" altLang="ja-JP" sz="2000" b="0">
                <a:latin typeface="+mj-lt"/>
              </a:rPr>
              <a:t>Rb</a:t>
            </a: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398710" y="5760864"/>
            <a:ext cx="48763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D. J. McCarron</a:t>
            </a:r>
            <a:r>
              <a:rPr lang="en-US" altLang="ja-JP" sz="1800" b="0" dirty="0" smtClean="0">
                <a:latin typeface="+mj-lt"/>
              </a:rPr>
              <a:t>,</a:t>
            </a:r>
            <a:r>
              <a:rPr lang="ja-JP" altLang="en-US" sz="1800" b="0" dirty="0" smtClean="0">
                <a:latin typeface="+mj-lt"/>
              </a:rPr>
              <a:t>　</a:t>
            </a:r>
            <a:r>
              <a:rPr lang="en-US" altLang="ja-JP" sz="1800" b="0" dirty="0" smtClean="0">
                <a:latin typeface="+mj-lt"/>
              </a:rPr>
              <a:t>et </a:t>
            </a:r>
            <a:r>
              <a:rPr lang="en-US" altLang="ja-JP" sz="1800" b="0" dirty="0">
                <a:latin typeface="+mj-lt"/>
              </a:rPr>
              <a:t>al., </a:t>
            </a:r>
            <a:r>
              <a:rPr lang="en-US" altLang="ja-JP" sz="1800" b="0" dirty="0" smtClean="0">
                <a:latin typeface="+mj-lt"/>
              </a:rPr>
              <a:t>PRA 84, 011603 </a:t>
            </a:r>
            <a:r>
              <a:rPr lang="en-US" altLang="ja-JP" sz="1800" b="0" dirty="0">
                <a:latin typeface="+mj-lt"/>
              </a:rPr>
              <a:t>(</a:t>
            </a:r>
            <a:r>
              <a:rPr lang="en-US" altLang="ja-JP" sz="1800" b="0" dirty="0" smtClean="0">
                <a:latin typeface="+mj-lt"/>
              </a:rPr>
              <a:t>2011) </a:t>
            </a:r>
            <a:endParaRPr lang="en-US" altLang="ja-JP" sz="1800" b="0" dirty="0">
              <a:latin typeface="+mj-lt"/>
            </a:endParaRPr>
          </a:p>
        </p:txBody>
      </p:sp>
      <p:sp>
        <p:nvSpPr>
          <p:cNvPr id="40" name="Text Box 37"/>
          <p:cNvSpPr txBox="1">
            <a:spLocks noChangeArrowheads="1"/>
          </p:cNvSpPr>
          <p:nvPr/>
        </p:nvSpPr>
        <p:spPr bwMode="auto">
          <a:xfrm>
            <a:off x="5961310" y="5730701"/>
            <a:ext cx="158249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0" baseline="30000" dirty="0">
                <a:latin typeface="+mj-lt"/>
              </a:rPr>
              <a:t>133</a:t>
            </a:r>
            <a:r>
              <a:rPr lang="en-US" altLang="ja-JP" sz="2000" b="0" dirty="0">
                <a:latin typeface="+mj-lt"/>
              </a:rPr>
              <a:t>Cs</a:t>
            </a:r>
            <a:r>
              <a:rPr lang="en-US" altLang="ja-JP" sz="2000" b="0" dirty="0" smtClean="0">
                <a:latin typeface="+mj-lt"/>
              </a:rPr>
              <a:t>-</a:t>
            </a:r>
            <a:r>
              <a:rPr lang="en-US" altLang="ja-JP" sz="2000" b="0" baseline="30000" dirty="0" smtClean="0">
                <a:latin typeface="+mj-lt"/>
              </a:rPr>
              <a:t>87</a:t>
            </a:r>
            <a:r>
              <a:rPr lang="en-US" altLang="ja-JP" sz="2000" b="0" dirty="0" smtClean="0">
                <a:latin typeface="+mj-lt"/>
              </a:rPr>
              <a:t>Rb </a:t>
            </a:r>
            <a:endParaRPr lang="en-US" altLang="ja-JP" sz="2000" b="0" dirty="0">
              <a:latin typeface="+mj-lt"/>
            </a:endParaRPr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395536" y="6049789"/>
            <a:ext cx="4757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lvl="0"/>
            <a:r>
              <a:rPr lang="en-US" altLang="ja-JP" sz="1800" b="0" dirty="0">
                <a:solidFill>
                  <a:srgbClr val="000000"/>
                </a:solidFill>
                <a:latin typeface="+mj-lt"/>
              </a:rPr>
              <a:t>S. B. Papp,  et al., </a:t>
            </a:r>
            <a:r>
              <a:rPr lang="en-US" altLang="ja-JP" sz="1800" b="0" dirty="0" smtClean="0">
                <a:solidFill>
                  <a:srgbClr val="000000"/>
                </a:solidFill>
                <a:latin typeface="+mj-lt"/>
              </a:rPr>
              <a:t>PRL </a:t>
            </a:r>
            <a:r>
              <a:rPr lang="en-US" altLang="ja-JP" sz="1800" dirty="0">
                <a:solidFill>
                  <a:srgbClr val="000000"/>
                </a:solidFill>
                <a:latin typeface="+mj-lt"/>
              </a:rPr>
              <a:t>101</a:t>
            </a:r>
            <a:r>
              <a:rPr lang="en-US" altLang="ja-JP" sz="1800" b="0" dirty="0">
                <a:solidFill>
                  <a:srgbClr val="000000"/>
                </a:solidFill>
                <a:latin typeface="+mj-lt"/>
              </a:rPr>
              <a:t>, 040402 (2008) </a:t>
            </a:r>
          </a:p>
        </p:txBody>
      </p: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5954960" y="6035501"/>
            <a:ext cx="2432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0" baseline="30000" dirty="0">
                <a:latin typeface="+mj-lt"/>
              </a:rPr>
              <a:t>85</a:t>
            </a:r>
            <a:r>
              <a:rPr lang="en-US" altLang="ja-JP" sz="2000" b="0" dirty="0">
                <a:latin typeface="+mj-lt"/>
              </a:rPr>
              <a:t>Rb-</a:t>
            </a:r>
            <a:r>
              <a:rPr lang="en-US" altLang="ja-JP" sz="2000" b="0" baseline="30000" dirty="0" smtClean="0">
                <a:latin typeface="+mj-lt"/>
              </a:rPr>
              <a:t>87</a:t>
            </a:r>
            <a:r>
              <a:rPr lang="en-US" altLang="ja-JP" sz="2000" b="0" dirty="0" smtClean="0">
                <a:latin typeface="+mj-lt"/>
              </a:rPr>
              <a:t>Rb</a:t>
            </a:r>
            <a:endParaRPr lang="en-US" altLang="ja-JP" sz="2000" b="0" dirty="0">
              <a:latin typeface="+mj-lt"/>
            </a:endParaRPr>
          </a:p>
        </p:txBody>
      </p:sp>
      <p:sp>
        <p:nvSpPr>
          <p:cNvPr id="43" name="Text Box 40"/>
          <p:cNvSpPr txBox="1">
            <a:spLocks noChangeArrowheads="1"/>
          </p:cNvSpPr>
          <p:nvPr/>
        </p:nvSpPr>
        <p:spPr bwMode="auto">
          <a:xfrm>
            <a:off x="411410" y="6370464"/>
            <a:ext cx="44409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0" dirty="0">
                <a:latin typeface="+mj-lt"/>
              </a:rPr>
              <a:t>Y. </a:t>
            </a:r>
            <a:r>
              <a:rPr lang="en-US" altLang="ja-JP" sz="1800" b="0" dirty="0" err="1">
                <a:latin typeface="+mj-lt"/>
              </a:rPr>
              <a:t>Takasu</a:t>
            </a:r>
            <a:r>
              <a:rPr lang="en-US" altLang="ja-JP" sz="1800" b="0" dirty="0">
                <a:latin typeface="+mj-lt"/>
              </a:rPr>
              <a:t>  et al., </a:t>
            </a:r>
            <a:r>
              <a:rPr lang="en-US" altLang="ja-JP" sz="1800" b="0" dirty="0" smtClean="0">
                <a:latin typeface="+mj-lt"/>
              </a:rPr>
              <a:t>PRL </a:t>
            </a:r>
            <a:r>
              <a:rPr lang="en-US" altLang="ja-JP" sz="1800" b="0" dirty="0">
                <a:latin typeface="+mj-lt"/>
              </a:rPr>
              <a:t>91, 040404 (2003) </a:t>
            </a:r>
          </a:p>
        </p:txBody>
      </p:sp>
      <p:sp>
        <p:nvSpPr>
          <p:cNvPr id="44" name="Text Box 41"/>
          <p:cNvSpPr txBox="1">
            <a:spLocks noChangeArrowheads="1"/>
          </p:cNvSpPr>
          <p:nvPr/>
        </p:nvSpPr>
        <p:spPr bwMode="auto">
          <a:xfrm>
            <a:off x="5954960" y="6356176"/>
            <a:ext cx="257944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2000" b="0" baseline="30000" dirty="0">
                <a:latin typeface="+mj-lt"/>
              </a:rPr>
              <a:t>168, 170, 172, 174, 176</a:t>
            </a:r>
            <a:r>
              <a:rPr lang="en-US" altLang="ja-JP" sz="2000" b="0" dirty="0">
                <a:latin typeface="+mj-lt"/>
              </a:rPr>
              <a:t>Yb</a:t>
            </a:r>
          </a:p>
        </p:txBody>
      </p:sp>
      <p:sp>
        <p:nvSpPr>
          <p:cNvPr id="45" name="Text Box 1038"/>
          <p:cNvSpPr txBox="1">
            <a:spLocks noChangeArrowheads="1"/>
          </p:cNvSpPr>
          <p:nvPr/>
        </p:nvSpPr>
        <p:spPr bwMode="auto">
          <a:xfrm>
            <a:off x="34589" y="951111"/>
            <a:ext cx="27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>
                <a:solidFill>
                  <a:srgbClr val="FF0000"/>
                </a:solidFill>
              </a:rPr>
              <a:t>スピノール</a:t>
            </a:r>
            <a:r>
              <a:rPr lang="en-US" altLang="ja-JP" b="0" dirty="0">
                <a:solidFill>
                  <a:srgbClr val="FF0000"/>
                </a:solidFill>
              </a:rPr>
              <a:t>BEC</a:t>
            </a:r>
          </a:p>
        </p:txBody>
      </p:sp>
      <p:sp>
        <p:nvSpPr>
          <p:cNvPr id="46" name="Text Box 1038"/>
          <p:cNvSpPr txBox="1">
            <a:spLocks noChangeArrowheads="1"/>
          </p:cNvSpPr>
          <p:nvPr/>
        </p:nvSpPr>
        <p:spPr bwMode="auto">
          <a:xfrm>
            <a:off x="107504" y="4551511"/>
            <a:ext cx="20882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smtClean="0">
                <a:solidFill>
                  <a:srgbClr val="FF0000"/>
                </a:solidFill>
              </a:rPr>
              <a:t>BEC mixture</a:t>
            </a:r>
            <a:endParaRPr lang="en-US" altLang="ja-JP" b="0" dirty="0">
              <a:solidFill>
                <a:srgbClr val="FF0000"/>
              </a:solidFill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2339752" y="908720"/>
            <a:ext cx="47587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600" b="0" dirty="0" smtClean="0">
                <a:latin typeface="+mj-lt"/>
              </a:rPr>
              <a:t>Kawaguchi and Ueda, Phys. Rep. </a:t>
            </a:r>
            <a:r>
              <a:rPr lang="en-US" altLang="ja-JP" sz="1600" dirty="0" smtClean="0">
                <a:latin typeface="+mj-lt"/>
              </a:rPr>
              <a:t>520</a:t>
            </a:r>
            <a:r>
              <a:rPr lang="en-US" altLang="ja-JP" sz="1600" b="0" dirty="0" smtClean="0">
                <a:latin typeface="+mj-lt"/>
              </a:rPr>
              <a:t>, 253 (2012)</a:t>
            </a:r>
          </a:p>
          <a:p>
            <a:r>
              <a:rPr lang="en-US" altLang="ja-JP" sz="1600" b="0" dirty="0" smtClean="0">
                <a:latin typeface="+mj-lt"/>
              </a:rPr>
              <a:t>Stamper-</a:t>
            </a:r>
            <a:r>
              <a:rPr lang="en-US" altLang="ja-JP" sz="1600" b="0" dirty="0" err="1" smtClean="0">
                <a:latin typeface="+mj-lt"/>
              </a:rPr>
              <a:t>Kurn</a:t>
            </a:r>
            <a:r>
              <a:rPr lang="en-US" altLang="ja-JP" sz="1600" b="0" dirty="0" smtClean="0">
                <a:latin typeface="+mj-lt"/>
              </a:rPr>
              <a:t> and Ueda</a:t>
            </a:r>
            <a:r>
              <a:rPr lang="en-US" altLang="ja-JP" sz="1600" b="0" dirty="0">
                <a:latin typeface="+mj-lt"/>
              </a:rPr>
              <a:t>,  RMP </a:t>
            </a:r>
            <a:r>
              <a:rPr lang="en-US" altLang="ja-JP" sz="1600" dirty="0">
                <a:latin typeface="+mj-lt"/>
              </a:rPr>
              <a:t>85</a:t>
            </a:r>
            <a:r>
              <a:rPr lang="en-US" altLang="ja-JP" sz="1600" b="0" dirty="0">
                <a:latin typeface="+mj-lt"/>
              </a:rPr>
              <a:t>, 1191 (2013)</a:t>
            </a:r>
          </a:p>
        </p:txBody>
      </p:sp>
      <p:sp>
        <p:nvSpPr>
          <p:cNvPr id="48" name="円/楕円 47"/>
          <p:cNvSpPr/>
          <p:nvPr/>
        </p:nvSpPr>
        <p:spPr bwMode="auto">
          <a:xfrm>
            <a:off x="0" y="1981200"/>
            <a:ext cx="9144000" cy="533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9" name="円/楕円 48"/>
          <p:cNvSpPr/>
          <p:nvPr/>
        </p:nvSpPr>
        <p:spPr bwMode="auto">
          <a:xfrm>
            <a:off x="-76200" y="5257800"/>
            <a:ext cx="8305800" cy="1295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5246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0"/>
            <a:ext cx="9361488" cy="1052736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２</a:t>
            </a:r>
            <a:r>
              <a:rPr lang="en-US" alt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成分</a:t>
            </a:r>
            <a:r>
              <a:rPr lang="en-US" altLang="ja-JP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系の定式化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63530" y="3933056"/>
            <a:ext cx="3409950" cy="304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33056"/>
            <a:ext cx="33528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76200" y="871538"/>
            <a:ext cx="502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2000" b="0" dirty="0">
                <a:latin typeface="Arial" charset="0"/>
                <a:cs typeface="Arial" charset="0"/>
              </a:rPr>
              <a:t>Gross-</a:t>
            </a:r>
            <a:r>
              <a:rPr lang="en-US" altLang="ja-JP" sz="2000" b="0" dirty="0" err="1">
                <a:latin typeface="Arial" charset="0"/>
                <a:cs typeface="Arial" charset="0"/>
              </a:rPr>
              <a:t>Pitaevskii</a:t>
            </a:r>
            <a:r>
              <a:rPr lang="en-US" altLang="ja-JP" sz="2000" b="0" dirty="0">
                <a:latin typeface="Arial" charset="0"/>
                <a:cs typeface="Arial" charset="0"/>
              </a:rPr>
              <a:t> (GP)</a:t>
            </a:r>
            <a:r>
              <a:rPr lang="ja-JP" altLang="en-US" sz="2000" b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b="0" dirty="0">
                <a:latin typeface="Arial" charset="0"/>
                <a:cs typeface="Arial" charset="0"/>
              </a:rPr>
              <a:t>energy </a:t>
            </a:r>
            <a:r>
              <a:rPr lang="en-US" altLang="ja-JP" sz="2000" b="0" dirty="0" smtClean="0">
                <a:latin typeface="Arial" charset="0"/>
                <a:cs typeface="Arial" charset="0"/>
              </a:rPr>
              <a:t>functional</a:t>
            </a:r>
            <a:endParaRPr lang="en-US" altLang="ja-JP" sz="2000" b="0" dirty="0">
              <a:latin typeface="Arial" charset="0"/>
              <a:cs typeface="Arial" charset="0"/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142875" y="2743200"/>
            <a:ext cx="2393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2000" b="0">
                <a:latin typeface="Arial" charset="0"/>
                <a:cs typeface="Arial" charset="0"/>
              </a:rPr>
              <a:t>Trapping potential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267200" y="3409950"/>
            <a:ext cx="33436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2000" b="0" i="1">
                <a:solidFill>
                  <a:schemeClr val="tx2"/>
                </a:solidFill>
                <a:latin typeface="Times" charset="0"/>
                <a:cs typeface="Times" charset="0"/>
              </a:rPr>
              <a:t>a</a:t>
            </a:r>
            <a:r>
              <a:rPr lang="en-US" altLang="ja-JP" sz="2000" b="0" i="1" baseline="-25000">
                <a:solidFill>
                  <a:schemeClr val="tx2"/>
                </a:solidFill>
                <a:latin typeface="Times" charset="0"/>
                <a:cs typeface="Times" charset="0"/>
              </a:rPr>
              <a:t>ij</a:t>
            </a:r>
            <a:r>
              <a:rPr lang="en-US" altLang="ja-JP" sz="2000" b="0">
                <a:solidFill>
                  <a:schemeClr val="tx2"/>
                </a:solidFill>
                <a:latin typeface="Arial" charset="0"/>
                <a:cs typeface="Arial" charset="0"/>
              </a:rPr>
              <a:t>: s-wave scattering length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65795" y="3429000"/>
            <a:ext cx="22359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2000" b="0" dirty="0">
                <a:solidFill>
                  <a:schemeClr val="tx2"/>
                </a:solidFill>
                <a:latin typeface="Arial" charset="0"/>
                <a:cs typeface="Arial" charset="0"/>
              </a:rPr>
              <a:t>Atomic interaction</a:t>
            </a:r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7394326" y="1125190"/>
            <a:ext cx="503238" cy="1584325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b="0"/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7467351" y="1125190"/>
            <a:ext cx="503238" cy="1584325"/>
          </a:xfrm>
          <a:prstGeom prst="ellipse">
            <a:avLst/>
          </a:prstGeom>
          <a:solidFill>
            <a:srgbClr val="3333C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b="0"/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6891089" y="1052165"/>
            <a:ext cx="587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2800" b="0">
                <a:solidFill>
                  <a:srgbClr val="FF0000"/>
                </a:solidFill>
                <a:latin typeface="Symbol" charset="0"/>
                <a:ea typeface="ＭＳ Ｐゴシック" charset="0"/>
                <a:cs typeface="ＭＳ Ｐゴシック" charset="0"/>
              </a:rPr>
              <a:t>Y</a:t>
            </a:r>
            <a:r>
              <a:rPr lang="en-US" altLang="ja-JP" sz="2800" b="0" baseline="-25000">
                <a:solidFill>
                  <a:srgbClr val="FF0000"/>
                </a:solidFill>
                <a:latin typeface="Symbol" charset="0"/>
                <a:ea typeface="ＭＳ Ｐゴシック" charset="0"/>
                <a:cs typeface="ＭＳ Ｐゴシック" charset="0"/>
              </a:rPr>
              <a:t>1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7827714" y="980728"/>
            <a:ext cx="5950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2800" b="0">
                <a:solidFill>
                  <a:srgbClr val="3333CC"/>
                </a:solidFill>
                <a:latin typeface="Symbol" charset="0"/>
                <a:ea typeface="ＭＳ Ｐゴシック" charset="0"/>
                <a:cs typeface="ＭＳ Ｐゴシック" charset="0"/>
              </a:rPr>
              <a:t>Y</a:t>
            </a:r>
            <a:r>
              <a:rPr lang="en-US" altLang="ja-JP" sz="2800" b="0" baseline="-25000">
                <a:solidFill>
                  <a:srgbClr val="3333CC"/>
                </a:solidFill>
                <a:latin typeface="Symbol" charset="0"/>
                <a:ea typeface="ＭＳ Ｐゴシック" charset="0"/>
                <a:cs typeface="ＭＳ Ｐゴシック" charset="0"/>
              </a:rPr>
              <a:t>2</a:t>
            </a:r>
          </a:p>
        </p:txBody>
      </p:sp>
      <p:sp>
        <p:nvSpPr>
          <p:cNvPr id="28" name="Freeform 22"/>
          <p:cNvSpPr>
            <a:spLocks/>
          </p:cNvSpPr>
          <p:nvPr/>
        </p:nvSpPr>
        <p:spPr bwMode="auto">
          <a:xfrm>
            <a:off x="6746626" y="1485553"/>
            <a:ext cx="1944688" cy="1309687"/>
          </a:xfrm>
          <a:custGeom>
            <a:avLst/>
            <a:gdLst>
              <a:gd name="T0" fmla="*/ 0 w 1225"/>
              <a:gd name="T1" fmla="*/ 0 h 825"/>
              <a:gd name="T2" fmla="*/ 2147483647 w 1225"/>
              <a:gd name="T3" fmla="*/ 2147483647 h 825"/>
              <a:gd name="T4" fmla="*/ 2147483647 w 1225"/>
              <a:gd name="T5" fmla="*/ 2147483647 h 825"/>
              <a:gd name="T6" fmla="*/ 0 60000 65536"/>
              <a:gd name="T7" fmla="*/ 0 60000 65536"/>
              <a:gd name="T8" fmla="*/ 0 60000 65536"/>
              <a:gd name="T9" fmla="*/ 0 w 1225"/>
              <a:gd name="T10" fmla="*/ 0 h 825"/>
              <a:gd name="T11" fmla="*/ 1225 w 1225"/>
              <a:gd name="T12" fmla="*/ 825 h 8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5" h="825">
                <a:moveTo>
                  <a:pt x="0" y="0"/>
                </a:moveTo>
                <a:cubicBezTo>
                  <a:pt x="193" y="404"/>
                  <a:pt x="386" y="809"/>
                  <a:pt x="590" y="817"/>
                </a:cubicBezTo>
                <a:cubicBezTo>
                  <a:pt x="794" y="825"/>
                  <a:pt x="1009" y="435"/>
                  <a:pt x="1225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 b="0"/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6733926" y="2739678"/>
            <a:ext cx="2014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1800" b="0">
                <a:solidFill>
                  <a:schemeClr val="tx2"/>
                </a:solidFill>
                <a:latin typeface="Arial" charset="0"/>
                <a:cs typeface="Arial" charset="0"/>
              </a:rPr>
              <a:t>Trapping potential</a:t>
            </a:r>
            <a:endParaRPr lang="ja-JP" altLang="en-US" sz="1800" b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9465961"/>
              </p:ext>
            </p:extLst>
          </p:nvPr>
        </p:nvGraphicFramePr>
        <p:xfrm>
          <a:off x="2267744" y="4618856"/>
          <a:ext cx="838200" cy="252413"/>
        </p:xfrm>
        <a:graphic>
          <a:graphicData uri="http://schemas.openxmlformats.org/presentationml/2006/ole">
            <p:oleObj spid="_x0000_s76958" name="数式" r:id="rId6" imgW="673100" imgH="203200" progId="Equation.3">
              <p:embed/>
            </p:oleObj>
          </a:graphicData>
        </a:graphic>
      </p:graphicFrame>
      <p:graphicFrame>
        <p:nvGraphicFramePr>
          <p:cNvPr id="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81198633"/>
              </p:ext>
            </p:extLst>
          </p:nvPr>
        </p:nvGraphicFramePr>
        <p:xfrm>
          <a:off x="5652120" y="4592935"/>
          <a:ext cx="914400" cy="276225"/>
        </p:xfrm>
        <a:graphic>
          <a:graphicData uri="http://schemas.openxmlformats.org/presentationml/2006/ole">
            <p:oleObj spid="_x0000_s76959" name="数式" r:id="rId7" imgW="673100" imgH="203200" progId="Equation.3">
              <p:embed/>
            </p:oleObj>
          </a:graphicData>
        </a:graphic>
      </p:graphicFrame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4053880" y="5228456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1400" b="0">
                <a:solidFill>
                  <a:srgbClr val="0000FF"/>
                </a:solidFill>
              </a:rPr>
              <a:t>|</a:t>
            </a:r>
            <a:r>
              <a:rPr lang="en-US" altLang="ja-JP" sz="1400" b="0">
                <a:solidFill>
                  <a:srgbClr val="0000FF"/>
                </a:solidFill>
                <a:latin typeface="Symbol" charset="0"/>
                <a:cs typeface="Symbol" charset="0"/>
              </a:rPr>
              <a:t>Y</a:t>
            </a:r>
            <a:r>
              <a:rPr lang="en-US" altLang="ja-JP" sz="1400" b="0" baseline="-25000">
                <a:solidFill>
                  <a:srgbClr val="0000FF"/>
                </a:solidFill>
                <a:latin typeface="Symbol" charset="0"/>
                <a:cs typeface="Symbol" charset="0"/>
              </a:rPr>
              <a:t>2</a:t>
            </a:r>
            <a:r>
              <a:rPr lang="en-US" altLang="ja-JP" sz="1400" b="0">
                <a:solidFill>
                  <a:srgbClr val="0000FF"/>
                </a:solidFill>
              </a:rPr>
              <a:t>|</a:t>
            </a:r>
            <a:r>
              <a:rPr lang="en-US" altLang="ja-JP" sz="1400" b="0" baseline="3000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33" name="正方形/長方形 28"/>
          <p:cNvSpPr>
            <a:spLocks noChangeArrowheads="1"/>
          </p:cNvSpPr>
          <p:nvPr/>
        </p:nvSpPr>
        <p:spPr bwMode="auto">
          <a:xfrm>
            <a:off x="2453680" y="5228456"/>
            <a:ext cx="5470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0">
                <a:solidFill>
                  <a:srgbClr val="FF0000"/>
                </a:solidFill>
              </a:rPr>
              <a:t>|</a:t>
            </a:r>
            <a:r>
              <a:rPr lang="en-US" altLang="ja-JP" sz="1400" b="0">
                <a:solidFill>
                  <a:srgbClr val="FF0000"/>
                </a:solidFill>
                <a:latin typeface="Symbol" charset="0"/>
                <a:cs typeface="Symbol" charset="0"/>
              </a:rPr>
              <a:t>Y</a:t>
            </a:r>
            <a:r>
              <a:rPr lang="en-US" altLang="ja-JP" sz="1400" b="0" baseline="-25000">
                <a:solidFill>
                  <a:srgbClr val="FF0000"/>
                </a:solidFill>
                <a:latin typeface="Symbol" charset="0"/>
                <a:cs typeface="Symbol" charset="0"/>
              </a:rPr>
              <a:t>1</a:t>
            </a:r>
            <a:r>
              <a:rPr lang="en-US" altLang="ja-JP" sz="1400" b="0">
                <a:solidFill>
                  <a:srgbClr val="FF0000"/>
                </a:solidFill>
              </a:rPr>
              <a:t>|</a:t>
            </a:r>
            <a:r>
              <a:rPr lang="en-US" altLang="ja-JP" sz="1400" b="0" baseline="30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7425730" y="4847456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1400" b="0">
                <a:solidFill>
                  <a:srgbClr val="0000FF"/>
                </a:solidFill>
              </a:rPr>
              <a:t>|</a:t>
            </a:r>
            <a:r>
              <a:rPr lang="en-US" altLang="ja-JP" sz="1400" b="0">
                <a:solidFill>
                  <a:srgbClr val="0000FF"/>
                </a:solidFill>
                <a:latin typeface="Symbol" charset="0"/>
                <a:cs typeface="Symbol" charset="0"/>
              </a:rPr>
              <a:t>Y</a:t>
            </a:r>
            <a:r>
              <a:rPr lang="en-US" altLang="ja-JP" sz="1400" b="0" baseline="-25000">
                <a:solidFill>
                  <a:srgbClr val="0000FF"/>
                </a:solidFill>
                <a:latin typeface="Symbol" charset="0"/>
                <a:cs typeface="Symbol" charset="0"/>
              </a:rPr>
              <a:t>2</a:t>
            </a:r>
            <a:r>
              <a:rPr lang="en-US" altLang="ja-JP" sz="1400" b="0">
                <a:solidFill>
                  <a:srgbClr val="0000FF"/>
                </a:solidFill>
              </a:rPr>
              <a:t>|</a:t>
            </a:r>
            <a:r>
              <a:rPr lang="en-US" altLang="ja-JP" sz="1400" b="0" baseline="3000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35" name="正方形/長方形 30"/>
          <p:cNvSpPr>
            <a:spLocks noChangeArrowheads="1"/>
          </p:cNvSpPr>
          <p:nvPr/>
        </p:nvSpPr>
        <p:spPr bwMode="auto">
          <a:xfrm>
            <a:off x="5916018" y="4920481"/>
            <a:ext cx="5470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0">
                <a:solidFill>
                  <a:srgbClr val="FF0000"/>
                </a:solidFill>
              </a:rPr>
              <a:t>|</a:t>
            </a:r>
            <a:r>
              <a:rPr lang="en-US" altLang="ja-JP" sz="1400" b="0">
                <a:solidFill>
                  <a:srgbClr val="FF0000"/>
                </a:solidFill>
                <a:latin typeface="Symbol" charset="0"/>
                <a:cs typeface="Symbol" charset="0"/>
              </a:rPr>
              <a:t>Y</a:t>
            </a:r>
            <a:r>
              <a:rPr lang="en-US" altLang="ja-JP" sz="1400" b="0" baseline="-25000">
                <a:solidFill>
                  <a:srgbClr val="FF0000"/>
                </a:solidFill>
                <a:latin typeface="Symbol" charset="0"/>
                <a:cs typeface="Symbol" charset="0"/>
              </a:rPr>
              <a:t>1</a:t>
            </a:r>
            <a:r>
              <a:rPr lang="en-US" altLang="ja-JP" sz="1400" b="0">
                <a:solidFill>
                  <a:srgbClr val="FF0000"/>
                </a:solidFill>
              </a:rPr>
              <a:t>|</a:t>
            </a:r>
            <a:r>
              <a:rPr lang="en-US" altLang="ja-JP" sz="1400" b="0" baseline="30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147638" y="4191000"/>
            <a:ext cx="16674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2000" b="0" dirty="0">
                <a:solidFill>
                  <a:schemeClr val="tx2"/>
                </a:solidFill>
                <a:latin typeface="Arial" charset="0"/>
                <a:cs typeface="Arial" charset="0"/>
              </a:rPr>
              <a:t>Ground state</a:t>
            </a:r>
          </a:p>
        </p:txBody>
      </p:sp>
      <p:graphicFrame>
        <p:nvGraphicFramePr>
          <p:cNvPr id="3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69341908"/>
              </p:ext>
            </p:extLst>
          </p:nvPr>
        </p:nvGraphicFramePr>
        <p:xfrm>
          <a:off x="539551" y="1219200"/>
          <a:ext cx="6272710" cy="1600200"/>
        </p:xfrm>
        <a:graphic>
          <a:graphicData uri="http://schemas.openxmlformats.org/presentationml/2006/ole">
            <p:oleObj spid="_x0000_s76960" name="数式" r:id="rId8" imgW="3492500" imgH="977900" progId="Equation.3">
              <p:embed/>
            </p:oleObj>
          </a:graphicData>
        </a:graphic>
      </p:graphicFrame>
      <p:graphicFrame>
        <p:nvGraphicFramePr>
          <p:cNvPr id="3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6007242"/>
              </p:ext>
            </p:extLst>
          </p:nvPr>
        </p:nvGraphicFramePr>
        <p:xfrm>
          <a:off x="2555776" y="2780928"/>
          <a:ext cx="2552128" cy="648072"/>
        </p:xfrm>
        <a:graphic>
          <a:graphicData uri="http://schemas.openxmlformats.org/presentationml/2006/ole">
            <p:oleObj spid="_x0000_s76961" name="数式" r:id="rId9" imgW="1422400" imgH="393700" progId="Equation.3">
              <p:embed/>
            </p:oleObj>
          </a:graphicData>
        </a:graphic>
      </p:graphicFrame>
      <p:graphicFrame>
        <p:nvGraphicFramePr>
          <p:cNvPr id="4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830725"/>
              </p:ext>
            </p:extLst>
          </p:nvPr>
        </p:nvGraphicFramePr>
        <p:xfrm>
          <a:off x="2555775" y="3423545"/>
          <a:ext cx="1590893" cy="843655"/>
        </p:xfrm>
        <a:graphic>
          <a:graphicData uri="http://schemas.openxmlformats.org/presentationml/2006/ole">
            <p:oleObj spid="_x0000_s76962" name="数式" r:id="rId10" imgW="863600" imgH="457200" progId="Equation.3">
              <p:embed/>
            </p:oleObj>
          </a:graphicData>
        </a:graphic>
      </p:graphicFrame>
      <p:graphicFrame>
        <p:nvGraphicFramePr>
          <p:cNvPr id="4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232553"/>
              </p:ext>
            </p:extLst>
          </p:nvPr>
        </p:nvGraphicFramePr>
        <p:xfrm>
          <a:off x="4333875" y="3857625"/>
          <a:ext cx="1753372" cy="409575"/>
        </p:xfrm>
        <a:graphic>
          <a:graphicData uri="http://schemas.openxmlformats.org/presentationml/2006/ole">
            <p:oleObj spid="_x0000_s76963" name="数式" r:id="rId11" imgW="977900" imgH="228600" progId="Equation.3">
              <p:embed/>
            </p:oleObj>
          </a:graphicData>
        </a:graphic>
      </p:graphicFrame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2997982" y="4221088"/>
            <a:ext cx="11110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2000" b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miscible</a:t>
            </a:r>
            <a:endParaRPr lang="ja-JP" altLang="en-US" sz="2000" b="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6238342" y="4221088"/>
            <a:ext cx="13816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2000" b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immiscible</a:t>
            </a:r>
            <a:endParaRPr lang="ja-JP" altLang="en-US" sz="2000" b="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97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 txBox="1">
            <a:spLocks noChangeArrowheads="1"/>
          </p:cNvSpPr>
          <p:nvPr/>
        </p:nvSpPr>
        <p:spPr bwMode="auto">
          <a:xfrm>
            <a:off x="22225" y="2952750"/>
            <a:ext cx="91217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200" b="0" dirty="0"/>
              <a:t>1</a:t>
            </a:r>
            <a:r>
              <a:rPr lang="ja-JP" altLang="en-US" sz="3200" b="0" dirty="0" smtClean="0"/>
              <a:t>，原子</a:t>
            </a:r>
            <a:r>
              <a:rPr lang="ja-JP" altLang="en-US" sz="3200" b="0" dirty="0"/>
              <a:t>気体のボースアインシュタイン凝縮（</a:t>
            </a:r>
            <a:r>
              <a:rPr lang="en-US" altLang="ja-JP" sz="3200" b="0" dirty="0"/>
              <a:t>BEC</a:t>
            </a:r>
            <a:r>
              <a:rPr lang="ja-JP" altLang="en-US" sz="3200" b="0" dirty="0"/>
              <a:t>）</a:t>
            </a:r>
            <a:endParaRPr lang="en-US" altLang="ja-JP" sz="3200" b="0" dirty="0"/>
          </a:p>
          <a:p>
            <a:endParaRPr lang="en-US" altLang="ja-JP" sz="3200" b="0" dirty="0"/>
          </a:p>
          <a:p>
            <a:r>
              <a:rPr lang="ja-JP" altLang="en-US" sz="3200" b="0" dirty="0"/>
              <a:t>２</a:t>
            </a:r>
            <a:r>
              <a:rPr lang="ja-JP" altLang="en-US" sz="3200" b="0" dirty="0" smtClean="0"/>
              <a:t>，超流動・量子流体力学の展開</a:t>
            </a:r>
            <a:endParaRPr lang="en-US" altLang="ja-JP" sz="3200" b="0" dirty="0"/>
          </a:p>
          <a:p>
            <a:endParaRPr lang="en-US" altLang="ja-JP" sz="3200" b="0" dirty="0"/>
          </a:p>
          <a:p>
            <a:r>
              <a:rPr lang="ja-JP" altLang="en-US" sz="3200" b="0" dirty="0"/>
              <a:t>３</a:t>
            </a:r>
            <a:r>
              <a:rPr lang="ja-JP" altLang="en-US" sz="3200" b="0" dirty="0" smtClean="0"/>
              <a:t>，中性原子に対する磁場</a:t>
            </a:r>
            <a:r>
              <a:rPr lang="en-US" altLang="ja-JP" sz="3200" b="0" dirty="0" smtClean="0"/>
              <a:t> </a:t>
            </a:r>
            <a:r>
              <a:rPr lang="ja-JP" altLang="en-US" sz="3200" b="0" dirty="0" smtClean="0"/>
              <a:t>（</a:t>
            </a:r>
            <a:r>
              <a:rPr lang="en-US" altLang="ja-JP" sz="3200" b="0" dirty="0" smtClean="0"/>
              <a:t>Synthetic gauge field</a:t>
            </a:r>
            <a:r>
              <a:rPr lang="ja-JP" altLang="en-US" sz="3200" b="0" dirty="0" smtClean="0"/>
              <a:t>）</a:t>
            </a:r>
            <a:endParaRPr lang="en-US" altLang="ja-JP" sz="3200" b="0" dirty="0" smtClean="0"/>
          </a:p>
          <a:p>
            <a:endParaRPr lang="en-US" altLang="ja-JP" sz="3200" b="0" dirty="0" smtClean="0"/>
          </a:p>
          <a:p>
            <a:r>
              <a:rPr lang="ja-JP" altLang="en-US" sz="3200" b="0" dirty="0" smtClean="0"/>
              <a:t>４，スピン軌道相互作用をもつ</a:t>
            </a:r>
            <a:r>
              <a:rPr lang="en-US" altLang="ja-JP" sz="3200" b="0" dirty="0" smtClean="0"/>
              <a:t>BEC</a:t>
            </a:r>
          </a:p>
          <a:p>
            <a:endParaRPr lang="en-US" altLang="ja-JP" sz="3200" b="0" dirty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228600"/>
            <a:ext cx="8305800" cy="2743200"/>
          </a:xfrm>
          <a:solidFill>
            <a:schemeClr val="bg1">
              <a:alpha val="59999"/>
            </a:schemeClr>
          </a:solidFill>
        </p:spPr>
        <p:txBody>
          <a:bodyPr/>
          <a:lstStyle/>
          <a:p>
            <a:r>
              <a:rPr lang="ja-JP" altLang="en-US" sz="4000" b="1">
                <a:latin typeface="Arial" charset="0"/>
                <a:ea typeface="ＭＳ Ｐゴシック" charset="0"/>
                <a:cs typeface="ＭＳ Ｐゴシック" charset="0"/>
              </a:rPr>
              <a:t>原子気体のボース凝縮系における</a:t>
            </a:r>
            <a:r>
              <a:rPr lang="en-US" altLang="ja-JP" sz="4000" b="1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4000" b="1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ja-JP" altLang="en-US" sz="4000" b="1">
                <a:latin typeface="Arial" charset="0"/>
                <a:ea typeface="ＭＳ Ｐゴシック" charset="0"/>
                <a:cs typeface="ＭＳ Ｐゴシック" charset="0"/>
              </a:rPr>
              <a:t>最近の進展：</a:t>
            </a:r>
            <a:r>
              <a:rPr lang="en-US" altLang="ja-JP" sz="4000" b="1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4000" b="1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ja-JP" altLang="en-US" sz="4000" b="1">
                <a:latin typeface="Arial" charset="0"/>
                <a:ea typeface="ＭＳ Ｐゴシック" charset="0"/>
                <a:cs typeface="ＭＳ Ｐゴシック" charset="0"/>
              </a:rPr>
              <a:t>人工ゲージ場の効果を中心として</a:t>
            </a:r>
            <a:endParaRPr lang="en-US" altLang="ja-JP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0"/>
            <a:ext cx="9361488" cy="1052736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２</a:t>
            </a:r>
            <a:r>
              <a:rPr lang="en-US" alt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成分</a:t>
            </a:r>
            <a:r>
              <a:rPr lang="en-US" altLang="ja-JP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系の実験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Rectangle 3" descr="セーム皮"/>
          <p:cNvSpPr>
            <a:spLocks noChangeArrowheads="1"/>
          </p:cNvSpPr>
          <p:nvPr/>
        </p:nvSpPr>
        <p:spPr bwMode="auto">
          <a:xfrm>
            <a:off x="1981200" y="1066800"/>
            <a:ext cx="1600200" cy="6858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b="0"/>
          </a:p>
        </p:txBody>
      </p:sp>
      <p:pic>
        <p:nvPicPr>
          <p:cNvPr id="42" name="図 6" descr="cross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0513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図 7" descr="cross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40768"/>
            <a:ext cx="256857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図 8" descr="cross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0768"/>
            <a:ext cx="240887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9027296"/>
              </p:ext>
            </p:extLst>
          </p:nvPr>
        </p:nvGraphicFramePr>
        <p:xfrm>
          <a:off x="2057400" y="1066800"/>
          <a:ext cx="1447800" cy="636588"/>
        </p:xfrm>
        <a:graphic>
          <a:graphicData uri="http://schemas.openxmlformats.org/presentationml/2006/ole">
            <p:oleObj spid="_x0000_s78900" name="数式" r:id="rId8" imgW="838200" imgH="406400" progId="Equation.3">
              <p:embed/>
            </p:oleObj>
          </a:graphicData>
        </a:graphic>
      </p:graphicFrame>
      <p:sp>
        <p:nvSpPr>
          <p:cNvPr id="46" name="Text Box 93"/>
          <p:cNvSpPr txBox="1">
            <a:spLocks noChangeArrowheads="1"/>
          </p:cNvSpPr>
          <p:nvPr/>
        </p:nvSpPr>
        <p:spPr bwMode="auto">
          <a:xfrm>
            <a:off x="4860032" y="980728"/>
            <a:ext cx="42484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1800" b="0" dirty="0" smtClean="0">
                <a:latin typeface="Arial" charset="0"/>
                <a:cs typeface="Arial" charset="0"/>
              </a:rPr>
              <a:t>Papp</a:t>
            </a:r>
            <a:r>
              <a:rPr lang="en-US" altLang="ja-JP" sz="1800" b="0" dirty="0">
                <a:latin typeface="Arial" charset="0"/>
                <a:cs typeface="Arial" charset="0"/>
              </a:rPr>
              <a:t>,  et al., </a:t>
            </a:r>
            <a:r>
              <a:rPr lang="en-US" altLang="ja-JP" sz="1800" b="0" dirty="0" smtClean="0">
                <a:latin typeface="Arial" charset="0"/>
                <a:cs typeface="Arial" charset="0"/>
              </a:rPr>
              <a:t>PRL </a:t>
            </a:r>
            <a:r>
              <a:rPr lang="en-US" altLang="ja-JP" sz="1800" dirty="0">
                <a:latin typeface="Arial" charset="0"/>
                <a:cs typeface="Arial" charset="0"/>
              </a:rPr>
              <a:t>101</a:t>
            </a:r>
            <a:r>
              <a:rPr lang="en-US" altLang="ja-JP" sz="1800" b="0" dirty="0">
                <a:latin typeface="Arial" charset="0"/>
                <a:cs typeface="Arial" charset="0"/>
              </a:rPr>
              <a:t>, 040402 (2008) </a:t>
            </a:r>
          </a:p>
        </p:txBody>
      </p:sp>
      <p:sp>
        <p:nvSpPr>
          <p:cNvPr id="47" name="Text Box 93"/>
          <p:cNvSpPr txBox="1">
            <a:spLocks noChangeArrowheads="1"/>
          </p:cNvSpPr>
          <p:nvPr/>
        </p:nvSpPr>
        <p:spPr bwMode="auto">
          <a:xfrm>
            <a:off x="5220072" y="3573016"/>
            <a:ext cx="3777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lang="en-US" altLang="ja-JP" sz="1800" b="0" dirty="0" err="1" smtClean="0">
                <a:latin typeface="+mj-lt"/>
              </a:rPr>
              <a:t>Tojo</a:t>
            </a:r>
            <a:r>
              <a:rPr lang="en-US" altLang="ja-JP" sz="1800" b="0" dirty="0">
                <a:latin typeface="+mj-lt"/>
              </a:rPr>
              <a:t>, et al., </a:t>
            </a:r>
            <a:r>
              <a:rPr lang="en-US" altLang="ja-JP" sz="1800" b="0" dirty="0" smtClean="0">
                <a:latin typeface="+mj-lt"/>
              </a:rPr>
              <a:t>PRA </a:t>
            </a:r>
            <a:r>
              <a:rPr lang="en-US" altLang="ja-JP" sz="1800" dirty="0">
                <a:latin typeface="+mj-lt"/>
              </a:rPr>
              <a:t>82</a:t>
            </a:r>
            <a:r>
              <a:rPr lang="en-US" altLang="ja-JP" sz="1800" b="0" dirty="0">
                <a:latin typeface="+mj-lt"/>
              </a:rPr>
              <a:t>, 033609 (2010)</a:t>
            </a:r>
          </a:p>
        </p:txBody>
      </p:sp>
      <p:pic>
        <p:nvPicPr>
          <p:cNvPr id="48" name="図 31" descr="toj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62400"/>
            <a:ext cx="680878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323528" y="1084674"/>
            <a:ext cx="152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000" b="0" kern="0" baseline="30000" dirty="0">
                <a:solidFill>
                  <a:sysClr val="windowText" lastClr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85</a:t>
            </a:r>
            <a:r>
              <a:rPr kumimoji="0" lang="en-US" altLang="ja-JP" sz="2000" b="0" kern="0" dirty="0">
                <a:solidFill>
                  <a:sysClr val="windowText" lastClr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Rb - </a:t>
            </a:r>
            <a:r>
              <a:rPr kumimoji="0" lang="en-US" altLang="ja-JP" sz="2000" b="0" kern="0" baseline="30000" dirty="0">
                <a:solidFill>
                  <a:sysClr val="windowText" lastClr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87</a:t>
            </a:r>
            <a:r>
              <a:rPr kumimoji="0" lang="en-US" altLang="ja-JP" sz="2000" b="0" kern="0" dirty="0">
                <a:solidFill>
                  <a:sysClr val="windowText" lastClr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Rb</a:t>
            </a:r>
          </a:p>
        </p:txBody>
      </p:sp>
      <p:sp>
        <p:nvSpPr>
          <p:cNvPr id="50" name="Text Box 39"/>
          <p:cNvSpPr txBox="1">
            <a:spLocks noChangeArrowheads="1"/>
          </p:cNvSpPr>
          <p:nvPr/>
        </p:nvSpPr>
        <p:spPr bwMode="auto">
          <a:xfrm>
            <a:off x="35496" y="3997513"/>
            <a:ext cx="20882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charset="0"/>
                <a:ea typeface="ＭＳ Ｐ明朝" charset="0"/>
                <a:cs typeface="ＭＳ Ｐ明朝" charset="0"/>
              </a:defRPr>
            </a:lvl9pPr>
          </a:lstStyle>
          <a:p>
            <a:r>
              <a:rPr kumimoji="0" lang="en-US" altLang="ja-JP" sz="2000" b="0" baseline="30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87</a:t>
            </a:r>
            <a:r>
              <a:rPr kumimoji="0" lang="en-US" altLang="ja-JP" sz="2000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Rb</a:t>
            </a:r>
          </a:p>
          <a:p>
            <a:r>
              <a:rPr kumimoji="0" lang="en-US" altLang="ja-JP" sz="2000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| F=1, m</a:t>
            </a:r>
            <a:r>
              <a:rPr kumimoji="0" lang="en-US" altLang="ja-JP" sz="2000" b="0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</a:t>
            </a:r>
            <a:r>
              <a:rPr kumimoji="0" lang="en-US" altLang="ja-JP" sz="2000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=1&gt;</a:t>
            </a:r>
          </a:p>
          <a:p>
            <a:r>
              <a:rPr kumimoji="0" lang="en-US" altLang="ja-JP" sz="2000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| F=2, m</a:t>
            </a:r>
            <a:r>
              <a:rPr kumimoji="0" lang="en-US" altLang="ja-JP" sz="2000" b="0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</a:t>
            </a:r>
            <a:r>
              <a:rPr kumimoji="0" lang="en-US" altLang="ja-JP" sz="2000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=−1&gt;</a:t>
            </a:r>
          </a:p>
        </p:txBody>
      </p:sp>
      <p:graphicFrame>
        <p:nvGraphicFramePr>
          <p:cNvPr id="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02502512"/>
              </p:ext>
            </p:extLst>
          </p:nvPr>
        </p:nvGraphicFramePr>
        <p:xfrm>
          <a:off x="320042" y="6453336"/>
          <a:ext cx="2019710" cy="374502"/>
        </p:xfrm>
        <a:graphic>
          <a:graphicData uri="http://schemas.openxmlformats.org/presentationml/2006/ole">
            <p:oleObj spid="_x0000_s78901" name="数式" r:id="rId10" imgW="1054100" imgH="215900" progId="Equation.3">
              <p:embed/>
            </p:oleObj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992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0"/>
            <a:ext cx="9361488" cy="1052736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２</a:t>
            </a:r>
            <a:r>
              <a:rPr lang="en-US" alt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成分</a:t>
            </a:r>
            <a:r>
              <a:rPr lang="en-US" altLang="ja-JP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における量子渦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220072" y="1043444"/>
            <a:ext cx="39998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>
                <a:latin typeface="+mj-lt"/>
                <a:ea typeface="Osaka" charset="0"/>
                <a:cs typeface="Osaka" charset="0"/>
              </a:rPr>
              <a:t>Matthews et al., PRL </a:t>
            </a:r>
            <a:r>
              <a:rPr lang="en-US" altLang="ja-JP" sz="1800" dirty="0">
                <a:latin typeface="+mj-lt"/>
                <a:ea typeface="Osaka" charset="0"/>
                <a:cs typeface="Osaka" charset="0"/>
              </a:rPr>
              <a:t>83</a:t>
            </a:r>
            <a:r>
              <a:rPr lang="en-US" altLang="ja-JP" sz="1800" b="0" dirty="0">
                <a:latin typeface="+mj-lt"/>
                <a:ea typeface="Osaka" charset="0"/>
                <a:cs typeface="Osaka" charset="0"/>
              </a:rPr>
              <a:t>, 2498 (1999)</a:t>
            </a: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18780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8424" y="1018431"/>
            <a:ext cx="186372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0974" y="1161306"/>
            <a:ext cx="652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FF0202"/>
                </a:solidFill>
                <a:latin typeface="Times" charset="0"/>
                <a:ea typeface="Osaka" charset="0"/>
                <a:cs typeface="Osaka" charset="0"/>
              </a:rPr>
              <a:t>|</a:t>
            </a:r>
            <a:r>
              <a:rPr lang="en-US" altLang="ja-JP" sz="2000">
                <a:solidFill>
                  <a:srgbClr val="FF0202"/>
                </a:solidFill>
                <a:latin typeface="Symbol" charset="0"/>
                <a:ea typeface="Osaka" charset="0"/>
                <a:cs typeface="Osaka" charset="0"/>
              </a:rPr>
              <a:t>Y</a:t>
            </a:r>
            <a:r>
              <a:rPr lang="en-US" altLang="ja-JP" sz="2000" baseline="-25000">
                <a:solidFill>
                  <a:srgbClr val="FF0202"/>
                </a:solidFill>
                <a:latin typeface="Times" charset="0"/>
                <a:ea typeface="Osaka" charset="0"/>
                <a:cs typeface="Osaka" charset="0"/>
              </a:rPr>
              <a:t>1</a:t>
            </a:r>
            <a:r>
              <a:rPr lang="en-US" altLang="ja-JP" sz="2000">
                <a:solidFill>
                  <a:srgbClr val="FF0202"/>
                </a:solidFill>
                <a:latin typeface="Times" charset="0"/>
                <a:ea typeface="Osaka" charset="0"/>
                <a:cs typeface="Osaka" charset="0"/>
              </a:rPr>
              <a:t>|</a:t>
            </a:r>
            <a:r>
              <a:rPr lang="en-US" altLang="ja-JP" sz="2000" baseline="30000">
                <a:solidFill>
                  <a:srgbClr val="FF0202"/>
                </a:solidFill>
                <a:latin typeface="Times" charset="0"/>
                <a:ea typeface="Osaka" charset="0"/>
                <a:cs typeface="Osaka" charset="0"/>
              </a:rPr>
              <a:t>2</a:t>
            </a:r>
            <a:endParaRPr lang="en-US" altLang="ja-JP" sz="2000">
              <a:solidFill>
                <a:srgbClr val="FF0202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329878" y="2616721"/>
            <a:ext cx="652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1034FF"/>
                </a:solidFill>
                <a:latin typeface="Times" charset="0"/>
                <a:ea typeface="Osaka" charset="0"/>
                <a:cs typeface="Osaka" charset="0"/>
              </a:rPr>
              <a:t>|</a:t>
            </a:r>
            <a:r>
              <a:rPr lang="en-US" altLang="ja-JP" sz="2000">
                <a:solidFill>
                  <a:srgbClr val="1034FF"/>
                </a:solidFill>
                <a:latin typeface="Symbol" charset="0"/>
                <a:ea typeface="Osaka" charset="0"/>
                <a:cs typeface="Osaka" charset="0"/>
              </a:rPr>
              <a:t>Y</a:t>
            </a:r>
            <a:r>
              <a:rPr lang="en-US" altLang="ja-JP" sz="2000" baseline="-25000">
                <a:solidFill>
                  <a:srgbClr val="1034FF"/>
                </a:solidFill>
                <a:latin typeface="Times" charset="0"/>
                <a:ea typeface="Osaka" charset="0"/>
                <a:cs typeface="Osaka" charset="0"/>
              </a:rPr>
              <a:t>2</a:t>
            </a:r>
            <a:r>
              <a:rPr lang="en-US" altLang="ja-JP" sz="2000">
                <a:solidFill>
                  <a:srgbClr val="1034FF"/>
                </a:solidFill>
                <a:latin typeface="Times" charset="0"/>
                <a:ea typeface="Osaka" charset="0"/>
                <a:cs typeface="Osaka" charset="0"/>
              </a:rPr>
              <a:t>|</a:t>
            </a:r>
            <a:r>
              <a:rPr lang="en-US" altLang="ja-JP" sz="2000" baseline="30000">
                <a:solidFill>
                  <a:srgbClr val="1034FF"/>
                </a:solidFill>
                <a:latin typeface="Times" charset="0"/>
                <a:ea typeface="Osaka" charset="0"/>
                <a:cs typeface="Osaka" charset="0"/>
              </a:rPr>
              <a:t>2</a:t>
            </a:r>
            <a:endParaRPr lang="en-US" altLang="ja-JP" sz="2000">
              <a:solidFill>
                <a:srgbClr val="1034FF"/>
              </a:solidFill>
              <a:latin typeface="Times" charset="0"/>
              <a:ea typeface="Osaka" charset="0"/>
              <a:cs typeface="Osaka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66800"/>
            <a:ext cx="345638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1484784"/>
            <a:ext cx="3169627" cy="160996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3219990"/>
            <a:ext cx="2628900" cy="36322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617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/>
          <p:cNvGrpSpPr>
            <a:grpSpLocks/>
          </p:cNvGrpSpPr>
          <p:nvPr/>
        </p:nvGrpSpPr>
        <p:grpSpPr bwMode="auto">
          <a:xfrm>
            <a:off x="7543800" y="4876800"/>
            <a:ext cx="1600200" cy="1981200"/>
            <a:chOff x="2789" y="2251"/>
            <a:chExt cx="1610" cy="1905"/>
          </a:xfrm>
        </p:grpSpPr>
        <p:sp>
          <p:nvSpPr>
            <p:cNvPr id="39" name="Rectangle 19"/>
            <p:cNvSpPr>
              <a:spLocks noChangeArrowheads="1"/>
            </p:cNvSpPr>
            <p:nvPr/>
          </p:nvSpPr>
          <p:spPr bwMode="auto">
            <a:xfrm>
              <a:off x="3265" y="3567"/>
              <a:ext cx="680" cy="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>
                <a:latin typeface="Times" charset="0"/>
                <a:ea typeface="Osaka" charset="0"/>
                <a:cs typeface="Osaka" charset="0"/>
              </a:endParaRPr>
            </a:p>
          </p:txBody>
        </p:sp>
        <p:grpSp>
          <p:nvGrpSpPr>
            <p:cNvPr id="40" name="Group 12"/>
            <p:cNvGrpSpPr>
              <a:grpSpLocks/>
            </p:cNvGrpSpPr>
            <p:nvPr/>
          </p:nvGrpSpPr>
          <p:grpSpPr bwMode="auto">
            <a:xfrm>
              <a:off x="2789" y="2523"/>
              <a:ext cx="1610" cy="1610"/>
              <a:chOff x="4059" y="2625"/>
              <a:chExt cx="1610" cy="1610"/>
            </a:xfrm>
          </p:grpSpPr>
          <p:pic>
            <p:nvPicPr>
              <p:cNvPr id="43" name="Picture 13" descr="11kyoku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9" y="2625"/>
                <a:ext cx="1610" cy="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44" name="Object 8"/>
              <p:cNvGraphicFramePr>
                <a:graphicFrameLocks noChangeAspect="1"/>
              </p:cNvGraphicFramePr>
              <p:nvPr/>
            </p:nvGraphicFramePr>
            <p:xfrm>
              <a:off x="4876" y="3067"/>
              <a:ext cx="151" cy="192"/>
            </p:xfrm>
            <a:graphic>
              <a:graphicData uri="http://schemas.openxmlformats.org/presentationml/2006/ole">
                <p:oleObj spid="_x0000_s81982" name="数式" r:id="rId5" imgW="139700" imgH="177800" progId="Equation.3">
                  <p:embed/>
                </p:oleObj>
              </a:graphicData>
            </a:graphic>
          </p:graphicFrame>
          <p:pic>
            <p:nvPicPr>
              <p:cNvPr id="45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4" y="3475"/>
                <a:ext cx="12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9" y="2659"/>
                <a:ext cx="130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V="1">
              <a:off x="3594" y="2387"/>
              <a:ext cx="0" cy="95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Text Box 18"/>
            <p:cNvSpPr txBox="1">
              <a:spLocks noChangeArrowheads="1"/>
            </p:cNvSpPr>
            <p:nvPr/>
          </p:nvSpPr>
          <p:spPr bwMode="auto">
            <a:xfrm>
              <a:off x="3603" y="2251"/>
              <a:ext cx="216" cy="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kumimoji="0" lang="ja-JP" altLang="en-US" dirty="0">
                  <a:solidFill>
                    <a:srgbClr val="000000"/>
                  </a:solidFill>
                  <a:latin typeface="Times" charset="0"/>
                  <a:ea typeface="平成明朝" charset="0"/>
                  <a:cs typeface="平成明朝" charset="0"/>
                </a:rPr>
                <a:t>ｚ</a:t>
              </a:r>
            </a:p>
          </p:txBody>
        </p:sp>
      </p:grpSp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0"/>
            <a:ext cx="9361488" cy="1052736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２</a:t>
            </a:r>
            <a:r>
              <a:rPr lang="en-US" alt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成分</a:t>
            </a:r>
            <a:r>
              <a:rPr lang="en-US" altLang="ja-JP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における量子渦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18780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8424" y="1018431"/>
            <a:ext cx="186372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0974" y="1161306"/>
            <a:ext cx="652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FF0202"/>
                </a:solidFill>
                <a:latin typeface="Times" charset="0"/>
                <a:ea typeface="Osaka" charset="0"/>
                <a:cs typeface="Osaka" charset="0"/>
              </a:rPr>
              <a:t>|</a:t>
            </a:r>
            <a:r>
              <a:rPr lang="en-US" altLang="ja-JP" sz="2000">
                <a:solidFill>
                  <a:srgbClr val="FF0202"/>
                </a:solidFill>
                <a:latin typeface="Symbol" charset="0"/>
                <a:ea typeface="Osaka" charset="0"/>
                <a:cs typeface="Osaka" charset="0"/>
              </a:rPr>
              <a:t>Y</a:t>
            </a:r>
            <a:r>
              <a:rPr lang="en-US" altLang="ja-JP" sz="2000" baseline="-25000">
                <a:solidFill>
                  <a:srgbClr val="FF0202"/>
                </a:solidFill>
                <a:latin typeface="Times" charset="0"/>
                <a:ea typeface="Osaka" charset="0"/>
                <a:cs typeface="Osaka" charset="0"/>
              </a:rPr>
              <a:t>1</a:t>
            </a:r>
            <a:r>
              <a:rPr lang="en-US" altLang="ja-JP" sz="2000">
                <a:solidFill>
                  <a:srgbClr val="FF0202"/>
                </a:solidFill>
                <a:latin typeface="Times" charset="0"/>
                <a:ea typeface="Osaka" charset="0"/>
                <a:cs typeface="Osaka" charset="0"/>
              </a:rPr>
              <a:t>|</a:t>
            </a:r>
            <a:r>
              <a:rPr lang="en-US" altLang="ja-JP" sz="2000" baseline="30000">
                <a:solidFill>
                  <a:srgbClr val="FF0202"/>
                </a:solidFill>
                <a:latin typeface="Times" charset="0"/>
                <a:ea typeface="Osaka" charset="0"/>
                <a:cs typeface="Osaka" charset="0"/>
              </a:rPr>
              <a:t>2</a:t>
            </a:r>
            <a:endParaRPr lang="en-US" altLang="ja-JP" sz="2000">
              <a:solidFill>
                <a:srgbClr val="FF0202"/>
              </a:solidFill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329878" y="2616721"/>
            <a:ext cx="652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solidFill>
                  <a:srgbClr val="1034FF"/>
                </a:solidFill>
                <a:latin typeface="Times" charset="0"/>
                <a:ea typeface="Osaka" charset="0"/>
                <a:cs typeface="Osaka" charset="0"/>
              </a:rPr>
              <a:t>|</a:t>
            </a:r>
            <a:r>
              <a:rPr lang="en-US" altLang="ja-JP" sz="2000">
                <a:solidFill>
                  <a:srgbClr val="1034FF"/>
                </a:solidFill>
                <a:latin typeface="Symbol" charset="0"/>
                <a:ea typeface="Osaka" charset="0"/>
                <a:cs typeface="Osaka" charset="0"/>
              </a:rPr>
              <a:t>Y</a:t>
            </a:r>
            <a:r>
              <a:rPr lang="en-US" altLang="ja-JP" sz="2000" baseline="-25000">
                <a:solidFill>
                  <a:srgbClr val="1034FF"/>
                </a:solidFill>
                <a:latin typeface="Times" charset="0"/>
                <a:ea typeface="Osaka" charset="0"/>
                <a:cs typeface="Osaka" charset="0"/>
              </a:rPr>
              <a:t>2</a:t>
            </a:r>
            <a:r>
              <a:rPr lang="en-US" altLang="ja-JP" sz="2000">
                <a:solidFill>
                  <a:srgbClr val="1034FF"/>
                </a:solidFill>
                <a:latin typeface="Times" charset="0"/>
                <a:ea typeface="Osaka" charset="0"/>
                <a:cs typeface="Osaka" charset="0"/>
              </a:rPr>
              <a:t>|</a:t>
            </a:r>
            <a:r>
              <a:rPr lang="en-US" altLang="ja-JP" sz="2000" baseline="30000">
                <a:solidFill>
                  <a:srgbClr val="1034FF"/>
                </a:solidFill>
                <a:latin typeface="Times" charset="0"/>
                <a:ea typeface="Osaka" charset="0"/>
                <a:cs typeface="Osaka" charset="0"/>
              </a:rPr>
              <a:t>2</a:t>
            </a:r>
            <a:endParaRPr lang="en-US" altLang="ja-JP" sz="2000">
              <a:solidFill>
                <a:srgbClr val="1034FF"/>
              </a:solidFill>
              <a:latin typeface="Times" charset="0"/>
              <a:ea typeface="Osaka" charset="0"/>
              <a:cs typeface="Osaka" charset="0"/>
            </a:endParaRPr>
          </a:p>
        </p:txBody>
      </p:sp>
      <p:pic>
        <p:nvPicPr>
          <p:cNvPr id="29" name="Picture 1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78224" y="4191000"/>
            <a:ext cx="338437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50250699"/>
              </p:ext>
            </p:extLst>
          </p:nvPr>
        </p:nvGraphicFramePr>
        <p:xfrm>
          <a:off x="5791200" y="1066800"/>
          <a:ext cx="3134375" cy="2217737"/>
        </p:xfrm>
        <a:graphic>
          <a:graphicData uri="http://schemas.openxmlformats.org/presentationml/2006/ole">
            <p:oleObj spid="_x0000_s81983" name="数式" r:id="rId11" imgW="1549400" imgH="1193800" progId="Equation.3">
              <p:embed/>
            </p:oleObj>
          </a:graphicData>
        </a:graphic>
      </p:graphicFrame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5791200" y="3352800"/>
            <a:ext cx="19470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kumimoji="0" lang="en-US" altLang="ja-JP" b="0" dirty="0">
                <a:solidFill>
                  <a:srgbClr val="000000"/>
                </a:solidFill>
                <a:latin typeface="+mj-lt"/>
                <a:cs typeface="Times" charset="0"/>
              </a:rPr>
              <a:t>pseudo-spin:</a:t>
            </a:r>
          </a:p>
        </p:txBody>
      </p:sp>
      <p:graphicFrame>
        <p:nvGraphicFramePr>
          <p:cNvPr id="3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1484467"/>
              </p:ext>
            </p:extLst>
          </p:nvPr>
        </p:nvGraphicFramePr>
        <p:xfrm>
          <a:off x="5638800" y="3733800"/>
          <a:ext cx="3331906" cy="1093006"/>
        </p:xfrm>
        <a:graphic>
          <a:graphicData uri="http://schemas.openxmlformats.org/presentationml/2006/ole">
            <p:oleObj spid="_x0000_s81984" name="数式" r:id="rId12" imgW="1905000" imgH="685800" progId="Equation.3">
              <p:embed/>
            </p:oleObj>
          </a:graphicData>
        </a:graphic>
      </p:graphicFrame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6172200" y="4937125"/>
            <a:ext cx="2183904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i="1" dirty="0" err="1">
                <a:latin typeface="Times" charset="0"/>
                <a:cs typeface="Times" charset="0"/>
              </a:rPr>
              <a:t>σ</a:t>
            </a:r>
            <a:r>
              <a:rPr lang="en-US" altLang="ja-JP" sz="2000" b="0" dirty="0">
                <a:latin typeface="Times" charset="0"/>
                <a:cs typeface="Times" charset="0"/>
              </a:rPr>
              <a:t> : Pauli matrix </a:t>
            </a:r>
          </a:p>
        </p:txBody>
      </p:sp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4178976"/>
            <a:ext cx="2592288" cy="267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2286000" y="4961657"/>
            <a:ext cx="36004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b="0" dirty="0">
                <a:solidFill>
                  <a:srgbClr val="1034FF"/>
                </a:solidFill>
                <a:latin typeface="Times" charset="0"/>
                <a:ea typeface="Osaka" charset="0"/>
                <a:cs typeface="Osaka" charset="0"/>
              </a:rPr>
              <a:t>Anderson-Toulouse vortex</a:t>
            </a: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312817" y="4572000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b="0" dirty="0" smtClean="0">
                <a:solidFill>
                  <a:srgbClr val="1034FF"/>
                </a:solidFill>
                <a:latin typeface="Times" charset="0"/>
                <a:ea typeface="Osaka" charset="0"/>
                <a:cs typeface="Osaka" charset="0"/>
              </a:rPr>
              <a:t>2D </a:t>
            </a:r>
            <a:r>
              <a:rPr lang="en-US" altLang="ja-JP" b="0" dirty="0" err="1" smtClean="0">
                <a:solidFill>
                  <a:srgbClr val="1034FF"/>
                </a:solidFill>
                <a:latin typeface="Times" charset="0"/>
                <a:ea typeface="Osaka" charset="0"/>
                <a:cs typeface="Osaka" charset="0"/>
              </a:rPr>
              <a:t>skyrmion</a:t>
            </a:r>
            <a:endParaRPr lang="en-US" altLang="ja-JP" b="0" dirty="0">
              <a:solidFill>
                <a:srgbClr val="1034FF"/>
              </a:solidFill>
              <a:latin typeface="Times" charset="0"/>
              <a:ea typeface="Osaka" charset="0"/>
              <a:cs typeface="Osaka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66800"/>
            <a:ext cx="345638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701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0"/>
            <a:ext cx="9361488" cy="1052736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２</a:t>
            </a:r>
            <a:r>
              <a:rPr lang="en-US" alt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成分</a:t>
            </a:r>
            <a:r>
              <a:rPr lang="en-US" altLang="ja-JP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における量子渦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4104456" cy="3600690"/>
          </a:xfrm>
          <a:prstGeom prst="rect">
            <a:avLst/>
          </a:prstGeom>
        </p:spPr>
      </p:pic>
      <p:pic>
        <p:nvPicPr>
          <p:cNvPr id="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18002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1512168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12976"/>
            <a:ext cx="892497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12976"/>
            <a:ext cx="864096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2771800" y="980728"/>
            <a:ext cx="488322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0" dirty="0">
                <a:latin typeface="+mj-lt"/>
                <a:ea typeface="Osaka" charset="0"/>
                <a:cs typeface="Osaka" charset="0"/>
              </a:rPr>
              <a:t>K. K., M. </a:t>
            </a:r>
            <a:r>
              <a:rPr lang="en-US" altLang="ja-JP" sz="1600" b="0" dirty="0" err="1">
                <a:latin typeface="+mj-lt"/>
                <a:ea typeface="Osaka" charset="0"/>
                <a:cs typeface="Osaka" charset="0"/>
              </a:rPr>
              <a:t>Tsubota</a:t>
            </a:r>
            <a:r>
              <a:rPr lang="en-US" altLang="ja-JP" sz="1600" b="0" dirty="0">
                <a:latin typeface="+mj-lt"/>
                <a:ea typeface="Osaka" charset="0"/>
                <a:cs typeface="Osaka" charset="0"/>
              </a:rPr>
              <a:t>, M. Ueda, </a:t>
            </a:r>
            <a:r>
              <a:rPr lang="en-US" altLang="ja-JP" sz="1600" b="0" dirty="0" smtClean="0">
                <a:latin typeface="+mj-lt"/>
                <a:ea typeface="Osaka" charset="0"/>
                <a:cs typeface="Osaka" charset="0"/>
              </a:rPr>
              <a:t>PRL </a:t>
            </a:r>
            <a:r>
              <a:rPr lang="en-US" altLang="ja-JP" sz="1600" dirty="0">
                <a:latin typeface="+mj-lt"/>
                <a:ea typeface="Osaka" charset="0"/>
                <a:cs typeface="Osaka" charset="0"/>
              </a:rPr>
              <a:t>91,</a:t>
            </a:r>
            <a:r>
              <a:rPr lang="en-US" altLang="ja-JP" sz="1600" b="0" dirty="0">
                <a:latin typeface="+mj-lt"/>
                <a:ea typeface="Osaka" charset="0"/>
                <a:cs typeface="Osaka" charset="0"/>
              </a:rPr>
              <a:t> 150406 (2003)</a:t>
            </a:r>
          </a:p>
          <a:p>
            <a:r>
              <a:rPr lang="en-US" altLang="ja-JP" sz="1600" b="0" dirty="0">
                <a:latin typeface="+mj-lt"/>
                <a:ea typeface="Osaka" charset="0"/>
                <a:cs typeface="Osaka" charset="0"/>
              </a:rPr>
              <a:t>K.K. and M. </a:t>
            </a:r>
            <a:r>
              <a:rPr lang="en-US" altLang="ja-JP" sz="1600" b="0" dirty="0" err="1">
                <a:latin typeface="+mj-lt"/>
                <a:ea typeface="Osaka" charset="0"/>
                <a:cs typeface="Osaka" charset="0"/>
              </a:rPr>
              <a:t>Tsubota</a:t>
            </a:r>
            <a:r>
              <a:rPr lang="en-US" altLang="ja-JP" sz="1600" b="0" dirty="0">
                <a:latin typeface="+mj-lt"/>
                <a:ea typeface="Osaka" charset="0"/>
                <a:cs typeface="Osaka" charset="0"/>
              </a:rPr>
              <a:t>, </a:t>
            </a:r>
            <a:r>
              <a:rPr lang="en-US" altLang="ja-JP" sz="1600" b="0" dirty="0" smtClean="0">
                <a:latin typeface="+mj-lt"/>
                <a:ea typeface="Osaka" charset="0"/>
                <a:cs typeface="Osaka" charset="0"/>
              </a:rPr>
              <a:t>PRA </a:t>
            </a:r>
            <a:r>
              <a:rPr lang="en-US" altLang="ja-JP" sz="1600" dirty="0" smtClean="0">
                <a:latin typeface="+mj-lt"/>
                <a:ea typeface="Osaka" charset="0"/>
                <a:cs typeface="Osaka" charset="0"/>
              </a:rPr>
              <a:t>79</a:t>
            </a:r>
            <a:r>
              <a:rPr lang="en-US" altLang="ja-JP" sz="1600" b="0" dirty="0">
                <a:latin typeface="+mj-lt"/>
                <a:ea typeface="Osaka" charset="0"/>
                <a:cs typeface="Osaka" charset="0"/>
              </a:rPr>
              <a:t>, 023606 (2009)</a:t>
            </a:r>
          </a:p>
        </p:txBody>
      </p:sp>
      <p:pic>
        <p:nvPicPr>
          <p:cNvPr id="22" name="Picture 35" descr="From Clipboard.jpg                                             00141587Macintosh HD                   BB3541C6: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99320"/>
            <a:ext cx="3970199" cy="458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7"/>
          <p:cNvSpPr txBox="1">
            <a:spLocks noChangeArrowheads="1"/>
          </p:cNvSpPr>
          <p:nvPr/>
        </p:nvSpPr>
        <p:spPr bwMode="auto">
          <a:xfrm>
            <a:off x="6444208" y="1702768"/>
            <a:ext cx="2589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/>
              <a:t>V. </a:t>
            </a:r>
            <a:r>
              <a:rPr lang="en-US" altLang="ja-JP" sz="1800" b="0" dirty="0" err="1"/>
              <a:t>Schweikhard</a:t>
            </a:r>
            <a:r>
              <a:rPr lang="en-US" altLang="ja-JP" sz="1800" b="0" dirty="0"/>
              <a:t>, et al., </a:t>
            </a:r>
          </a:p>
          <a:p>
            <a:r>
              <a:rPr lang="en-US" altLang="ja-JP" sz="1800" b="0" dirty="0"/>
              <a:t>PRL </a:t>
            </a:r>
            <a:r>
              <a:rPr lang="en-US" altLang="ja-JP" sz="1800" dirty="0"/>
              <a:t>93</a:t>
            </a:r>
            <a:r>
              <a:rPr lang="en-US" altLang="ja-JP" sz="1800" b="0" dirty="0"/>
              <a:t>, 210403 (2004)</a:t>
            </a:r>
          </a:p>
        </p:txBody>
      </p:sp>
      <p:pic>
        <p:nvPicPr>
          <p:cNvPr id="56" name="Picture 36" descr="Squares_Fig1.jpg                                               00141587Macintosh HD                   BB3541C6: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31976"/>
            <a:ext cx="1885899" cy="192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5776" y="4781439"/>
            <a:ext cx="2210564" cy="2104380"/>
          </a:xfrm>
          <a:prstGeom prst="rect">
            <a:avLst/>
          </a:prstGeom>
        </p:spPr>
      </p:pic>
      <p:cxnSp>
        <p:nvCxnSpPr>
          <p:cNvPr id="57" name="直線矢印コネクタ 27"/>
          <p:cNvCxnSpPr>
            <a:cxnSpLocks noChangeShapeType="1"/>
          </p:cNvCxnSpPr>
          <p:nvPr/>
        </p:nvCxnSpPr>
        <p:spPr bwMode="auto">
          <a:xfrm flipV="1">
            <a:off x="4283968" y="3645024"/>
            <a:ext cx="720080" cy="1728192"/>
          </a:xfrm>
          <a:prstGeom prst="straightConnector1">
            <a:avLst/>
          </a:prstGeom>
          <a:noFill/>
          <a:ln w="952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8" name="直線矢印コネクタ 28"/>
          <p:cNvCxnSpPr>
            <a:cxnSpLocks noChangeShapeType="1"/>
          </p:cNvCxnSpPr>
          <p:nvPr/>
        </p:nvCxnSpPr>
        <p:spPr bwMode="auto">
          <a:xfrm flipV="1">
            <a:off x="4355976" y="2780928"/>
            <a:ext cx="648072" cy="3456384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941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0"/>
            <a:ext cx="9361488" cy="1052736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２</a:t>
            </a:r>
            <a:r>
              <a:rPr lang="en-US" alt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成分</a:t>
            </a:r>
            <a:r>
              <a:rPr lang="en-US" altLang="ja-JP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における量子流体現象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3505200" cy="360786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5464206"/>
            <a:ext cx="2304256" cy="139379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1228463"/>
            <a:ext cx="9558981" cy="1819537"/>
          </a:xfrm>
          <a:prstGeom prst="rect">
            <a:avLst/>
          </a:prstGeom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267744" y="980728"/>
            <a:ext cx="48919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0" dirty="0" err="1" smtClean="0">
                <a:latin typeface="+mj-lt"/>
                <a:ea typeface="Osaka" charset="0"/>
                <a:cs typeface="Osaka" charset="0"/>
              </a:rPr>
              <a:t>Ishino</a:t>
            </a:r>
            <a:r>
              <a:rPr lang="en-US" altLang="ja-JP" sz="1600" b="0" dirty="0" smtClean="0">
                <a:latin typeface="+mj-lt"/>
                <a:ea typeface="Osaka" charset="0"/>
                <a:cs typeface="Osaka" charset="0"/>
              </a:rPr>
              <a:t>, Takeuchi, </a:t>
            </a:r>
            <a:r>
              <a:rPr lang="en-US" altLang="ja-JP" sz="1600" b="0" dirty="0" err="1" smtClean="0">
                <a:latin typeface="+mj-lt"/>
                <a:ea typeface="Osaka" charset="0"/>
                <a:cs typeface="Osaka" charset="0"/>
              </a:rPr>
              <a:t>Tsubota</a:t>
            </a:r>
            <a:r>
              <a:rPr lang="en-US" altLang="ja-JP" sz="1600" b="0" dirty="0" smtClean="0">
                <a:latin typeface="+mj-lt"/>
                <a:ea typeface="Osaka" charset="0"/>
                <a:cs typeface="Osaka" charset="0"/>
              </a:rPr>
              <a:t>.</a:t>
            </a:r>
            <a:r>
              <a:rPr lang="en-US" altLang="ja-JP" sz="1600" b="0" dirty="0">
                <a:latin typeface="+mj-lt"/>
                <a:ea typeface="Osaka" charset="0"/>
                <a:cs typeface="Osaka" charset="0"/>
              </a:rPr>
              <a:t>, PRL</a:t>
            </a:r>
            <a:r>
              <a:rPr lang="en-US" altLang="ja-JP" sz="1600" b="0" dirty="0" smtClean="0">
                <a:latin typeface="+mj-lt"/>
                <a:ea typeface="Osaka" charset="0"/>
                <a:cs typeface="Osaka" charset="0"/>
              </a:rPr>
              <a:t> </a:t>
            </a:r>
            <a:r>
              <a:rPr lang="en-US" altLang="ja-JP" sz="1600" dirty="0" smtClean="0">
                <a:latin typeface="+mj-lt"/>
                <a:ea typeface="Osaka" charset="0"/>
                <a:cs typeface="Osaka" charset="0"/>
              </a:rPr>
              <a:t>105</a:t>
            </a:r>
            <a:r>
              <a:rPr lang="en-US" altLang="ja-JP" sz="1600" b="0" dirty="0" smtClean="0">
                <a:latin typeface="+mj-lt"/>
                <a:ea typeface="Osaka" charset="0"/>
                <a:cs typeface="Osaka" charset="0"/>
              </a:rPr>
              <a:t>, 205301 (2010)</a:t>
            </a:r>
            <a:endParaRPr lang="en-US" altLang="ja-JP" sz="1600" b="0" dirty="0">
              <a:latin typeface="+mj-lt"/>
              <a:ea typeface="Osaka" charset="0"/>
              <a:cs typeface="Osaka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-36512" y="3212976"/>
            <a:ext cx="35457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0" dirty="0" smtClean="0">
                <a:latin typeface="+mj-lt"/>
                <a:ea typeface="Osaka" charset="0"/>
                <a:cs typeface="Osaka" charset="0"/>
              </a:rPr>
              <a:t>Sasaki, et al, PRA </a:t>
            </a:r>
            <a:r>
              <a:rPr lang="en-US" altLang="ja-JP" sz="1600" dirty="0" smtClean="0">
                <a:latin typeface="+mj-lt"/>
                <a:ea typeface="Osaka" charset="0"/>
                <a:cs typeface="Osaka" charset="0"/>
              </a:rPr>
              <a:t>80</a:t>
            </a:r>
            <a:r>
              <a:rPr lang="en-US" altLang="ja-JP" sz="1600" b="0" dirty="0" smtClean="0">
                <a:latin typeface="+mj-lt"/>
                <a:ea typeface="Osaka" charset="0"/>
                <a:cs typeface="Osaka" charset="0"/>
              </a:rPr>
              <a:t>, 063611 (2009)</a:t>
            </a:r>
            <a:endParaRPr lang="en-US" altLang="ja-JP" sz="1600" b="0" dirty="0">
              <a:latin typeface="+mj-lt"/>
              <a:ea typeface="Osaka" charset="0"/>
              <a:cs typeface="Osaka" charset="0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711118" y="3356992"/>
            <a:ext cx="38232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0" dirty="0" smtClean="0">
                <a:latin typeface="+mj-lt"/>
                <a:ea typeface="Osaka" charset="0"/>
                <a:cs typeface="Osaka" charset="0"/>
              </a:rPr>
              <a:t>Takeuchi, et al.</a:t>
            </a:r>
            <a:r>
              <a:rPr lang="en-US" altLang="ja-JP" sz="1600" b="0" dirty="0">
                <a:latin typeface="+mj-lt"/>
                <a:ea typeface="Osaka" charset="0"/>
                <a:cs typeface="Osaka" charset="0"/>
              </a:rPr>
              <a:t>, </a:t>
            </a:r>
            <a:r>
              <a:rPr lang="en-US" altLang="ja-JP" sz="1600" b="0" dirty="0" smtClean="0">
                <a:latin typeface="+mj-lt"/>
                <a:ea typeface="Osaka" charset="0"/>
                <a:cs typeface="Osaka" charset="0"/>
              </a:rPr>
              <a:t>PRB </a:t>
            </a:r>
            <a:r>
              <a:rPr lang="en-US" altLang="ja-JP" sz="1600" dirty="0" smtClean="0">
                <a:latin typeface="+mj-lt"/>
                <a:ea typeface="Osaka" charset="0"/>
                <a:cs typeface="Osaka" charset="0"/>
              </a:rPr>
              <a:t>81</a:t>
            </a:r>
            <a:r>
              <a:rPr lang="en-US" altLang="ja-JP" sz="1600" b="0" dirty="0" smtClean="0">
                <a:latin typeface="+mj-lt"/>
                <a:ea typeface="Osaka" charset="0"/>
                <a:cs typeface="Osaka" charset="0"/>
              </a:rPr>
              <a:t>, 094517 (2010)</a:t>
            </a:r>
            <a:endParaRPr lang="en-US" altLang="ja-JP" sz="1600" b="0" dirty="0">
              <a:latin typeface="+mj-lt"/>
              <a:ea typeface="Osaka" charset="0"/>
              <a:cs typeface="Osaka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07504" y="940658"/>
            <a:ext cx="21323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b="0" dirty="0" smtClean="0">
                <a:solidFill>
                  <a:srgbClr val="0000FF"/>
                </a:solidFill>
                <a:latin typeface="+mj-lt"/>
                <a:ea typeface="Osaka" charset="0"/>
                <a:cs typeface="Osaka" charset="0"/>
              </a:rPr>
              <a:t>２成分対向超流動</a:t>
            </a:r>
            <a:endParaRPr lang="en-US" altLang="ja-JP" sz="2000" b="0" dirty="0">
              <a:solidFill>
                <a:srgbClr val="0000FF"/>
              </a:solidFill>
              <a:latin typeface="+mj-lt"/>
              <a:ea typeface="Osaka" charset="0"/>
              <a:cs typeface="Osaka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8267" y="2884874"/>
            <a:ext cx="29538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b="0" dirty="0" smtClean="0">
                <a:solidFill>
                  <a:srgbClr val="0000FF"/>
                </a:solidFill>
                <a:latin typeface="+mj-lt"/>
                <a:ea typeface="Osaka" charset="0"/>
                <a:cs typeface="Osaka" charset="0"/>
              </a:rPr>
              <a:t>レイリーテイラー不安定性</a:t>
            </a:r>
            <a:endParaRPr lang="en-US" altLang="ja-JP" sz="2000" b="0" dirty="0">
              <a:solidFill>
                <a:srgbClr val="0000FF"/>
              </a:solidFill>
              <a:latin typeface="+mj-lt"/>
              <a:ea typeface="Osaka" charset="0"/>
              <a:cs typeface="Osaka" charset="0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4423086" y="2996952"/>
            <a:ext cx="36030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b="0" dirty="0" smtClean="0">
                <a:solidFill>
                  <a:srgbClr val="0000FF"/>
                </a:solidFill>
                <a:latin typeface="+mj-lt"/>
                <a:ea typeface="Osaka" charset="0"/>
                <a:cs typeface="Osaka" charset="0"/>
              </a:rPr>
              <a:t>ケルビンヘルムホルツ不安定性</a:t>
            </a:r>
            <a:endParaRPr lang="en-US" altLang="ja-JP" sz="2000" b="0" dirty="0">
              <a:solidFill>
                <a:srgbClr val="0000FF"/>
              </a:solidFill>
              <a:latin typeface="+mj-lt"/>
              <a:ea typeface="Osaka" charset="0"/>
              <a:cs typeface="Osaka" charset="0"/>
            </a:endParaRPr>
          </a:p>
        </p:txBody>
      </p:sp>
      <p:pic>
        <p:nvPicPr>
          <p:cNvPr id="13" name="図 12" descr="KH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5241155"/>
            <a:ext cx="2286000" cy="1693045"/>
          </a:xfrm>
          <a:prstGeom prst="rect">
            <a:avLst/>
          </a:prstGeom>
        </p:spPr>
      </p:pic>
      <p:pic>
        <p:nvPicPr>
          <p:cNvPr id="14" name="図 13" descr="KH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3611260"/>
            <a:ext cx="3505200" cy="183891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703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0"/>
            <a:ext cx="9361488" cy="1052736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２</a:t>
            </a:r>
            <a:r>
              <a:rPr lang="en-US" alt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成分</a:t>
            </a:r>
            <a:r>
              <a:rPr lang="en-US" altLang="ja-JP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における量子流体現象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267744" y="980728"/>
            <a:ext cx="38043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0" dirty="0" err="1" smtClean="0">
                <a:latin typeface="+mj-lt"/>
                <a:ea typeface="Osaka" charset="0"/>
                <a:cs typeface="Osaka" charset="0"/>
              </a:rPr>
              <a:t>Hamner</a:t>
            </a:r>
            <a:r>
              <a:rPr lang="en-US" altLang="ja-JP" sz="1600" b="0" dirty="0" smtClean="0">
                <a:latin typeface="+mj-lt"/>
                <a:ea typeface="Osaka" charset="0"/>
                <a:cs typeface="Osaka" charset="0"/>
              </a:rPr>
              <a:t>, et al.</a:t>
            </a:r>
            <a:r>
              <a:rPr lang="en-US" altLang="ja-JP" sz="1600" b="0" dirty="0">
                <a:latin typeface="+mj-lt"/>
                <a:ea typeface="Osaka" charset="0"/>
                <a:cs typeface="Osaka" charset="0"/>
              </a:rPr>
              <a:t>, PRL </a:t>
            </a:r>
            <a:r>
              <a:rPr lang="en-US" altLang="ja-JP" sz="1600" dirty="0"/>
              <a:t>106, </a:t>
            </a:r>
            <a:r>
              <a:rPr lang="en-US" altLang="ja-JP" sz="1600" b="0" dirty="0"/>
              <a:t>065302 (2011)</a:t>
            </a:r>
            <a:endParaRPr lang="en-US" altLang="ja-JP" sz="1600" b="0" dirty="0">
              <a:latin typeface="+mj-lt"/>
              <a:ea typeface="Osaka" charset="0"/>
              <a:cs typeface="Osaka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07504" y="940658"/>
            <a:ext cx="21323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b="0" dirty="0" smtClean="0">
                <a:solidFill>
                  <a:srgbClr val="0000FF"/>
                </a:solidFill>
                <a:latin typeface="+mj-lt"/>
                <a:ea typeface="Osaka" charset="0"/>
                <a:cs typeface="Osaka" charset="0"/>
              </a:rPr>
              <a:t>２成分対向超流動</a:t>
            </a:r>
            <a:endParaRPr lang="en-US" altLang="ja-JP" sz="2000" b="0" dirty="0">
              <a:solidFill>
                <a:srgbClr val="0000FF"/>
              </a:solidFill>
              <a:latin typeface="+mj-lt"/>
              <a:ea typeface="Osaka" charset="0"/>
              <a:cs typeface="Osaka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447" y="1574056"/>
            <a:ext cx="4880033" cy="171092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312368"/>
            <a:ext cx="8050704" cy="3501008"/>
          </a:xfrm>
          <a:prstGeom prst="rect">
            <a:avLst/>
          </a:prstGeom>
        </p:spPr>
      </p:pic>
      <p:sp>
        <p:nvSpPr>
          <p:cNvPr id="15" name="Oval 16"/>
          <p:cNvSpPr>
            <a:spLocks noChangeArrowheads="1"/>
          </p:cNvSpPr>
          <p:nvPr/>
        </p:nvSpPr>
        <p:spPr bwMode="auto">
          <a:xfrm rot="5400000">
            <a:off x="1800102" y="729108"/>
            <a:ext cx="503238" cy="2160240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b="0"/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 rot="5400000">
            <a:off x="1799592" y="801626"/>
            <a:ext cx="503238" cy="2159222"/>
          </a:xfrm>
          <a:prstGeom prst="ellipse">
            <a:avLst/>
          </a:prstGeom>
          <a:solidFill>
            <a:srgbClr val="3333C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b="0"/>
          </a:p>
        </p:txBody>
      </p:sp>
      <p:cxnSp>
        <p:nvCxnSpPr>
          <p:cNvPr id="9" name="直線コネクタ 8"/>
          <p:cNvCxnSpPr/>
          <p:nvPr/>
        </p:nvCxnSpPr>
        <p:spPr bwMode="auto">
          <a:xfrm>
            <a:off x="841564" y="2555704"/>
            <a:ext cx="2520280" cy="6480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線コネクタ 18"/>
          <p:cNvCxnSpPr/>
          <p:nvPr/>
        </p:nvCxnSpPr>
        <p:spPr bwMode="auto">
          <a:xfrm flipV="1">
            <a:off x="769556" y="2555704"/>
            <a:ext cx="2736304" cy="6480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273612" y="3059760"/>
            <a:ext cx="17107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600" b="0" dirty="0" smtClean="0">
                <a:latin typeface="+mj-lt"/>
                <a:ea typeface="Osaka" charset="0"/>
                <a:cs typeface="Osaka" charset="0"/>
              </a:rPr>
              <a:t>ポテンシャル勾配</a:t>
            </a:r>
            <a:endParaRPr lang="en-US" altLang="ja-JP" sz="1600" b="0" dirty="0">
              <a:latin typeface="+mj-lt"/>
              <a:ea typeface="Osaka" charset="0"/>
              <a:cs typeface="Osaka" charset="0"/>
            </a:endParaRPr>
          </a:p>
        </p:txBody>
      </p:sp>
      <p:sp>
        <p:nvSpPr>
          <p:cNvPr id="32" name="Oval 16"/>
          <p:cNvSpPr>
            <a:spLocks noChangeArrowheads="1"/>
          </p:cNvSpPr>
          <p:nvPr/>
        </p:nvSpPr>
        <p:spPr bwMode="auto">
          <a:xfrm rot="5400000">
            <a:off x="1364782" y="1897671"/>
            <a:ext cx="494855" cy="1541290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b="0"/>
          </a:p>
        </p:txBody>
      </p:sp>
      <p:sp>
        <p:nvSpPr>
          <p:cNvPr id="33" name="Oval 17"/>
          <p:cNvSpPr>
            <a:spLocks noChangeArrowheads="1"/>
          </p:cNvSpPr>
          <p:nvPr/>
        </p:nvSpPr>
        <p:spPr bwMode="auto">
          <a:xfrm rot="5400000">
            <a:off x="2286323" y="1840224"/>
            <a:ext cx="494856" cy="1656184"/>
          </a:xfrm>
          <a:prstGeom prst="ellipse">
            <a:avLst/>
          </a:prstGeom>
          <a:solidFill>
            <a:srgbClr val="3333C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b="0"/>
          </a:p>
        </p:txBody>
      </p:sp>
      <p:sp>
        <p:nvSpPr>
          <p:cNvPr id="30" name="左矢印 29"/>
          <p:cNvSpPr/>
          <p:nvPr/>
        </p:nvSpPr>
        <p:spPr bwMode="auto">
          <a:xfrm rot="19814513">
            <a:off x="438530" y="2827514"/>
            <a:ext cx="432048" cy="2880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5" name="左矢印 34"/>
          <p:cNvSpPr/>
          <p:nvPr/>
        </p:nvSpPr>
        <p:spPr bwMode="auto">
          <a:xfrm rot="1604017" flipH="1">
            <a:off x="3261732" y="2844206"/>
            <a:ext cx="390679" cy="288032"/>
          </a:xfrm>
          <a:prstGeom prst="lef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19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-100013"/>
            <a:ext cx="9361488" cy="1169988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冷却原子系における「人工ゲージ場」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2" name="Rectangle 2" descr="セーム皮"/>
          <p:cNvSpPr>
            <a:spLocks noChangeArrowheads="1"/>
          </p:cNvSpPr>
          <p:nvPr/>
        </p:nvSpPr>
        <p:spPr bwMode="auto">
          <a:xfrm>
            <a:off x="2362200" y="4895850"/>
            <a:ext cx="4724400" cy="10477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4525963" y="5978525"/>
          <a:ext cx="1830387" cy="803275"/>
        </p:xfrm>
        <a:graphic>
          <a:graphicData uri="http://schemas.openxmlformats.org/presentationml/2006/ole">
            <p:oleObj spid="_x0000_s41102" name="数式" r:id="rId5" imgW="990600" imgH="419100" progId="Equation.3">
              <p:embed/>
            </p:oleObj>
          </a:graphicData>
        </a:graphic>
      </p:graphicFrame>
      <p:sp>
        <p:nvSpPr>
          <p:cNvPr id="40964" name="AutoShape 32"/>
          <p:cNvSpPr>
            <a:spLocks noChangeArrowheads="1"/>
          </p:cNvSpPr>
          <p:nvPr/>
        </p:nvSpPr>
        <p:spPr bwMode="auto">
          <a:xfrm>
            <a:off x="4038600" y="4953000"/>
            <a:ext cx="1676400" cy="1066800"/>
          </a:xfrm>
          <a:prstGeom prst="downArrowCallout">
            <a:avLst>
              <a:gd name="adj1" fmla="val 55771"/>
              <a:gd name="adj2" fmla="val 55793"/>
              <a:gd name="adj3" fmla="val 16667"/>
              <a:gd name="adj4" fmla="val 66667"/>
            </a:avLst>
          </a:prstGeom>
          <a:noFill/>
          <a:ln w="25400">
            <a:solidFill>
              <a:srgbClr val="FF005D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5" name="Text Box 33"/>
          <p:cNvSpPr txBox="1">
            <a:spLocks noChangeArrowheads="1"/>
          </p:cNvSpPr>
          <p:nvPr/>
        </p:nvSpPr>
        <p:spPr bwMode="auto">
          <a:xfrm>
            <a:off x="152400" y="6027738"/>
            <a:ext cx="4419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>
                <a:solidFill>
                  <a:srgbClr val="FF0000"/>
                </a:solidFill>
                <a:ea typeface="Osaka" charset="0"/>
                <a:cs typeface="Osaka" charset="0"/>
              </a:rPr>
              <a:t>analogue of the Hamiltonian of a electron in a magnetic field</a:t>
            </a:r>
            <a:endParaRPr lang="ja-JP" altLang="en-US" b="0">
              <a:solidFill>
                <a:srgbClr val="FF0000"/>
              </a:solidFill>
              <a:ea typeface="Osaka" charset="0"/>
              <a:cs typeface="Osaka" charset="0"/>
            </a:endParaRPr>
          </a:p>
        </p:txBody>
      </p:sp>
      <p:sp>
        <p:nvSpPr>
          <p:cNvPr id="40966" name="Text Box 33"/>
          <p:cNvSpPr txBox="1">
            <a:spLocks noChangeArrowheads="1"/>
          </p:cNvSpPr>
          <p:nvPr/>
        </p:nvSpPr>
        <p:spPr bwMode="auto">
          <a:xfrm>
            <a:off x="228600" y="762000"/>
            <a:ext cx="39703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>
                <a:ea typeface="Osaka" charset="0"/>
                <a:cs typeface="Osaka" charset="0"/>
              </a:rPr>
              <a:t>Superconductivity under a magnetic field</a:t>
            </a:r>
            <a:endParaRPr lang="ja-JP" altLang="en-US" b="0">
              <a:ea typeface="Osaka" charset="0"/>
              <a:cs typeface="Osaka" charset="0"/>
            </a:endParaRPr>
          </a:p>
        </p:txBody>
      </p:sp>
      <p:sp>
        <p:nvSpPr>
          <p:cNvPr id="40967" name="Text Box 33"/>
          <p:cNvSpPr txBox="1">
            <a:spLocks noChangeArrowheads="1"/>
          </p:cNvSpPr>
          <p:nvPr/>
        </p:nvSpPr>
        <p:spPr bwMode="auto">
          <a:xfrm>
            <a:off x="5210175" y="762000"/>
            <a:ext cx="3024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>
                <a:ea typeface="Osaka" charset="0"/>
                <a:cs typeface="Osaka" charset="0"/>
              </a:rPr>
              <a:t>Rotating BEC</a:t>
            </a:r>
            <a:endParaRPr lang="ja-JP" altLang="en-US" b="0">
              <a:ea typeface="Osaka" charset="0"/>
              <a:cs typeface="Osaka" charset="0"/>
            </a:endParaRPr>
          </a:p>
        </p:txBody>
      </p:sp>
      <p:sp>
        <p:nvSpPr>
          <p:cNvPr id="40968" name="Text Box 33"/>
          <p:cNvSpPr txBox="1">
            <a:spLocks noChangeArrowheads="1"/>
          </p:cNvSpPr>
          <p:nvPr/>
        </p:nvSpPr>
        <p:spPr bwMode="auto">
          <a:xfrm>
            <a:off x="76200" y="4419600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>
                <a:cs typeface="Symbol" charset="0"/>
              </a:rPr>
              <a:t>In a frame of reference rotating with </a:t>
            </a:r>
            <a:endParaRPr lang="ja-JP" altLang="en-US" b="0">
              <a:latin typeface="Symbol" charset="0"/>
              <a:cs typeface="Symbol" charset="0"/>
            </a:endParaRPr>
          </a:p>
        </p:txBody>
      </p:sp>
      <p:sp>
        <p:nvSpPr>
          <p:cNvPr id="40969" name="Oval 32"/>
          <p:cNvSpPr>
            <a:spLocks noChangeArrowheads="1"/>
          </p:cNvSpPr>
          <p:nvPr/>
        </p:nvSpPr>
        <p:spPr bwMode="auto">
          <a:xfrm>
            <a:off x="5499100" y="1595438"/>
            <a:ext cx="1223963" cy="1223962"/>
          </a:xfrm>
          <a:prstGeom prst="ellipse">
            <a:avLst/>
          </a:prstGeom>
          <a:gradFill rotWithShape="0">
            <a:gsLst>
              <a:gs pos="0">
                <a:srgbClr val="7EFFE9">
                  <a:alpha val="67000"/>
                </a:srgbClr>
              </a:gs>
              <a:gs pos="100000">
                <a:srgbClr val="3A766C">
                  <a:alpha val="67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0" lang="ja-JP" altLang="en-US" sz="1200">
              <a:solidFill>
                <a:srgbClr val="000000"/>
              </a:solidFill>
              <a:latin typeface="Osaka" charset="0"/>
              <a:ea typeface="Osaka" charset="0"/>
              <a:cs typeface="Osaka" charset="0"/>
            </a:endParaRPr>
          </a:p>
        </p:txBody>
      </p:sp>
      <p:sp>
        <p:nvSpPr>
          <p:cNvPr id="40970" name="AutoShape 33"/>
          <p:cNvSpPr>
            <a:spLocks noChangeArrowheads="1"/>
          </p:cNvSpPr>
          <p:nvPr/>
        </p:nvSpPr>
        <p:spPr bwMode="auto">
          <a:xfrm>
            <a:off x="4994275" y="2098675"/>
            <a:ext cx="2374900" cy="314325"/>
          </a:xfrm>
          <a:prstGeom prst="curvedUpArrow">
            <a:avLst>
              <a:gd name="adj1" fmla="val 72093"/>
              <a:gd name="adj2" fmla="val 223344"/>
              <a:gd name="adj3" fmla="val 25296"/>
            </a:avLst>
          </a:prstGeom>
          <a:solidFill>
            <a:srgbClr val="FF9D9A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097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155950"/>
            <a:ext cx="3297237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370763" y="1411288"/>
            <a:ext cx="1773237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73" name="Object 3"/>
          <p:cNvGraphicFramePr>
            <a:graphicFrameLocks noChangeAspect="1"/>
          </p:cNvGraphicFramePr>
          <p:nvPr/>
        </p:nvGraphicFramePr>
        <p:xfrm>
          <a:off x="2438400" y="4953000"/>
          <a:ext cx="4522788" cy="847725"/>
        </p:xfrm>
        <a:graphic>
          <a:graphicData uri="http://schemas.openxmlformats.org/presentationml/2006/ole">
            <p:oleObj spid="_x0000_s41103" name="数式" r:id="rId8" imgW="2349500" imgH="419100" progId="Equation.3">
              <p:embed/>
            </p:oleObj>
          </a:graphicData>
        </a:graphic>
      </p:graphicFrame>
      <p:pic>
        <p:nvPicPr>
          <p:cNvPr id="40974" name="Picture 6" descr="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01725" y="17526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75" name="Object 4"/>
          <p:cNvGraphicFramePr>
            <a:graphicFrameLocks noChangeAspect="1"/>
          </p:cNvGraphicFramePr>
          <p:nvPr/>
        </p:nvGraphicFramePr>
        <p:xfrm>
          <a:off x="5029200" y="4495800"/>
          <a:ext cx="903288" cy="292100"/>
        </p:xfrm>
        <a:graphic>
          <a:graphicData uri="http://schemas.openxmlformats.org/presentationml/2006/ole">
            <p:oleObj spid="_x0000_s41104" name="数式" r:id="rId10" imgW="495300" imgH="15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descr="セーム皮"/>
          <p:cNvSpPr>
            <a:spLocks noChangeArrowheads="1"/>
          </p:cNvSpPr>
          <p:nvPr/>
        </p:nvSpPr>
        <p:spPr bwMode="auto">
          <a:xfrm>
            <a:off x="2362200" y="4895850"/>
            <a:ext cx="4724400" cy="10477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円/楕円 2"/>
          <p:cNvSpPr>
            <a:spLocks noChangeArrowheads="1"/>
          </p:cNvSpPr>
          <p:nvPr/>
        </p:nvSpPr>
        <p:spPr bwMode="auto">
          <a:xfrm>
            <a:off x="5640388" y="4935538"/>
            <a:ext cx="1296987" cy="1008062"/>
          </a:xfrm>
          <a:prstGeom prst="ellipse">
            <a:avLst/>
          </a:prstGeom>
          <a:solidFill>
            <a:srgbClr val="DEDE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-100013"/>
            <a:ext cx="9361488" cy="1169988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冷却原子系における「人工ゲージ場」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6" name="Text Box 33"/>
          <p:cNvSpPr txBox="1">
            <a:spLocks noChangeArrowheads="1"/>
          </p:cNvSpPr>
          <p:nvPr/>
        </p:nvSpPr>
        <p:spPr bwMode="auto">
          <a:xfrm>
            <a:off x="228600" y="762000"/>
            <a:ext cx="39703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>
                <a:ea typeface="Osaka" charset="0"/>
                <a:cs typeface="Osaka" charset="0"/>
              </a:rPr>
              <a:t>Superconductivity under a magnetic field</a:t>
            </a:r>
            <a:endParaRPr lang="ja-JP" altLang="en-US" b="0">
              <a:ea typeface="Osaka" charset="0"/>
              <a:cs typeface="Osaka" charset="0"/>
            </a:endParaRPr>
          </a:p>
        </p:txBody>
      </p:sp>
      <p:sp>
        <p:nvSpPr>
          <p:cNvPr id="40967" name="Text Box 33"/>
          <p:cNvSpPr txBox="1">
            <a:spLocks noChangeArrowheads="1"/>
          </p:cNvSpPr>
          <p:nvPr/>
        </p:nvSpPr>
        <p:spPr bwMode="auto">
          <a:xfrm>
            <a:off x="5210175" y="762000"/>
            <a:ext cx="3024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>
                <a:ea typeface="Osaka" charset="0"/>
                <a:cs typeface="Osaka" charset="0"/>
              </a:rPr>
              <a:t>Rotating BEC</a:t>
            </a:r>
            <a:endParaRPr lang="ja-JP" altLang="en-US" b="0">
              <a:ea typeface="Osaka" charset="0"/>
              <a:cs typeface="Osaka" charset="0"/>
            </a:endParaRPr>
          </a:p>
        </p:txBody>
      </p:sp>
      <p:sp>
        <p:nvSpPr>
          <p:cNvPr id="40968" name="Text Box 33"/>
          <p:cNvSpPr txBox="1">
            <a:spLocks noChangeArrowheads="1"/>
          </p:cNvSpPr>
          <p:nvPr/>
        </p:nvSpPr>
        <p:spPr bwMode="auto">
          <a:xfrm>
            <a:off x="76200" y="4419600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>
                <a:cs typeface="Symbol" charset="0"/>
              </a:rPr>
              <a:t>In a frame of reference rotating with </a:t>
            </a:r>
            <a:endParaRPr lang="ja-JP" altLang="en-US" b="0">
              <a:latin typeface="Symbol" charset="0"/>
              <a:cs typeface="Symbol" charset="0"/>
            </a:endParaRPr>
          </a:p>
        </p:txBody>
      </p:sp>
      <p:sp>
        <p:nvSpPr>
          <p:cNvPr id="40969" name="Oval 32"/>
          <p:cNvSpPr>
            <a:spLocks noChangeArrowheads="1"/>
          </p:cNvSpPr>
          <p:nvPr/>
        </p:nvSpPr>
        <p:spPr bwMode="auto">
          <a:xfrm>
            <a:off x="5499100" y="1595438"/>
            <a:ext cx="1223963" cy="1223962"/>
          </a:xfrm>
          <a:prstGeom prst="ellipse">
            <a:avLst/>
          </a:prstGeom>
          <a:gradFill rotWithShape="0">
            <a:gsLst>
              <a:gs pos="0">
                <a:srgbClr val="7EFFE9">
                  <a:alpha val="67000"/>
                </a:srgbClr>
              </a:gs>
              <a:gs pos="100000">
                <a:srgbClr val="3A766C">
                  <a:alpha val="67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0" lang="ja-JP" altLang="en-US" sz="1200">
              <a:solidFill>
                <a:srgbClr val="000000"/>
              </a:solidFill>
              <a:latin typeface="Osaka" charset="0"/>
              <a:ea typeface="Osaka" charset="0"/>
              <a:cs typeface="Osaka" charset="0"/>
            </a:endParaRPr>
          </a:p>
        </p:txBody>
      </p:sp>
      <p:sp>
        <p:nvSpPr>
          <p:cNvPr id="40970" name="AutoShape 33"/>
          <p:cNvSpPr>
            <a:spLocks noChangeArrowheads="1"/>
          </p:cNvSpPr>
          <p:nvPr/>
        </p:nvSpPr>
        <p:spPr bwMode="auto">
          <a:xfrm>
            <a:off x="4994275" y="2098675"/>
            <a:ext cx="2374900" cy="314325"/>
          </a:xfrm>
          <a:prstGeom prst="curvedUpArrow">
            <a:avLst>
              <a:gd name="adj1" fmla="val 72093"/>
              <a:gd name="adj2" fmla="val 223344"/>
              <a:gd name="adj3" fmla="val 25296"/>
            </a:avLst>
          </a:prstGeom>
          <a:solidFill>
            <a:srgbClr val="FF9D9A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097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155950"/>
            <a:ext cx="3297237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370763" y="1411288"/>
            <a:ext cx="1773237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73" name="Object 3"/>
          <p:cNvGraphicFramePr>
            <a:graphicFrameLocks noChangeAspect="1"/>
          </p:cNvGraphicFramePr>
          <p:nvPr/>
        </p:nvGraphicFramePr>
        <p:xfrm>
          <a:off x="2438400" y="4953000"/>
          <a:ext cx="4522788" cy="847725"/>
        </p:xfrm>
        <a:graphic>
          <a:graphicData uri="http://schemas.openxmlformats.org/presentationml/2006/ole">
            <p:oleObj spid="_x0000_s145436" name="数式" r:id="rId7" imgW="2349500" imgH="419100" progId="Equation.3">
              <p:embed/>
            </p:oleObj>
          </a:graphicData>
        </a:graphic>
      </p:graphicFrame>
      <p:pic>
        <p:nvPicPr>
          <p:cNvPr id="40974" name="Picture 6" descr="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01725" y="17526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75" name="Object 4"/>
          <p:cNvGraphicFramePr>
            <a:graphicFrameLocks noChangeAspect="1"/>
          </p:cNvGraphicFramePr>
          <p:nvPr/>
        </p:nvGraphicFramePr>
        <p:xfrm>
          <a:off x="5029200" y="4495800"/>
          <a:ext cx="903288" cy="292100"/>
        </p:xfrm>
        <a:graphic>
          <a:graphicData uri="http://schemas.openxmlformats.org/presentationml/2006/ole">
            <p:oleObj spid="_x0000_s145437" name="数式" r:id="rId9" imgW="495300" imgH="152400" progId="Equation.3">
              <p:embed/>
            </p:oleObj>
          </a:graphicData>
        </a:graphic>
      </p:graphicFrame>
      <p:sp>
        <p:nvSpPr>
          <p:cNvPr id="17" name="スマイル 1"/>
          <p:cNvSpPr>
            <a:spLocks noChangeArrowheads="1"/>
          </p:cNvSpPr>
          <p:nvPr/>
        </p:nvSpPr>
        <p:spPr bwMode="auto">
          <a:xfrm>
            <a:off x="7204075" y="5867400"/>
            <a:ext cx="720725" cy="719138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2819400" y="5884863"/>
            <a:ext cx="4572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0" dirty="0">
                <a:ea typeface="Osaka" pitchFamily="-112" charset="-128"/>
                <a:cs typeface="Osaka" pitchFamily="-112" charset="-128"/>
              </a:rPr>
              <a:t>centrifugal potential weakens the confining potential of a BEC</a:t>
            </a:r>
            <a:endParaRPr lang="ja-JP" altLang="en-US" b="0" dirty="0">
              <a:ea typeface="Osaka" pitchFamily="-112" charset="-128"/>
              <a:cs typeface="Osaka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26989"/>
            <a:ext cx="9361488" cy="963611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中性原子に対する「磁場」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正方形/長方形 30"/>
          <p:cNvSpPr>
            <a:spLocks noChangeArrowheads="1"/>
          </p:cNvSpPr>
          <p:nvPr/>
        </p:nvSpPr>
        <p:spPr bwMode="auto">
          <a:xfrm>
            <a:off x="3810000" y="3617912"/>
            <a:ext cx="4759325" cy="80168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b="0"/>
          </a:p>
        </p:txBody>
      </p:sp>
      <p:sp>
        <p:nvSpPr>
          <p:cNvPr id="43011" name="フリーフォーム 17"/>
          <p:cNvSpPr>
            <a:spLocks noChangeArrowheads="1"/>
          </p:cNvSpPr>
          <p:nvPr/>
        </p:nvSpPr>
        <p:spPr bwMode="auto">
          <a:xfrm>
            <a:off x="361950" y="2451100"/>
            <a:ext cx="2417763" cy="1943100"/>
          </a:xfrm>
          <a:custGeom>
            <a:avLst/>
            <a:gdLst>
              <a:gd name="T0" fmla="*/ 94066 w 2418463"/>
              <a:gd name="T1" fmla="*/ 419100 h 1943100"/>
              <a:gd name="T2" fmla="*/ 182680 w 2418463"/>
              <a:gd name="T3" fmla="*/ 342900 h 1943100"/>
              <a:gd name="T4" fmla="*/ 258638 w 2418463"/>
              <a:gd name="T5" fmla="*/ 152400 h 1943100"/>
              <a:gd name="T6" fmla="*/ 372575 w 2418463"/>
              <a:gd name="T7" fmla="*/ 76200 h 1943100"/>
              <a:gd name="T8" fmla="*/ 448533 w 2418463"/>
              <a:gd name="T9" fmla="*/ 38100 h 1943100"/>
              <a:gd name="T10" fmla="*/ 663746 w 2418463"/>
              <a:gd name="T11" fmla="*/ 0 h 1943100"/>
              <a:gd name="T12" fmla="*/ 1157471 w 2418463"/>
              <a:gd name="T13" fmla="*/ 38100 h 1943100"/>
              <a:gd name="T14" fmla="*/ 1575240 w 2418463"/>
              <a:gd name="T15" fmla="*/ 101600 h 1943100"/>
              <a:gd name="T16" fmla="*/ 1803113 w 2418463"/>
              <a:gd name="T17" fmla="*/ 177800 h 1943100"/>
              <a:gd name="T18" fmla="*/ 1879070 w 2418463"/>
              <a:gd name="T19" fmla="*/ 215900 h 1943100"/>
              <a:gd name="T20" fmla="*/ 2119603 w 2418463"/>
              <a:gd name="T21" fmla="*/ 355600 h 1943100"/>
              <a:gd name="T22" fmla="*/ 2233539 w 2418463"/>
              <a:gd name="T23" fmla="*/ 431800 h 1943100"/>
              <a:gd name="T24" fmla="*/ 2385455 w 2418463"/>
              <a:gd name="T25" fmla="*/ 673100 h 1943100"/>
              <a:gd name="T26" fmla="*/ 2385455 w 2418463"/>
              <a:gd name="T27" fmla="*/ 1130300 h 1943100"/>
              <a:gd name="T28" fmla="*/ 2322157 w 2418463"/>
              <a:gd name="T29" fmla="*/ 1333500 h 1943100"/>
              <a:gd name="T30" fmla="*/ 2170241 w 2418463"/>
              <a:gd name="T31" fmla="*/ 1587500 h 1943100"/>
              <a:gd name="T32" fmla="*/ 2068964 w 2418463"/>
              <a:gd name="T33" fmla="*/ 1676400 h 1943100"/>
              <a:gd name="T34" fmla="*/ 1891730 w 2418463"/>
              <a:gd name="T35" fmla="*/ 1778000 h 1943100"/>
              <a:gd name="T36" fmla="*/ 1689177 w 2418463"/>
              <a:gd name="T37" fmla="*/ 1854200 h 1943100"/>
              <a:gd name="T38" fmla="*/ 1587898 w 2418463"/>
              <a:gd name="T39" fmla="*/ 1892300 h 1943100"/>
              <a:gd name="T40" fmla="*/ 1258749 w 2418463"/>
              <a:gd name="T41" fmla="*/ 1943100 h 1943100"/>
              <a:gd name="T42" fmla="*/ 954917 w 2418463"/>
              <a:gd name="T43" fmla="*/ 1917700 h 1943100"/>
              <a:gd name="T44" fmla="*/ 840980 w 2418463"/>
              <a:gd name="T45" fmla="*/ 1866900 h 1943100"/>
              <a:gd name="T46" fmla="*/ 739704 w 2418463"/>
              <a:gd name="T47" fmla="*/ 1828800 h 1943100"/>
              <a:gd name="T48" fmla="*/ 562470 w 2418463"/>
              <a:gd name="T49" fmla="*/ 1739900 h 1943100"/>
              <a:gd name="T50" fmla="*/ 435875 w 2418463"/>
              <a:gd name="T51" fmla="*/ 1663700 h 1943100"/>
              <a:gd name="T52" fmla="*/ 321940 w 2418463"/>
              <a:gd name="T53" fmla="*/ 1562100 h 1943100"/>
              <a:gd name="T54" fmla="*/ 220659 w 2418463"/>
              <a:gd name="T55" fmla="*/ 1397000 h 1943100"/>
              <a:gd name="T56" fmla="*/ 119378 w 2418463"/>
              <a:gd name="T57" fmla="*/ 1244600 h 1943100"/>
              <a:gd name="T58" fmla="*/ 43420 w 2418463"/>
              <a:gd name="T59" fmla="*/ 1092200 h 1943100"/>
              <a:gd name="T60" fmla="*/ 30764 w 2418463"/>
              <a:gd name="T61" fmla="*/ 673100 h 1943100"/>
              <a:gd name="T62" fmla="*/ 81399 w 2418463"/>
              <a:gd name="T63" fmla="*/ 520700 h 19431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418463"/>
              <a:gd name="T97" fmla="*/ 0 h 1943100"/>
              <a:gd name="T98" fmla="*/ 2418463 w 2418463"/>
              <a:gd name="T99" fmla="*/ 1943100 h 19431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418463" h="1943100">
                <a:moveTo>
                  <a:pt x="81663" y="457200"/>
                </a:moveTo>
                <a:cubicBezTo>
                  <a:pt x="83780" y="440267"/>
                  <a:pt x="85793" y="429384"/>
                  <a:pt x="94363" y="419100"/>
                </a:cubicBezTo>
                <a:cubicBezTo>
                  <a:pt x="107914" y="402839"/>
                  <a:pt x="129092" y="394775"/>
                  <a:pt x="145163" y="381000"/>
                </a:cubicBezTo>
                <a:cubicBezTo>
                  <a:pt x="158800" y="369311"/>
                  <a:pt x="170563" y="355600"/>
                  <a:pt x="183263" y="342900"/>
                </a:cubicBezTo>
                <a:lnTo>
                  <a:pt x="221363" y="228600"/>
                </a:lnTo>
                <a:cubicBezTo>
                  <a:pt x="234091" y="190415"/>
                  <a:pt x="232108" y="185226"/>
                  <a:pt x="259463" y="152400"/>
                </a:cubicBezTo>
                <a:cubicBezTo>
                  <a:pt x="311052" y="90493"/>
                  <a:pt x="277525" y="130669"/>
                  <a:pt x="335663" y="101600"/>
                </a:cubicBezTo>
                <a:cubicBezTo>
                  <a:pt x="349315" y="94774"/>
                  <a:pt x="360111" y="83026"/>
                  <a:pt x="373763" y="76200"/>
                </a:cubicBezTo>
                <a:cubicBezTo>
                  <a:pt x="385737" y="70213"/>
                  <a:pt x="399889" y="69487"/>
                  <a:pt x="411863" y="63500"/>
                </a:cubicBezTo>
                <a:cubicBezTo>
                  <a:pt x="425515" y="56674"/>
                  <a:pt x="435934" y="44113"/>
                  <a:pt x="449963" y="38100"/>
                </a:cubicBezTo>
                <a:cubicBezTo>
                  <a:pt x="485718" y="22777"/>
                  <a:pt x="577608" y="16508"/>
                  <a:pt x="602363" y="12700"/>
                </a:cubicBezTo>
                <a:cubicBezTo>
                  <a:pt x="623698" y="9418"/>
                  <a:pt x="644696" y="4233"/>
                  <a:pt x="665863" y="0"/>
                </a:cubicBezTo>
                <a:cubicBezTo>
                  <a:pt x="805563" y="4233"/>
                  <a:pt x="945611" y="1981"/>
                  <a:pt x="1084963" y="12700"/>
                </a:cubicBezTo>
                <a:cubicBezTo>
                  <a:pt x="1111658" y="14753"/>
                  <a:pt x="1135518" y="30407"/>
                  <a:pt x="1161163" y="38100"/>
                </a:cubicBezTo>
                <a:cubicBezTo>
                  <a:pt x="1231927" y="59329"/>
                  <a:pt x="1232449" y="50560"/>
                  <a:pt x="1326263" y="63500"/>
                </a:cubicBezTo>
                <a:cubicBezTo>
                  <a:pt x="1411074" y="75198"/>
                  <a:pt x="1580263" y="101600"/>
                  <a:pt x="1580263" y="101600"/>
                </a:cubicBezTo>
                <a:cubicBezTo>
                  <a:pt x="1659685" y="154548"/>
                  <a:pt x="1571059" y="103379"/>
                  <a:pt x="1707263" y="139700"/>
                </a:cubicBezTo>
                <a:cubicBezTo>
                  <a:pt x="1742211" y="149020"/>
                  <a:pt x="1775935" y="162833"/>
                  <a:pt x="1808863" y="177800"/>
                </a:cubicBezTo>
                <a:cubicBezTo>
                  <a:pt x="1822758" y="184116"/>
                  <a:pt x="1833311" y="196374"/>
                  <a:pt x="1846963" y="203200"/>
                </a:cubicBezTo>
                <a:cubicBezTo>
                  <a:pt x="1858937" y="209187"/>
                  <a:pt x="1872876" y="210360"/>
                  <a:pt x="1885063" y="215900"/>
                </a:cubicBezTo>
                <a:cubicBezTo>
                  <a:pt x="2057691" y="294367"/>
                  <a:pt x="1917451" y="243629"/>
                  <a:pt x="2062863" y="292100"/>
                </a:cubicBezTo>
                <a:cubicBezTo>
                  <a:pt x="2084030" y="313267"/>
                  <a:pt x="2102988" y="336900"/>
                  <a:pt x="2126363" y="355600"/>
                </a:cubicBezTo>
                <a:cubicBezTo>
                  <a:pt x="2145638" y="371020"/>
                  <a:pt x="2169324" y="380008"/>
                  <a:pt x="2189863" y="393700"/>
                </a:cubicBezTo>
                <a:cubicBezTo>
                  <a:pt x="2207475" y="405441"/>
                  <a:pt x="2223730" y="419100"/>
                  <a:pt x="2240663" y="431800"/>
                </a:cubicBezTo>
                <a:cubicBezTo>
                  <a:pt x="2266063" y="474133"/>
                  <a:pt x="2289478" y="517723"/>
                  <a:pt x="2316863" y="558800"/>
                </a:cubicBezTo>
                <a:cubicBezTo>
                  <a:pt x="2342263" y="596900"/>
                  <a:pt x="2378583" y="629659"/>
                  <a:pt x="2393063" y="673100"/>
                </a:cubicBezTo>
                <a:lnTo>
                  <a:pt x="2418463" y="749300"/>
                </a:lnTo>
                <a:cubicBezTo>
                  <a:pt x="2409996" y="876300"/>
                  <a:pt x="2404250" y="1003511"/>
                  <a:pt x="2393063" y="1130300"/>
                </a:cubicBezTo>
                <a:cubicBezTo>
                  <a:pt x="2391529" y="1147687"/>
                  <a:pt x="2385569" y="1164440"/>
                  <a:pt x="2380363" y="1181100"/>
                </a:cubicBezTo>
                <a:cubicBezTo>
                  <a:pt x="2364391" y="1232210"/>
                  <a:pt x="2346496" y="1282700"/>
                  <a:pt x="2329563" y="1333500"/>
                </a:cubicBezTo>
                <a:cubicBezTo>
                  <a:pt x="2314377" y="1379057"/>
                  <a:pt x="2309073" y="1400958"/>
                  <a:pt x="2278763" y="1447800"/>
                </a:cubicBezTo>
                <a:cubicBezTo>
                  <a:pt x="2247483" y="1496142"/>
                  <a:pt x="2225072" y="1555561"/>
                  <a:pt x="2177163" y="1587500"/>
                </a:cubicBezTo>
                <a:lnTo>
                  <a:pt x="2139063" y="1612900"/>
                </a:lnTo>
                <a:cubicBezTo>
                  <a:pt x="2099552" y="1672167"/>
                  <a:pt x="2132007" y="1634067"/>
                  <a:pt x="2075563" y="1676400"/>
                </a:cubicBezTo>
                <a:cubicBezTo>
                  <a:pt x="2053878" y="1692664"/>
                  <a:pt x="2035598" y="1713751"/>
                  <a:pt x="2012063" y="1727200"/>
                </a:cubicBezTo>
                <a:cubicBezTo>
                  <a:pt x="1975863" y="1747886"/>
                  <a:pt x="1935619" y="1760528"/>
                  <a:pt x="1897763" y="1778000"/>
                </a:cubicBezTo>
                <a:cubicBezTo>
                  <a:pt x="1800591" y="1822848"/>
                  <a:pt x="1896636" y="1786842"/>
                  <a:pt x="1770763" y="1828800"/>
                </a:cubicBezTo>
                <a:cubicBezTo>
                  <a:pt x="1745363" y="1837267"/>
                  <a:pt x="1716840" y="1839348"/>
                  <a:pt x="1694563" y="1854200"/>
                </a:cubicBezTo>
                <a:cubicBezTo>
                  <a:pt x="1681863" y="1862667"/>
                  <a:pt x="1670755" y="1874241"/>
                  <a:pt x="1656463" y="1879600"/>
                </a:cubicBezTo>
                <a:cubicBezTo>
                  <a:pt x="1636252" y="1887179"/>
                  <a:pt x="1613904" y="1887065"/>
                  <a:pt x="1592963" y="1892300"/>
                </a:cubicBezTo>
                <a:cubicBezTo>
                  <a:pt x="1579976" y="1895547"/>
                  <a:pt x="1567990" y="1902375"/>
                  <a:pt x="1554863" y="1905000"/>
                </a:cubicBezTo>
                <a:cubicBezTo>
                  <a:pt x="1417000" y="1932573"/>
                  <a:pt x="1398678" y="1930744"/>
                  <a:pt x="1262763" y="1943100"/>
                </a:cubicBezTo>
                <a:cubicBezTo>
                  <a:pt x="1182330" y="1938867"/>
                  <a:pt x="1101729" y="1937089"/>
                  <a:pt x="1021463" y="1930400"/>
                </a:cubicBezTo>
                <a:cubicBezTo>
                  <a:pt x="999952" y="1928607"/>
                  <a:pt x="978249" y="1925077"/>
                  <a:pt x="957963" y="1917700"/>
                </a:cubicBezTo>
                <a:cubicBezTo>
                  <a:pt x="931275" y="1907995"/>
                  <a:pt x="907713" y="1891134"/>
                  <a:pt x="881763" y="1879600"/>
                </a:cubicBezTo>
                <a:cubicBezTo>
                  <a:pt x="869530" y="1874163"/>
                  <a:pt x="856198" y="1871600"/>
                  <a:pt x="843663" y="1866900"/>
                </a:cubicBezTo>
                <a:cubicBezTo>
                  <a:pt x="822317" y="1858895"/>
                  <a:pt x="801509" y="1849505"/>
                  <a:pt x="780163" y="1841500"/>
                </a:cubicBezTo>
                <a:cubicBezTo>
                  <a:pt x="767628" y="1836800"/>
                  <a:pt x="753815" y="1835210"/>
                  <a:pt x="742063" y="1828800"/>
                </a:cubicBezTo>
                <a:cubicBezTo>
                  <a:pt x="707002" y="1809676"/>
                  <a:pt x="678351" y="1777929"/>
                  <a:pt x="640463" y="1765300"/>
                </a:cubicBezTo>
                <a:cubicBezTo>
                  <a:pt x="615063" y="1756833"/>
                  <a:pt x="588729" y="1750774"/>
                  <a:pt x="564263" y="1739900"/>
                </a:cubicBezTo>
                <a:cubicBezTo>
                  <a:pt x="416547" y="1674248"/>
                  <a:pt x="627014" y="1748117"/>
                  <a:pt x="488063" y="1701800"/>
                </a:cubicBezTo>
                <a:cubicBezTo>
                  <a:pt x="471130" y="1689100"/>
                  <a:pt x="454487" y="1676003"/>
                  <a:pt x="437263" y="1663700"/>
                </a:cubicBezTo>
                <a:cubicBezTo>
                  <a:pt x="424843" y="1654828"/>
                  <a:pt x="409956" y="1649093"/>
                  <a:pt x="399163" y="1638300"/>
                </a:cubicBezTo>
                <a:cubicBezTo>
                  <a:pt x="304647" y="1543784"/>
                  <a:pt x="412753" y="1621960"/>
                  <a:pt x="322963" y="1562100"/>
                </a:cubicBezTo>
                <a:cubicBezTo>
                  <a:pt x="318730" y="1549400"/>
                  <a:pt x="316764" y="1535702"/>
                  <a:pt x="310263" y="1524000"/>
                </a:cubicBezTo>
                <a:cubicBezTo>
                  <a:pt x="233047" y="1385012"/>
                  <a:pt x="287954" y="1503546"/>
                  <a:pt x="221363" y="1397000"/>
                </a:cubicBezTo>
                <a:cubicBezTo>
                  <a:pt x="211329" y="1380946"/>
                  <a:pt x="206465" y="1361952"/>
                  <a:pt x="195963" y="1346200"/>
                </a:cubicBezTo>
                <a:cubicBezTo>
                  <a:pt x="172481" y="1310977"/>
                  <a:pt x="119763" y="1244600"/>
                  <a:pt x="119763" y="1244600"/>
                </a:cubicBezTo>
                <a:cubicBezTo>
                  <a:pt x="91026" y="1158389"/>
                  <a:pt x="129045" y="1261308"/>
                  <a:pt x="56263" y="1130300"/>
                </a:cubicBezTo>
                <a:cubicBezTo>
                  <a:pt x="49762" y="1118598"/>
                  <a:pt x="48263" y="1104735"/>
                  <a:pt x="43563" y="1092200"/>
                </a:cubicBezTo>
                <a:cubicBezTo>
                  <a:pt x="7759" y="996723"/>
                  <a:pt x="24894" y="1062355"/>
                  <a:pt x="5463" y="965200"/>
                </a:cubicBezTo>
                <a:cubicBezTo>
                  <a:pt x="12751" y="826736"/>
                  <a:pt x="0" y="775977"/>
                  <a:pt x="30863" y="673100"/>
                </a:cubicBezTo>
                <a:cubicBezTo>
                  <a:pt x="38556" y="647455"/>
                  <a:pt x="47796" y="622300"/>
                  <a:pt x="56263" y="596900"/>
                </a:cubicBezTo>
                <a:lnTo>
                  <a:pt x="81663" y="520700"/>
                </a:lnTo>
                <a:cubicBezTo>
                  <a:pt x="95702" y="478584"/>
                  <a:pt x="79546" y="474133"/>
                  <a:pt x="81663" y="45720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3012" name="円/楕円 18"/>
          <p:cNvSpPr>
            <a:spLocks noChangeArrowheads="1"/>
          </p:cNvSpPr>
          <p:nvPr/>
        </p:nvSpPr>
        <p:spPr bwMode="auto">
          <a:xfrm>
            <a:off x="438150" y="27559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b="0"/>
          </a:p>
        </p:txBody>
      </p:sp>
      <p:cxnSp>
        <p:nvCxnSpPr>
          <p:cNvPr id="43013" name="直線コネクタ 20"/>
          <p:cNvCxnSpPr>
            <a:cxnSpLocks noChangeShapeType="1"/>
            <a:endCxn id="43011" idx="12"/>
          </p:cNvCxnSpPr>
          <p:nvPr/>
        </p:nvCxnSpPr>
        <p:spPr bwMode="auto">
          <a:xfrm>
            <a:off x="1200150" y="2374900"/>
            <a:ext cx="246063" cy="88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43014" name="直線コネクタ 22"/>
          <p:cNvCxnSpPr>
            <a:cxnSpLocks noChangeShapeType="1"/>
          </p:cNvCxnSpPr>
          <p:nvPr/>
        </p:nvCxnSpPr>
        <p:spPr bwMode="auto">
          <a:xfrm flipV="1">
            <a:off x="1200150" y="2451100"/>
            <a:ext cx="246063" cy="63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43015" name="直線コネクタ 27"/>
          <p:cNvCxnSpPr>
            <a:cxnSpLocks noChangeShapeType="1"/>
          </p:cNvCxnSpPr>
          <p:nvPr/>
        </p:nvCxnSpPr>
        <p:spPr bwMode="auto">
          <a:xfrm>
            <a:off x="1792288" y="4379912"/>
            <a:ext cx="246062" cy="88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43016" name="直線コネクタ 28"/>
          <p:cNvCxnSpPr>
            <a:cxnSpLocks noChangeShapeType="1"/>
          </p:cNvCxnSpPr>
          <p:nvPr/>
        </p:nvCxnSpPr>
        <p:spPr bwMode="auto">
          <a:xfrm flipV="1">
            <a:off x="1809750" y="4227512"/>
            <a:ext cx="2286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43017" name="円/楕円 32"/>
          <p:cNvSpPr>
            <a:spLocks noChangeArrowheads="1"/>
          </p:cNvSpPr>
          <p:nvPr/>
        </p:nvSpPr>
        <p:spPr bwMode="auto">
          <a:xfrm>
            <a:off x="230188" y="4068762"/>
            <a:ext cx="381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 b="0"/>
          </a:p>
        </p:txBody>
      </p:sp>
      <p:sp>
        <p:nvSpPr>
          <p:cNvPr id="43018" name="円/楕円 33"/>
          <p:cNvSpPr>
            <a:spLocks noChangeAspect="1"/>
          </p:cNvSpPr>
          <p:nvPr/>
        </p:nvSpPr>
        <p:spPr bwMode="auto">
          <a:xfrm>
            <a:off x="382588" y="4221162"/>
            <a:ext cx="93662" cy="936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b="0"/>
          </a:p>
        </p:txBody>
      </p:sp>
      <p:sp>
        <p:nvSpPr>
          <p:cNvPr id="43019" name="テキスト ボックス 34"/>
          <p:cNvSpPr txBox="1">
            <a:spLocks noChangeArrowheads="1"/>
          </p:cNvSpPr>
          <p:nvPr/>
        </p:nvSpPr>
        <p:spPr bwMode="auto">
          <a:xfrm>
            <a:off x="19050" y="3652837"/>
            <a:ext cx="46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i="1">
                <a:latin typeface="Times" charset="0"/>
                <a:cs typeface="Times" charset="0"/>
              </a:rPr>
              <a:t>B</a:t>
            </a:r>
            <a:endParaRPr lang="ja-JP" altLang="en-US" i="1">
              <a:latin typeface="Times" charset="0"/>
              <a:cs typeface="Times" charset="0"/>
            </a:endParaRPr>
          </a:p>
        </p:txBody>
      </p:sp>
      <p:sp>
        <p:nvSpPr>
          <p:cNvPr id="43020" name="テキスト ボックス 35"/>
          <p:cNvSpPr txBox="1">
            <a:spLocks noChangeArrowheads="1"/>
          </p:cNvSpPr>
          <p:nvPr/>
        </p:nvSpPr>
        <p:spPr bwMode="auto">
          <a:xfrm>
            <a:off x="539750" y="1995487"/>
            <a:ext cx="544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i="1">
                <a:latin typeface="Times" charset="0"/>
                <a:cs typeface="Times" charset="0"/>
              </a:rPr>
              <a:t> C</a:t>
            </a:r>
            <a:endParaRPr lang="ja-JP" altLang="en-US" b="0" i="1">
              <a:latin typeface="Times" charset="0"/>
              <a:cs typeface="Times" charset="0"/>
            </a:endParaRPr>
          </a:p>
        </p:txBody>
      </p:sp>
      <p:sp>
        <p:nvSpPr>
          <p:cNvPr id="43021" name="テキスト ボックス 36"/>
          <p:cNvSpPr txBox="1">
            <a:spLocks noChangeArrowheads="1"/>
          </p:cNvSpPr>
          <p:nvPr/>
        </p:nvSpPr>
        <p:spPr bwMode="auto">
          <a:xfrm>
            <a:off x="38100" y="2527300"/>
            <a:ext cx="47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i="1">
                <a:latin typeface="Times" charset="0"/>
                <a:cs typeface="Times" charset="0"/>
              </a:rPr>
              <a:t> e</a:t>
            </a:r>
            <a:endParaRPr lang="ja-JP" altLang="en-US" b="0" i="1">
              <a:latin typeface="Times" charset="0"/>
              <a:cs typeface="Times" charset="0"/>
            </a:endParaRPr>
          </a:p>
        </p:txBody>
      </p:sp>
      <p:graphicFrame>
        <p:nvGraphicFramePr>
          <p:cNvPr id="43022" name="Object 5"/>
          <p:cNvGraphicFramePr>
            <a:graphicFrameLocks noChangeAspect="1"/>
          </p:cNvGraphicFramePr>
          <p:nvPr/>
        </p:nvGraphicFramePr>
        <p:xfrm>
          <a:off x="2490488" y="2139950"/>
          <a:ext cx="6542388" cy="831850"/>
        </p:xfrm>
        <a:graphic>
          <a:graphicData uri="http://schemas.openxmlformats.org/presentationml/2006/ole">
            <p:oleObj spid="_x0000_s43198" name="数式" r:id="rId5" imgW="3200400" imgH="406400" progId="Equation.3">
              <p:embed/>
            </p:oleObj>
          </a:graphicData>
        </a:graphic>
      </p:graphicFrame>
      <p:graphicFrame>
        <p:nvGraphicFramePr>
          <p:cNvPr id="43023" name="Object 6"/>
          <p:cNvGraphicFramePr>
            <a:graphicFrameLocks noChangeAspect="1"/>
          </p:cNvGraphicFramePr>
          <p:nvPr/>
        </p:nvGraphicFramePr>
        <p:xfrm>
          <a:off x="2484438" y="1606550"/>
          <a:ext cx="3160712" cy="461962"/>
        </p:xfrm>
        <a:graphic>
          <a:graphicData uri="http://schemas.openxmlformats.org/presentationml/2006/ole">
            <p:oleObj spid="_x0000_s43199" name="数式" r:id="rId6" imgW="1219200" imgH="177800" progId="Equation.3">
              <p:embed/>
            </p:oleObj>
          </a:graphicData>
        </a:graphic>
      </p:graphicFrame>
      <p:sp>
        <p:nvSpPr>
          <p:cNvPr id="43024" name="Text Box 33"/>
          <p:cNvSpPr txBox="1">
            <a:spLocks noChangeArrowheads="1"/>
          </p:cNvSpPr>
          <p:nvPr/>
        </p:nvSpPr>
        <p:spPr bwMode="auto">
          <a:xfrm>
            <a:off x="179388" y="958850"/>
            <a:ext cx="32400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smtClean="0">
                <a:ea typeface="Osaka" charset="0"/>
                <a:cs typeface="Osaka" charset="0"/>
              </a:rPr>
              <a:t>&lt;　</a:t>
            </a:r>
            <a:r>
              <a:rPr lang="ja-JP" altLang="en-US" b="0" dirty="0" smtClean="0">
                <a:ea typeface="Osaka" charset="0"/>
                <a:cs typeface="Osaka" charset="0"/>
              </a:rPr>
              <a:t>幾何学的位相</a:t>
            </a:r>
            <a:r>
              <a:rPr lang="en-US" altLang="ja-JP" b="0" dirty="0" smtClean="0">
                <a:ea typeface="Osaka" charset="0"/>
                <a:cs typeface="Osaka" charset="0"/>
              </a:rPr>
              <a:t> </a:t>
            </a:r>
            <a:r>
              <a:rPr lang="en-US" altLang="ja-JP" b="0" dirty="0">
                <a:ea typeface="Osaka" charset="0"/>
                <a:cs typeface="Osaka" charset="0"/>
              </a:rPr>
              <a:t>&gt;</a:t>
            </a:r>
            <a:endParaRPr lang="ja-JP" altLang="en-US" b="0" dirty="0">
              <a:ea typeface="Osaka" charset="0"/>
              <a:cs typeface="Osaka" charset="0"/>
            </a:endParaRPr>
          </a:p>
        </p:txBody>
      </p:sp>
      <p:sp>
        <p:nvSpPr>
          <p:cNvPr id="43025" name="テキスト ボックス 29"/>
          <p:cNvSpPr txBox="1">
            <a:spLocks noChangeArrowheads="1"/>
          </p:cNvSpPr>
          <p:nvPr/>
        </p:nvSpPr>
        <p:spPr bwMode="auto">
          <a:xfrm>
            <a:off x="666750" y="2792412"/>
            <a:ext cx="19732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/>
              <a:t>adiabatic change</a:t>
            </a:r>
            <a:endParaRPr lang="ja-JP" altLang="en-US" b="0"/>
          </a:p>
        </p:txBody>
      </p:sp>
      <p:graphicFrame>
        <p:nvGraphicFramePr>
          <p:cNvPr id="43026" name="Object 7"/>
          <p:cNvGraphicFramePr>
            <a:graphicFrameLocks noChangeAspect="1"/>
          </p:cNvGraphicFramePr>
          <p:nvPr/>
        </p:nvGraphicFramePr>
        <p:xfrm>
          <a:off x="3887787" y="3760787"/>
          <a:ext cx="4652963" cy="585788"/>
        </p:xfrm>
        <a:graphic>
          <a:graphicData uri="http://schemas.openxmlformats.org/presentationml/2006/ole">
            <p:oleObj spid="_x0000_s43200" name="数式" r:id="rId7" imgW="2120900" imgH="266700" progId="Equation.3">
              <p:embed/>
            </p:oleObj>
          </a:graphicData>
        </a:graphic>
      </p:graphicFrame>
      <p:sp>
        <p:nvSpPr>
          <p:cNvPr id="43027" name="Text Box 33"/>
          <p:cNvSpPr txBox="1">
            <a:spLocks noChangeArrowheads="1"/>
          </p:cNvSpPr>
          <p:nvPr/>
        </p:nvSpPr>
        <p:spPr bwMode="auto">
          <a:xfrm>
            <a:off x="3276600" y="3016250"/>
            <a:ext cx="2628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 b="0">
                <a:solidFill>
                  <a:srgbClr val="FF0000"/>
                </a:solidFill>
                <a:ea typeface="Osaka" charset="0"/>
                <a:cs typeface="Osaka" charset="0"/>
              </a:rPr>
              <a:t>Berry phase</a:t>
            </a:r>
            <a:endParaRPr lang="ja-JP" altLang="en-US" sz="2800" b="0">
              <a:solidFill>
                <a:srgbClr val="FF0000"/>
              </a:solidFill>
              <a:ea typeface="Osaka" charset="0"/>
              <a:cs typeface="Osaka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263525" y="4845050"/>
            <a:ext cx="5040313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ja-JP" b="0" dirty="0" smtClean="0">
                <a:latin typeface="+mj-lt"/>
                <a:ea typeface="Osaka" charset="0"/>
                <a:cs typeface="Osaka" charset="0"/>
              </a:rPr>
              <a:t>e.g. Electrons in a magnetic field</a:t>
            </a:r>
          </a:p>
        </p:txBody>
      </p:sp>
      <p:graphicFrame>
        <p:nvGraphicFramePr>
          <p:cNvPr id="43029" name="Object 8"/>
          <p:cNvGraphicFramePr>
            <a:graphicFrameLocks noChangeAspect="1"/>
          </p:cNvGraphicFramePr>
          <p:nvPr/>
        </p:nvGraphicFramePr>
        <p:xfrm>
          <a:off x="4656138" y="5349875"/>
          <a:ext cx="2363787" cy="822325"/>
        </p:xfrm>
        <a:graphic>
          <a:graphicData uri="http://schemas.openxmlformats.org/presentationml/2006/ole">
            <p:oleObj spid="_x0000_s43201" name="数式" r:id="rId8" imgW="1155700" imgH="406400" progId="Equation.3">
              <p:embed/>
            </p:oleObj>
          </a:graphicData>
        </a:graphic>
      </p:graphicFrame>
      <p:sp>
        <p:nvSpPr>
          <p:cNvPr id="43030" name="正方形/長方形 1"/>
          <p:cNvSpPr>
            <a:spLocks noChangeArrowheads="1"/>
          </p:cNvSpPr>
          <p:nvPr/>
        </p:nvSpPr>
        <p:spPr bwMode="auto">
          <a:xfrm>
            <a:off x="1200150" y="5492750"/>
            <a:ext cx="3344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b="0">
                <a:ea typeface="Osaka" charset="0"/>
                <a:cs typeface="Osaka" charset="0"/>
              </a:rPr>
              <a:t>Aharanov-Bohm phase</a:t>
            </a:r>
            <a:endParaRPr lang="ja-JP" altLang="en-US" b="0"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26989"/>
            <a:ext cx="9361488" cy="963611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中性原子に対する「磁場」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4" name="直線コネクタ 14"/>
          <p:cNvCxnSpPr>
            <a:cxnSpLocks noChangeShapeType="1"/>
          </p:cNvCxnSpPr>
          <p:nvPr/>
        </p:nvCxnSpPr>
        <p:spPr bwMode="auto">
          <a:xfrm>
            <a:off x="762000" y="1731963"/>
            <a:ext cx="1295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5" name="直線コネクタ 15"/>
          <p:cNvCxnSpPr>
            <a:cxnSpLocks noChangeShapeType="1"/>
          </p:cNvCxnSpPr>
          <p:nvPr/>
        </p:nvCxnSpPr>
        <p:spPr bwMode="auto">
          <a:xfrm>
            <a:off x="762000" y="3103563"/>
            <a:ext cx="12954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26" name="フリーフォーム 24"/>
          <p:cNvSpPr>
            <a:spLocks noChangeArrowheads="1"/>
          </p:cNvSpPr>
          <p:nvPr/>
        </p:nvSpPr>
        <p:spPr bwMode="auto">
          <a:xfrm>
            <a:off x="641350" y="2295525"/>
            <a:ext cx="882650" cy="447675"/>
          </a:xfrm>
          <a:custGeom>
            <a:avLst/>
            <a:gdLst>
              <a:gd name="T0" fmla="*/ 0 w 2209800"/>
              <a:gd name="T1" fmla="*/ 2147483647 h 254143"/>
              <a:gd name="T2" fmla="*/ 0 w 2209800"/>
              <a:gd name="T3" fmla="*/ 1047561996 h 254143"/>
              <a:gd name="T4" fmla="*/ 0 w 2209800"/>
              <a:gd name="T5" fmla="*/ 679797957 h 254143"/>
              <a:gd name="T6" fmla="*/ 0 w 2209800"/>
              <a:gd name="T7" fmla="*/ 1047561996 h 254143"/>
              <a:gd name="T8" fmla="*/ 0 w 2209800"/>
              <a:gd name="T9" fmla="*/ 2147483647 h 254143"/>
              <a:gd name="T10" fmla="*/ 0 w 2209800"/>
              <a:gd name="T11" fmla="*/ 2147483647 h 254143"/>
              <a:gd name="T12" fmla="*/ 0 w 2209800"/>
              <a:gd name="T13" fmla="*/ 2147483647 h 254143"/>
              <a:gd name="T14" fmla="*/ 0 w 2209800"/>
              <a:gd name="T15" fmla="*/ 2147483647 h 254143"/>
              <a:gd name="T16" fmla="*/ 0 w 2209800"/>
              <a:gd name="T17" fmla="*/ 2147483647 h 254143"/>
              <a:gd name="T18" fmla="*/ 0 w 2209800"/>
              <a:gd name="T19" fmla="*/ 2147483647 h 254143"/>
              <a:gd name="T20" fmla="*/ 0 w 2209800"/>
              <a:gd name="T21" fmla="*/ 2147483647 h 254143"/>
              <a:gd name="T22" fmla="*/ 0 w 2209800"/>
              <a:gd name="T23" fmla="*/ 1415334744 h 254143"/>
              <a:gd name="T24" fmla="*/ 0 w 2209800"/>
              <a:gd name="T25" fmla="*/ 679797957 h 254143"/>
              <a:gd name="T26" fmla="*/ 0 w 2209800"/>
              <a:gd name="T27" fmla="*/ 2147483647 h 254143"/>
              <a:gd name="T28" fmla="*/ 0 w 2209800"/>
              <a:gd name="T29" fmla="*/ 2147483647 h 254143"/>
              <a:gd name="T30" fmla="*/ 0 w 2209800"/>
              <a:gd name="T31" fmla="*/ 2147483647 h 254143"/>
              <a:gd name="T32" fmla="*/ 0 w 2209800"/>
              <a:gd name="T33" fmla="*/ 2147483647 h 254143"/>
              <a:gd name="T34" fmla="*/ 0 w 2209800"/>
              <a:gd name="T35" fmla="*/ 2147483647 h 254143"/>
              <a:gd name="T36" fmla="*/ 0 w 2209800"/>
              <a:gd name="T37" fmla="*/ 2147483647 h 254143"/>
              <a:gd name="T38" fmla="*/ 0 w 2209800"/>
              <a:gd name="T39" fmla="*/ 2147483647 h 254143"/>
              <a:gd name="T40" fmla="*/ 0 w 2209800"/>
              <a:gd name="T41" fmla="*/ 1415334744 h 254143"/>
              <a:gd name="T42" fmla="*/ 0 w 2209800"/>
              <a:gd name="T43" fmla="*/ 312041922 h 254143"/>
              <a:gd name="T44" fmla="*/ 0 w 2209800"/>
              <a:gd name="T45" fmla="*/ 1783079932 h 254143"/>
              <a:gd name="T46" fmla="*/ 0 w 2209800"/>
              <a:gd name="T47" fmla="*/ 2147483647 h 254143"/>
              <a:gd name="T48" fmla="*/ 0 w 2209800"/>
              <a:gd name="T49" fmla="*/ 2147483647 h 254143"/>
              <a:gd name="T50" fmla="*/ 0 w 2209800"/>
              <a:gd name="T51" fmla="*/ 2147483647 h 254143"/>
              <a:gd name="T52" fmla="*/ 0 w 2209800"/>
              <a:gd name="T53" fmla="*/ 2147483647 h 254143"/>
              <a:gd name="T54" fmla="*/ 0 w 2209800"/>
              <a:gd name="T55" fmla="*/ 2147483647 h 254143"/>
              <a:gd name="T56" fmla="*/ 0 w 2209800"/>
              <a:gd name="T57" fmla="*/ 2147483647 h 254143"/>
              <a:gd name="T58" fmla="*/ 0 w 2209800"/>
              <a:gd name="T59" fmla="*/ 2147483647 h 254143"/>
              <a:gd name="T60" fmla="*/ 0 w 2209800"/>
              <a:gd name="T61" fmla="*/ 1047561996 h 254143"/>
              <a:gd name="T62" fmla="*/ 0 w 2209800"/>
              <a:gd name="T63" fmla="*/ 312041922 h 254143"/>
              <a:gd name="T64" fmla="*/ 0 w 2209800"/>
              <a:gd name="T65" fmla="*/ 1783079932 h 254143"/>
              <a:gd name="T66" fmla="*/ 0 w 2209800"/>
              <a:gd name="T67" fmla="*/ 2147483647 h 254143"/>
              <a:gd name="T68" fmla="*/ 0 w 2209800"/>
              <a:gd name="T69" fmla="*/ 2147483647 h 25414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209800"/>
              <a:gd name="T106" fmla="*/ 0 h 254143"/>
              <a:gd name="T107" fmla="*/ 2209800 w 2209800"/>
              <a:gd name="T108" fmla="*/ 254143 h 25414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209800" h="254143">
                <a:moveTo>
                  <a:pt x="0" y="137776"/>
                </a:moveTo>
                <a:cubicBezTo>
                  <a:pt x="31044" y="91209"/>
                  <a:pt x="39511" y="57343"/>
                  <a:pt x="88900" y="36176"/>
                </a:cubicBezTo>
                <a:cubicBezTo>
                  <a:pt x="104943" y="29300"/>
                  <a:pt x="122767" y="27709"/>
                  <a:pt x="139700" y="23476"/>
                </a:cubicBezTo>
                <a:cubicBezTo>
                  <a:pt x="152400" y="27709"/>
                  <a:pt x="167347" y="27813"/>
                  <a:pt x="177800" y="36176"/>
                </a:cubicBezTo>
                <a:cubicBezTo>
                  <a:pt x="189719" y="45711"/>
                  <a:pt x="197001" y="60328"/>
                  <a:pt x="203200" y="74276"/>
                </a:cubicBezTo>
                <a:cubicBezTo>
                  <a:pt x="216203" y="103532"/>
                  <a:pt x="223568" y="163216"/>
                  <a:pt x="254000" y="188576"/>
                </a:cubicBezTo>
                <a:cubicBezTo>
                  <a:pt x="274925" y="206013"/>
                  <a:pt x="316431" y="217853"/>
                  <a:pt x="342900" y="226676"/>
                </a:cubicBezTo>
                <a:cubicBezTo>
                  <a:pt x="368300" y="222443"/>
                  <a:pt x="393963" y="219562"/>
                  <a:pt x="419100" y="213976"/>
                </a:cubicBezTo>
                <a:cubicBezTo>
                  <a:pt x="432168" y="211072"/>
                  <a:pt x="447734" y="210742"/>
                  <a:pt x="457200" y="201276"/>
                </a:cubicBezTo>
                <a:cubicBezTo>
                  <a:pt x="466666" y="191810"/>
                  <a:pt x="463913" y="175150"/>
                  <a:pt x="469900" y="163176"/>
                </a:cubicBezTo>
                <a:cubicBezTo>
                  <a:pt x="487892" y="127193"/>
                  <a:pt x="498475" y="118726"/>
                  <a:pt x="533400" y="99676"/>
                </a:cubicBezTo>
                <a:cubicBezTo>
                  <a:pt x="566641" y="81545"/>
                  <a:pt x="599079" y="60850"/>
                  <a:pt x="635000" y="48876"/>
                </a:cubicBezTo>
                <a:lnTo>
                  <a:pt x="711200" y="23476"/>
                </a:lnTo>
                <a:cubicBezTo>
                  <a:pt x="750928" y="43340"/>
                  <a:pt x="774357" y="48361"/>
                  <a:pt x="800100" y="86976"/>
                </a:cubicBezTo>
                <a:cubicBezTo>
                  <a:pt x="807526" y="98115"/>
                  <a:pt x="807527" y="112771"/>
                  <a:pt x="812800" y="125076"/>
                </a:cubicBezTo>
                <a:cubicBezTo>
                  <a:pt x="820258" y="142477"/>
                  <a:pt x="828807" y="159438"/>
                  <a:pt x="838200" y="175876"/>
                </a:cubicBezTo>
                <a:cubicBezTo>
                  <a:pt x="845773" y="189128"/>
                  <a:pt x="850657" y="205886"/>
                  <a:pt x="863600" y="213976"/>
                </a:cubicBezTo>
                <a:cubicBezTo>
                  <a:pt x="912278" y="244400"/>
                  <a:pt x="1004666" y="246583"/>
                  <a:pt x="1054100" y="252076"/>
                </a:cubicBezTo>
                <a:cubicBezTo>
                  <a:pt x="1079500" y="247843"/>
                  <a:pt x="1109204" y="254143"/>
                  <a:pt x="1130300" y="239376"/>
                </a:cubicBezTo>
                <a:cubicBezTo>
                  <a:pt x="1201788" y="189335"/>
                  <a:pt x="1165631" y="175780"/>
                  <a:pt x="1193800" y="125076"/>
                </a:cubicBezTo>
                <a:cubicBezTo>
                  <a:pt x="1208625" y="98391"/>
                  <a:pt x="1217296" y="62528"/>
                  <a:pt x="1244600" y="48876"/>
                </a:cubicBezTo>
                <a:cubicBezTo>
                  <a:pt x="1311012" y="15670"/>
                  <a:pt x="1277033" y="28068"/>
                  <a:pt x="1346200" y="10776"/>
                </a:cubicBezTo>
                <a:cubicBezTo>
                  <a:pt x="1429327" y="38485"/>
                  <a:pt x="1347739" y="0"/>
                  <a:pt x="1397000" y="61576"/>
                </a:cubicBezTo>
                <a:cubicBezTo>
                  <a:pt x="1406535" y="73495"/>
                  <a:pt x="1422400" y="78509"/>
                  <a:pt x="1435100" y="86976"/>
                </a:cubicBezTo>
                <a:cubicBezTo>
                  <a:pt x="1443567" y="103909"/>
                  <a:pt x="1449496" y="122370"/>
                  <a:pt x="1460500" y="137776"/>
                </a:cubicBezTo>
                <a:cubicBezTo>
                  <a:pt x="1481731" y="167500"/>
                  <a:pt x="1514428" y="190784"/>
                  <a:pt x="1549400" y="201276"/>
                </a:cubicBezTo>
                <a:cubicBezTo>
                  <a:pt x="1574064" y="208675"/>
                  <a:pt x="1600200" y="209743"/>
                  <a:pt x="1625600" y="213976"/>
                </a:cubicBezTo>
                <a:cubicBezTo>
                  <a:pt x="1638300" y="209743"/>
                  <a:pt x="1653247" y="209639"/>
                  <a:pt x="1663700" y="201276"/>
                </a:cubicBezTo>
                <a:cubicBezTo>
                  <a:pt x="1745764" y="135624"/>
                  <a:pt x="1631435" y="182398"/>
                  <a:pt x="1727200" y="150476"/>
                </a:cubicBezTo>
                <a:cubicBezTo>
                  <a:pt x="1731433" y="137776"/>
                  <a:pt x="1733913" y="124350"/>
                  <a:pt x="1739900" y="112376"/>
                </a:cubicBezTo>
                <a:cubicBezTo>
                  <a:pt x="1752277" y="87622"/>
                  <a:pt x="1781554" y="51780"/>
                  <a:pt x="1803400" y="36176"/>
                </a:cubicBezTo>
                <a:cubicBezTo>
                  <a:pt x="1818806" y="25172"/>
                  <a:pt x="1837267" y="19243"/>
                  <a:pt x="1854200" y="10776"/>
                </a:cubicBezTo>
                <a:cubicBezTo>
                  <a:pt x="2090602" y="47146"/>
                  <a:pt x="1947634" y="12425"/>
                  <a:pt x="2082800" y="61576"/>
                </a:cubicBezTo>
                <a:cubicBezTo>
                  <a:pt x="2107962" y="70726"/>
                  <a:pt x="2159000" y="86976"/>
                  <a:pt x="2159000" y="86976"/>
                </a:cubicBezTo>
                <a:cubicBezTo>
                  <a:pt x="2191042" y="135039"/>
                  <a:pt x="2173607" y="114283"/>
                  <a:pt x="2209800" y="1504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cxnSp>
        <p:nvCxnSpPr>
          <p:cNvPr id="27" name="直線矢印コネクタ 27"/>
          <p:cNvCxnSpPr>
            <a:cxnSpLocks noChangeShapeType="1"/>
          </p:cNvCxnSpPr>
          <p:nvPr/>
        </p:nvCxnSpPr>
        <p:spPr bwMode="auto">
          <a:xfrm rot="5400000" flipH="1" flipV="1">
            <a:off x="1228726" y="2409825"/>
            <a:ext cx="1066800" cy="3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228600" y="969963"/>
            <a:ext cx="190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>
                <a:latin typeface="ＭＳ Ｐゴシック" charset="0"/>
                <a:ea typeface="Osaka" charset="0"/>
                <a:cs typeface="Osaka" charset="0"/>
              </a:rPr>
              <a:t>&lt;Toy model&gt;</a:t>
            </a:r>
            <a:endParaRPr lang="ja-JP" altLang="en-US" b="0">
              <a:latin typeface="ＭＳ Ｐゴシック" charset="0"/>
              <a:ea typeface="Osaka" charset="0"/>
              <a:cs typeface="Osaka" charset="0"/>
            </a:endParaRPr>
          </a:p>
        </p:txBody>
      </p:sp>
      <p:sp>
        <p:nvSpPr>
          <p:cNvPr id="29" name="テキスト ボックス 18"/>
          <p:cNvSpPr txBox="1">
            <a:spLocks noChangeArrowheads="1"/>
          </p:cNvSpPr>
          <p:nvPr/>
        </p:nvSpPr>
        <p:spPr bwMode="auto">
          <a:xfrm>
            <a:off x="2286000" y="969963"/>
            <a:ext cx="6173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 smtClean="0"/>
              <a:t>二つの内部状態をもつ原子を考える</a:t>
            </a:r>
            <a:endParaRPr lang="ja-JP" altLang="en-US" b="0" dirty="0"/>
          </a:p>
        </p:txBody>
      </p:sp>
      <p:sp>
        <p:nvSpPr>
          <p:cNvPr id="30" name="テキスト ボックス 19"/>
          <p:cNvSpPr txBox="1">
            <a:spLocks noChangeArrowheads="1"/>
          </p:cNvSpPr>
          <p:nvPr/>
        </p:nvSpPr>
        <p:spPr bwMode="auto">
          <a:xfrm>
            <a:off x="-36513" y="1863725"/>
            <a:ext cx="1331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b="0" dirty="0" smtClean="0"/>
              <a:t>ラビ結合</a:t>
            </a:r>
            <a:endParaRPr lang="ja-JP" altLang="en-US" sz="2000" b="0" dirty="0"/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/>
        </p:nvGraphicFramePr>
        <p:xfrm>
          <a:off x="2057400" y="2874963"/>
          <a:ext cx="349250" cy="349250"/>
        </p:xfrm>
        <a:graphic>
          <a:graphicData uri="http://schemas.openxmlformats.org/presentationml/2006/ole">
            <p:oleObj spid="_x0000_s147559" name="数式" r:id="rId4" imgW="203200" imgH="203200" progId="Equation.3">
              <p:embed/>
            </p:oleObj>
          </a:graphicData>
        </a:graphic>
      </p:graphicFrame>
      <p:graphicFrame>
        <p:nvGraphicFramePr>
          <p:cNvPr id="32" name="Object 3"/>
          <p:cNvGraphicFramePr>
            <a:graphicFrameLocks noChangeAspect="1"/>
          </p:cNvGraphicFramePr>
          <p:nvPr/>
        </p:nvGraphicFramePr>
        <p:xfrm>
          <a:off x="2068513" y="1535113"/>
          <a:ext cx="327025" cy="349250"/>
        </p:xfrm>
        <a:graphic>
          <a:graphicData uri="http://schemas.openxmlformats.org/presentationml/2006/ole">
            <p:oleObj spid="_x0000_s147560" name="数式" r:id="rId5" imgW="190500" imgH="203200" progId="Equation.3">
              <p:embed/>
            </p:oleObj>
          </a:graphicData>
        </a:graphic>
      </p:graphicFrame>
      <p:graphicFrame>
        <p:nvGraphicFramePr>
          <p:cNvPr id="33" name="Object 4"/>
          <p:cNvGraphicFramePr>
            <a:graphicFrameLocks noChangeAspect="1"/>
          </p:cNvGraphicFramePr>
          <p:nvPr/>
        </p:nvGraphicFramePr>
        <p:xfrm>
          <a:off x="3124200" y="1503363"/>
          <a:ext cx="2071688" cy="785812"/>
        </p:xfrm>
        <a:graphic>
          <a:graphicData uri="http://schemas.openxmlformats.org/presentationml/2006/ole">
            <p:oleObj spid="_x0000_s147561" name="数式" r:id="rId6" imgW="1206500" imgH="457200" progId="Equation.3">
              <p:embed/>
            </p:oleObj>
          </a:graphicData>
        </a:graphic>
      </p:graphicFrame>
      <p:graphicFrame>
        <p:nvGraphicFramePr>
          <p:cNvPr id="34" name="Object 5"/>
          <p:cNvGraphicFramePr>
            <a:graphicFrameLocks noChangeAspect="1"/>
          </p:cNvGraphicFramePr>
          <p:nvPr/>
        </p:nvGraphicFramePr>
        <p:xfrm>
          <a:off x="5791200" y="1503363"/>
          <a:ext cx="2987675" cy="785812"/>
        </p:xfrm>
        <a:graphic>
          <a:graphicData uri="http://schemas.openxmlformats.org/presentationml/2006/ole">
            <p:oleObj spid="_x0000_s147562" name="数式" r:id="rId7" imgW="1739900" imgH="457200" progId="Equation.3">
              <p:embed/>
            </p:oleObj>
          </a:graphicData>
        </a:graphic>
      </p:graphicFrame>
      <p:graphicFrame>
        <p:nvGraphicFramePr>
          <p:cNvPr id="35" name="Object 6"/>
          <p:cNvGraphicFramePr>
            <a:graphicFrameLocks noChangeAspect="1"/>
          </p:cNvGraphicFramePr>
          <p:nvPr/>
        </p:nvGraphicFramePr>
        <p:xfrm>
          <a:off x="3200400" y="2417763"/>
          <a:ext cx="763588" cy="1528762"/>
        </p:xfrm>
        <a:graphic>
          <a:graphicData uri="http://schemas.openxmlformats.org/presentationml/2006/ole">
            <p:oleObj spid="_x0000_s147563" name="数式" r:id="rId8" imgW="444500" imgH="889000" progId="Equation.3">
              <p:embed/>
            </p:oleObj>
          </a:graphicData>
        </a:graphic>
      </p:graphicFrame>
      <p:sp>
        <p:nvSpPr>
          <p:cNvPr id="36" name="テキスト ボックス 25"/>
          <p:cNvSpPr txBox="1">
            <a:spLocks noChangeArrowheads="1"/>
          </p:cNvSpPr>
          <p:nvPr/>
        </p:nvSpPr>
        <p:spPr bwMode="auto">
          <a:xfrm>
            <a:off x="3995738" y="2368550"/>
            <a:ext cx="5040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b="0" dirty="0" smtClean="0"/>
              <a:t>外部ポテンシャル</a:t>
            </a:r>
            <a:r>
              <a:rPr lang="en-US" altLang="ja-JP" sz="2000" b="0" dirty="0" smtClean="0"/>
              <a:t> (</a:t>
            </a:r>
            <a:r>
              <a:rPr lang="ja-JP" altLang="en-US" sz="2000" b="0" dirty="0" smtClean="0"/>
              <a:t>内部状態とは独立</a:t>
            </a:r>
            <a:r>
              <a:rPr lang="en-US" altLang="ja-JP" sz="2000" b="0" dirty="0" smtClean="0"/>
              <a:t>)</a:t>
            </a:r>
            <a:endParaRPr lang="ja-JP" altLang="en-US" sz="2000" b="0" dirty="0"/>
          </a:p>
        </p:txBody>
      </p:sp>
      <p:sp>
        <p:nvSpPr>
          <p:cNvPr id="37" name="テキスト ボックス 27"/>
          <p:cNvSpPr txBox="1">
            <a:spLocks noChangeArrowheads="1"/>
          </p:cNvSpPr>
          <p:nvPr/>
        </p:nvSpPr>
        <p:spPr bwMode="auto">
          <a:xfrm>
            <a:off x="3962400" y="2779713"/>
            <a:ext cx="248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b="0" dirty="0" smtClean="0"/>
              <a:t>ラビ振動数</a:t>
            </a:r>
            <a:endParaRPr lang="ja-JP" altLang="en-US" sz="2000" b="0" dirty="0"/>
          </a:p>
        </p:txBody>
      </p:sp>
      <p:sp>
        <p:nvSpPr>
          <p:cNvPr id="38" name="テキスト ボックス 28"/>
          <p:cNvSpPr txBox="1">
            <a:spLocks noChangeArrowheads="1"/>
          </p:cNvSpPr>
          <p:nvPr/>
        </p:nvSpPr>
        <p:spPr bwMode="auto">
          <a:xfrm>
            <a:off x="3962400" y="3160713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/>
              <a:t>mixing angle</a:t>
            </a:r>
            <a:endParaRPr lang="ja-JP" altLang="en-US" sz="2000" b="0" dirty="0"/>
          </a:p>
        </p:txBody>
      </p:sp>
      <p:sp>
        <p:nvSpPr>
          <p:cNvPr id="39" name="テキスト ボックス 29"/>
          <p:cNvSpPr txBox="1">
            <a:spLocks noChangeArrowheads="1"/>
          </p:cNvSpPr>
          <p:nvPr/>
        </p:nvSpPr>
        <p:spPr bwMode="auto">
          <a:xfrm>
            <a:off x="3962400" y="3541713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/>
              <a:t>phase angle</a:t>
            </a:r>
            <a:endParaRPr lang="ja-JP" altLang="en-US" sz="2000" b="0"/>
          </a:p>
        </p:txBody>
      </p:sp>
      <p:sp>
        <p:nvSpPr>
          <p:cNvPr id="40" name="テキスト ボックス 30"/>
          <p:cNvSpPr txBox="1">
            <a:spLocks noChangeArrowheads="1"/>
          </p:cNvSpPr>
          <p:nvPr/>
        </p:nvSpPr>
        <p:spPr bwMode="auto">
          <a:xfrm>
            <a:off x="152400" y="4067175"/>
            <a:ext cx="6477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>
                <a:cs typeface="Times" charset="0"/>
              </a:rPr>
              <a:t>Local </a:t>
            </a:r>
            <a:r>
              <a:rPr lang="en-US" altLang="ja-JP" b="0" dirty="0" err="1">
                <a:cs typeface="Times" charset="0"/>
              </a:rPr>
              <a:t>eigenstate</a:t>
            </a:r>
            <a:r>
              <a:rPr lang="en-US" altLang="ja-JP" b="0" dirty="0">
                <a:cs typeface="Times" charset="0"/>
              </a:rPr>
              <a:t> of</a:t>
            </a:r>
            <a:r>
              <a:rPr lang="en-US" altLang="ja-JP" b="0" i="1" dirty="0">
                <a:latin typeface="Times" charset="0"/>
                <a:cs typeface="Times" charset="0"/>
              </a:rPr>
              <a:t> </a:t>
            </a:r>
            <a:r>
              <a:rPr lang="en-US" altLang="ja-JP" b="0" i="1" dirty="0" err="1">
                <a:latin typeface="Times" charset="0"/>
                <a:cs typeface="Times" charset="0"/>
              </a:rPr>
              <a:t>U(</a:t>
            </a:r>
            <a:r>
              <a:rPr lang="en-US" altLang="ja-JP" i="1" dirty="0" err="1">
                <a:latin typeface="Times" charset="0"/>
                <a:cs typeface="Times" charset="0"/>
              </a:rPr>
              <a:t>r</a:t>
            </a:r>
            <a:r>
              <a:rPr lang="en-US" altLang="ja-JP" b="0" i="1" dirty="0">
                <a:latin typeface="Times" charset="0"/>
                <a:cs typeface="Times" charset="0"/>
              </a:rPr>
              <a:t>) </a:t>
            </a:r>
            <a:r>
              <a:rPr lang="ja-JP" altLang="en-US" b="0" dirty="0">
                <a:solidFill>
                  <a:srgbClr val="FF0000"/>
                </a:solidFill>
                <a:cs typeface="Times" charset="0"/>
              </a:rPr>
              <a:t>（</a:t>
            </a:r>
            <a:r>
              <a:rPr lang="en-US" altLang="ja-JP" b="0" dirty="0">
                <a:solidFill>
                  <a:srgbClr val="FF0000"/>
                </a:solidFill>
                <a:cs typeface="Times" charset="0"/>
              </a:rPr>
              <a:t>dressed state</a:t>
            </a:r>
            <a:r>
              <a:rPr lang="ja-JP" altLang="en-US" b="0" dirty="0">
                <a:solidFill>
                  <a:srgbClr val="FF0000"/>
                </a:solidFill>
                <a:cs typeface="Times" charset="0"/>
              </a:rPr>
              <a:t>）</a:t>
            </a:r>
            <a:endParaRPr lang="ja-JP" altLang="en-US" b="0" i="1" dirty="0">
              <a:solidFill>
                <a:srgbClr val="FF0000"/>
              </a:solidFill>
              <a:cs typeface="Times" charset="0"/>
            </a:endParaRPr>
          </a:p>
        </p:txBody>
      </p:sp>
      <p:graphicFrame>
        <p:nvGraphicFramePr>
          <p:cNvPr id="41" name="Object 7"/>
          <p:cNvGraphicFramePr>
            <a:graphicFrameLocks noChangeAspect="1"/>
          </p:cNvGraphicFramePr>
          <p:nvPr/>
        </p:nvGraphicFramePr>
        <p:xfrm>
          <a:off x="228600" y="4600575"/>
          <a:ext cx="2027238" cy="785813"/>
        </p:xfrm>
        <a:graphic>
          <a:graphicData uri="http://schemas.openxmlformats.org/presentationml/2006/ole">
            <p:oleObj spid="_x0000_s147564" name="数式" r:id="rId9" imgW="1181100" imgH="457200" progId="Equation.3">
              <p:embed/>
            </p:oleObj>
          </a:graphicData>
        </a:graphic>
      </p:graphicFrame>
      <p:graphicFrame>
        <p:nvGraphicFramePr>
          <p:cNvPr id="42" name="Object 8"/>
          <p:cNvGraphicFramePr>
            <a:graphicFrameLocks noChangeAspect="1"/>
          </p:cNvGraphicFramePr>
          <p:nvPr/>
        </p:nvGraphicFramePr>
        <p:xfrm>
          <a:off x="2514600" y="4572000"/>
          <a:ext cx="2201863" cy="828675"/>
        </p:xfrm>
        <a:graphic>
          <a:graphicData uri="http://schemas.openxmlformats.org/presentationml/2006/ole">
            <p:oleObj spid="_x0000_s147565" name="数式" r:id="rId10" imgW="1282700" imgH="469900" progId="Equation.3">
              <p:embed/>
            </p:oleObj>
          </a:graphicData>
        </a:graphic>
      </p:graphicFrame>
      <p:graphicFrame>
        <p:nvGraphicFramePr>
          <p:cNvPr id="43" name="Object 9"/>
          <p:cNvGraphicFramePr>
            <a:graphicFrameLocks noChangeAspect="1"/>
          </p:cNvGraphicFramePr>
          <p:nvPr/>
        </p:nvGraphicFramePr>
        <p:xfrm>
          <a:off x="3479799" y="5767388"/>
          <a:ext cx="3272399" cy="709612"/>
        </p:xfrm>
        <a:graphic>
          <a:graphicData uri="http://schemas.openxmlformats.org/presentationml/2006/ole">
            <p:oleObj spid="_x0000_s147566" name="数式" r:id="rId11" imgW="1701800" imgH="368300" progId="Equation.3">
              <p:embed/>
            </p:oleObj>
          </a:graphicData>
        </a:graphic>
      </p:graphicFrame>
      <p:sp>
        <p:nvSpPr>
          <p:cNvPr id="44" name="テキスト ボックス 33"/>
          <p:cNvSpPr txBox="1">
            <a:spLocks noChangeArrowheads="1"/>
          </p:cNvSpPr>
          <p:nvPr/>
        </p:nvSpPr>
        <p:spPr bwMode="auto">
          <a:xfrm>
            <a:off x="5153025" y="4881563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b="0" dirty="0" smtClean="0">
                <a:cs typeface="Times" charset="0"/>
              </a:rPr>
              <a:t>（直交基底）</a:t>
            </a:r>
            <a:endParaRPr lang="ja-JP" altLang="en-US" sz="2000" b="0" dirty="0">
              <a:cs typeface="Times" charset="0"/>
            </a:endParaRPr>
          </a:p>
        </p:txBody>
      </p:sp>
      <p:sp>
        <p:nvSpPr>
          <p:cNvPr id="45" name="テキスト ボックス 34"/>
          <p:cNvSpPr txBox="1">
            <a:spLocks noChangeArrowheads="1"/>
          </p:cNvSpPr>
          <p:nvPr/>
        </p:nvSpPr>
        <p:spPr bwMode="auto">
          <a:xfrm>
            <a:off x="1547813" y="5753100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 smtClean="0">
                <a:cs typeface="Times" charset="0"/>
              </a:rPr>
              <a:t>状態ベクトル</a:t>
            </a:r>
            <a:endParaRPr lang="ja-JP" altLang="en-US" b="0" dirty="0">
              <a:cs typeface="Times" charset="0"/>
            </a:endParaRPr>
          </a:p>
        </p:txBody>
      </p:sp>
      <p:sp>
        <p:nvSpPr>
          <p:cNvPr id="46" name="テキスト ボックス 35"/>
          <p:cNvSpPr txBox="1">
            <a:spLocks noChangeArrowheads="1"/>
          </p:cNvSpPr>
          <p:nvPr/>
        </p:nvSpPr>
        <p:spPr bwMode="auto">
          <a:xfrm>
            <a:off x="5867400" y="3124200"/>
            <a:ext cx="2593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 smtClean="0">
                <a:solidFill>
                  <a:srgbClr val="0000FF"/>
                </a:solidFill>
                <a:cs typeface="Times" charset="0"/>
              </a:rPr>
              <a:t>これらは空間依存</a:t>
            </a:r>
            <a:endParaRPr lang="ja-JP" altLang="en-US" b="0" dirty="0">
              <a:solidFill>
                <a:srgbClr val="0000FF"/>
              </a:solidFill>
              <a:cs typeface="Times" charset="0"/>
            </a:endParaRPr>
          </a:p>
        </p:txBody>
      </p:sp>
      <p:sp>
        <p:nvSpPr>
          <p:cNvPr id="47" name="右中かっこ 46"/>
          <p:cNvSpPr/>
          <p:nvPr/>
        </p:nvSpPr>
        <p:spPr bwMode="auto">
          <a:xfrm>
            <a:off x="5638800" y="2895600"/>
            <a:ext cx="228600" cy="990600"/>
          </a:xfrm>
          <a:prstGeom prst="rightBrace">
            <a:avLst/>
          </a:prstGeom>
          <a:noFill/>
          <a:ln w="25400" cap="flat" cmpd="sng" algn="ctr">
            <a:solidFill>
              <a:srgbClr val="151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323850" y="125413"/>
            <a:ext cx="9955213" cy="1169987"/>
          </a:xfrm>
        </p:spPr>
        <p:txBody>
          <a:bodyPr/>
          <a:lstStyle/>
          <a:p>
            <a:pPr>
              <a:defRPr/>
            </a:pP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ボース</a:t>
            </a: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アインシュタイン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凝縮</a:t>
            </a: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Bose-Einstein condensation</a:t>
            </a: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：</a:t>
            </a: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BEC)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600200" y="1812925"/>
            <a:ext cx="4419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b="0">
                <a:latin typeface="Times" charset="0"/>
                <a:ea typeface="Osaka" charset="0"/>
                <a:cs typeface="Osaka" charset="0"/>
              </a:rPr>
              <a:t>ボース統計に従う粒子の集団（気体）において、ある温度以下で突然、全粒子数に匹敵する大量の粒子が、最低エネルギー状態に落ち込む現象。</a:t>
            </a:r>
          </a:p>
        </p:txBody>
      </p:sp>
      <p:pic>
        <p:nvPicPr>
          <p:cNvPr id="18435" name="Picture 3" descr="albert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1414463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bose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14097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52400" y="3733800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>
                <a:latin typeface="Times" charset="0"/>
                <a:ea typeface="Osaka" charset="0"/>
                <a:cs typeface="Osaka" charset="0"/>
              </a:rPr>
              <a:t>S. Bose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2863" y="6003925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>
                <a:latin typeface="Times" charset="0"/>
                <a:ea typeface="Osaka" charset="0"/>
                <a:cs typeface="Osaka" charset="0"/>
              </a:rPr>
              <a:t>A. Einstein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814638" cy="4572000"/>
          </a:xfrm>
          <a:prstGeom prst="rect">
            <a:avLst/>
          </a:prstGeom>
          <a:solidFill>
            <a:srgbClr val="010342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AutoShape 9"/>
          <p:cNvSpPr>
            <a:spLocks noChangeArrowheads="1"/>
          </p:cNvSpPr>
          <p:nvPr/>
        </p:nvSpPr>
        <p:spPr bwMode="auto">
          <a:xfrm>
            <a:off x="1600200" y="4343400"/>
            <a:ext cx="4495800" cy="838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7D5"/>
              </a:gs>
              <a:gs pos="100000">
                <a:srgbClr val="FFFFFF"/>
              </a:gs>
            </a:gsLst>
            <a:lin ang="2700000" scaled="1"/>
          </a:gradFill>
          <a:ln w="25400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b="0" u="sng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1676400" y="5334000"/>
            <a:ext cx="4419600" cy="1295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254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b="0" u="sng">
              <a:latin typeface="Times" pitchFamily="-107" charset="0"/>
              <a:ea typeface="Osaka" pitchFamily="-107" charset="-128"/>
              <a:cs typeface="Osaka" pitchFamily="-107" charset="-128"/>
            </a:endParaRPr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1593850" y="4419600"/>
            <a:ext cx="4502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b="0">
                <a:latin typeface="Times" charset="0"/>
                <a:ea typeface="Osaka" charset="0"/>
                <a:cs typeface="Osaka" charset="0"/>
              </a:rPr>
              <a:t>ミクロな量子現象をマクロなスケールに出現させる。</a:t>
            </a:r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1676400" y="5365750"/>
            <a:ext cx="4343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ja-JP" altLang="en-US" sz="2000" b="0">
                <a:solidFill>
                  <a:srgbClr val="06B14D"/>
                </a:solidFill>
                <a:ea typeface="Osaka" charset="0"/>
                <a:cs typeface="Osaka" charset="0"/>
              </a:rPr>
              <a:t>超流動（ヘリウム原子の</a:t>
            </a:r>
            <a:r>
              <a:rPr lang="en-US" altLang="ja-JP" sz="2000" b="0">
                <a:solidFill>
                  <a:srgbClr val="06B14D"/>
                </a:solidFill>
                <a:ea typeface="Osaka" charset="0"/>
                <a:cs typeface="Osaka" charset="0"/>
              </a:rPr>
              <a:t>BEC</a:t>
            </a:r>
            <a:r>
              <a:rPr lang="ja-JP" altLang="en-US" sz="2000" b="0">
                <a:solidFill>
                  <a:srgbClr val="06B14D"/>
                </a:solidFill>
                <a:ea typeface="Osaka" charset="0"/>
                <a:cs typeface="Osaka" charset="0"/>
              </a:rPr>
              <a:t>）</a:t>
            </a:r>
            <a:endParaRPr lang="en-US" altLang="ja-JP" sz="2000" b="0">
              <a:solidFill>
                <a:srgbClr val="06B14D"/>
              </a:solidFill>
              <a:ea typeface="Osaka" charset="0"/>
              <a:cs typeface="Osaka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 sz="2000" b="0">
                <a:solidFill>
                  <a:srgbClr val="06B14D"/>
                </a:solidFill>
                <a:ea typeface="Osaka" charset="0"/>
                <a:cs typeface="Osaka" charset="0"/>
              </a:rPr>
              <a:t>超伝導（電子の対の</a:t>
            </a:r>
            <a:r>
              <a:rPr lang="en-US" altLang="ja-JP" sz="2000" b="0">
                <a:solidFill>
                  <a:srgbClr val="06B14D"/>
                </a:solidFill>
                <a:ea typeface="Osaka" charset="0"/>
                <a:cs typeface="Osaka" charset="0"/>
              </a:rPr>
              <a:t>BEC</a:t>
            </a:r>
            <a:r>
              <a:rPr lang="ja-JP" altLang="en-US" sz="2000" b="0">
                <a:solidFill>
                  <a:srgbClr val="06B14D"/>
                </a:solidFill>
                <a:ea typeface="Osaka" charset="0"/>
                <a:cs typeface="Osaka" charset="0"/>
              </a:rPr>
              <a:t>）</a:t>
            </a:r>
            <a:endParaRPr lang="en-US" altLang="ja-JP" sz="2000" b="0">
              <a:solidFill>
                <a:srgbClr val="06B14D"/>
              </a:solidFill>
              <a:ea typeface="Osaka" charset="0"/>
              <a:cs typeface="Osaka" charset="0"/>
            </a:endParaRPr>
          </a:p>
          <a:p>
            <a:pPr algn="ctr">
              <a:lnSpc>
                <a:spcPct val="120000"/>
              </a:lnSpc>
            </a:pPr>
            <a:r>
              <a:rPr lang="ja-JP" altLang="en-US" sz="2000" b="0">
                <a:ea typeface="Osaka" charset="0"/>
                <a:cs typeface="Osaka" charset="0"/>
              </a:rPr>
              <a:t>などの劇的な現象を生み出す源</a:t>
            </a:r>
            <a:endParaRPr lang="ja-JP" altLang="en-US" sz="2000" b="0">
              <a:solidFill>
                <a:srgbClr val="06B14D"/>
              </a:solidFill>
              <a:ea typeface="Osaka" charset="0"/>
              <a:cs typeface="Osaka" charset="0"/>
            </a:endParaRPr>
          </a:p>
        </p:txBody>
      </p:sp>
      <p:sp>
        <p:nvSpPr>
          <p:cNvPr id="18444" name="Rectangle 13"/>
          <p:cNvSpPr>
            <a:spLocks noChangeArrowheads="1"/>
          </p:cNvSpPr>
          <p:nvPr/>
        </p:nvSpPr>
        <p:spPr bwMode="auto">
          <a:xfrm>
            <a:off x="6934200" y="3352800"/>
            <a:ext cx="2063750" cy="701675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000" b="0">
                <a:solidFill>
                  <a:srgbClr val="FFF738"/>
                </a:solidFill>
                <a:latin typeface="Times" charset="0"/>
                <a:ea typeface="Osaka" charset="0"/>
                <a:cs typeface="Osaka" charset="0"/>
              </a:rPr>
              <a:t>粒子性と波動性の二重性</a:t>
            </a: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7924800" y="6308725"/>
            <a:ext cx="1073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000" b="0" dirty="0">
                <a:solidFill>
                  <a:schemeClr val="accent1"/>
                </a:solidFill>
                <a:latin typeface="+mn-lt"/>
                <a:ea typeface="Osaka" pitchFamily="-107" charset="-128"/>
                <a:cs typeface="Osaka" pitchFamily="-107" charset="-128"/>
              </a:rPr>
              <a:t>BEC!!</a:t>
            </a:r>
          </a:p>
        </p:txBody>
      </p:sp>
      <p:sp>
        <p:nvSpPr>
          <p:cNvPr id="18446" name="Text Box 16"/>
          <p:cNvSpPr txBox="1">
            <a:spLocks noChangeArrowheads="1"/>
          </p:cNvSpPr>
          <p:nvPr/>
        </p:nvSpPr>
        <p:spPr bwMode="auto">
          <a:xfrm>
            <a:off x="1600200" y="3200400"/>
            <a:ext cx="457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b="0">
                <a:latin typeface="Times" charset="0"/>
                <a:ea typeface="Osaka" charset="0"/>
                <a:cs typeface="Osaka" charset="0"/>
              </a:rPr>
              <a:t>温度が下がると物質波の波長が伸びる。さらに低温では波の位相がそろい始めて、粒子全体が巨大な波として振るまう。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26989"/>
            <a:ext cx="9361488" cy="963611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中性原子に対する「磁場」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正方形/長方形 36"/>
          <p:cNvSpPr>
            <a:spLocks noChangeArrowheads="1"/>
          </p:cNvSpPr>
          <p:nvPr/>
        </p:nvSpPr>
        <p:spPr bwMode="auto">
          <a:xfrm>
            <a:off x="1524000" y="4953000"/>
            <a:ext cx="5486400" cy="1524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b="0"/>
          </a:p>
        </p:txBody>
      </p:sp>
      <p:graphicFrame>
        <p:nvGraphicFramePr>
          <p:cNvPr id="49" name="Object 2"/>
          <p:cNvGraphicFramePr>
            <a:graphicFrameLocks noChangeAspect="1"/>
          </p:cNvGraphicFramePr>
          <p:nvPr/>
        </p:nvGraphicFramePr>
        <p:xfrm>
          <a:off x="2895600" y="2555875"/>
          <a:ext cx="2638425" cy="633413"/>
        </p:xfrm>
        <a:graphic>
          <a:graphicData uri="http://schemas.openxmlformats.org/presentationml/2006/ole">
            <p:oleObj spid="_x0000_s149612" name="数式" r:id="rId5" imgW="1536700" imgH="368300" progId="Equation.3">
              <p:embed/>
            </p:oleObj>
          </a:graphicData>
        </a:graphic>
      </p:graphicFrame>
      <p:sp>
        <p:nvSpPr>
          <p:cNvPr id="50" name="テキスト ボックス 24"/>
          <p:cNvSpPr txBox="1">
            <a:spLocks noChangeArrowheads="1"/>
          </p:cNvSpPr>
          <p:nvPr/>
        </p:nvSpPr>
        <p:spPr bwMode="auto">
          <a:xfrm>
            <a:off x="457200" y="1717675"/>
            <a:ext cx="853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>
                <a:cs typeface="Times" charset="0"/>
              </a:rPr>
              <a:t>The atomic state is      at</a:t>
            </a:r>
            <a:r>
              <a:rPr lang="en-US" altLang="ja-JP" b="0" i="1">
                <a:latin typeface="Times" charset="0"/>
                <a:cs typeface="Times" charset="0"/>
              </a:rPr>
              <a:t> t</a:t>
            </a:r>
            <a:r>
              <a:rPr lang="en-US" altLang="ja-JP" b="0">
                <a:latin typeface="Times" charset="0"/>
                <a:cs typeface="Times" charset="0"/>
              </a:rPr>
              <a:t> = 0, </a:t>
            </a:r>
            <a:r>
              <a:rPr lang="en-US" altLang="ja-JP" b="0">
                <a:cs typeface="Times" charset="0"/>
              </a:rPr>
              <a:t>following the dressed state adiabatically</a:t>
            </a:r>
            <a:r>
              <a:rPr lang="en-US" altLang="ja-JP" b="0">
                <a:latin typeface="Times" charset="0"/>
                <a:cs typeface="Times" charset="0"/>
              </a:rPr>
              <a:t> </a:t>
            </a:r>
            <a:r>
              <a:rPr lang="ja-JP" altLang="en-US" b="0">
                <a:latin typeface="Times" charset="0"/>
                <a:cs typeface="Times" charset="0"/>
              </a:rPr>
              <a:t>（</a:t>
            </a:r>
            <a:r>
              <a:rPr lang="en-US" altLang="ja-JP" b="0" i="1">
                <a:latin typeface="Symbol" charset="0"/>
                <a:cs typeface="Symbol" charset="0"/>
              </a:rPr>
              <a:t>y</a:t>
            </a:r>
            <a:r>
              <a:rPr lang="en-US" altLang="ja-JP" b="0" baseline="-25000">
                <a:latin typeface="Times" charset="0"/>
                <a:cs typeface="Times" charset="0"/>
              </a:rPr>
              <a:t>2</a:t>
            </a:r>
            <a:r>
              <a:rPr lang="en-US" altLang="ja-JP" b="0">
                <a:latin typeface="Times" charset="0"/>
                <a:cs typeface="Times" charset="0"/>
              </a:rPr>
              <a:t> </a:t>
            </a:r>
            <a:r>
              <a:rPr lang="en-US" altLang="ja-JP" b="0">
                <a:cs typeface="Times" charset="0"/>
              </a:rPr>
              <a:t>is negligible</a:t>
            </a:r>
            <a:r>
              <a:rPr lang="ja-JP" altLang="en-US" b="0">
                <a:latin typeface="Times" charset="0"/>
                <a:cs typeface="Times" charset="0"/>
              </a:rPr>
              <a:t>）</a:t>
            </a:r>
            <a:r>
              <a:rPr lang="en-US" altLang="ja-JP" b="0">
                <a:latin typeface="Times" charset="0"/>
                <a:cs typeface="Times" charset="0"/>
              </a:rPr>
              <a:t>.</a:t>
            </a:r>
            <a:endParaRPr lang="ja-JP" altLang="en-US" b="0">
              <a:latin typeface="Times" charset="0"/>
              <a:cs typeface="Times" charset="0"/>
            </a:endParaRPr>
          </a:p>
        </p:txBody>
      </p:sp>
      <p:graphicFrame>
        <p:nvGraphicFramePr>
          <p:cNvPr id="51" name="Object 3"/>
          <p:cNvGraphicFramePr>
            <a:graphicFrameLocks noChangeAspect="1"/>
          </p:cNvGraphicFramePr>
          <p:nvPr/>
        </p:nvGraphicFramePr>
        <p:xfrm>
          <a:off x="3132138" y="1798638"/>
          <a:ext cx="434975" cy="349250"/>
        </p:xfrm>
        <a:graphic>
          <a:graphicData uri="http://schemas.openxmlformats.org/presentationml/2006/ole">
            <p:oleObj spid="_x0000_s149613" name="数式" r:id="rId6" imgW="241300" imgH="203200" progId="Equation.3">
              <p:embed/>
            </p:oleObj>
          </a:graphicData>
        </a:graphic>
      </p:graphicFrame>
      <p:graphicFrame>
        <p:nvGraphicFramePr>
          <p:cNvPr id="52" name="Object 4"/>
          <p:cNvGraphicFramePr>
            <a:graphicFrameLocks noChangeAspect="1"/>
          </p:cNvGraphicFramePr>
          <p:nvPr/>
        </p:nvGraphicFramePr>
        <p:xfrm>
          <a:off x="2247900" y="3657600"/>
          <a:ext cx="3950208" cy="914400"/>
        </p:xfrm>
        <a:graphic>
          <a:graphicData uri="http://schemas.openxmlformats.org/presentationml/2006/ole">
            <p:oleObj spid="_x0000_s149614" name="数式" r:id="rId7" imgW="2197100" imgH="508000" progId="Equation.3">
              <p:embed/>
            </p:oleObj>
          </a:graphicData>
        </a:graphic>
      </p:graphicFrame>
      <p:graphicFrame>
        <p:nvGraphicFramePr>
          <p:cNvPr id="53" name="Object 5"/>
          <p:cNvGraphicFramePr>
            <a:graphicFrameLocks noChangeAspect="1"/>
          </p:cNvGraphicFramePr>
          <p:nvPr/>
        </p:nvGraphicFramePr>
        <p:xfrm>
          <a:off x="1600200" y="4953000"/>
          <a:ext cx="3686175" cy="633413"/>
        </p:xfrm>
        <a:graphic>
          <a:graphicData uri="http://schemas.openxmlformats.org/presentationml/2006/ole">
            <p:oleObj spid="_x0000_s149615" name="数式" r:id="rId8" imgW="2133600" imgH="368300" progId="Equation.3">
              <p:embed/>
            </p:oleObj>
          </a:graphicData>
        </a:graphic>
      </p:graphicFrame>
      <p:graphicFrame>
        <p:nvGraphicFramePr>
          <p:cNvPr id="54" name="Object 6"/>
          <p:cNvGraphicFramePr>
            <a:graphicFrameLocks noChangeAspect="1"/>
          </p:cNvGraphicFramePr>
          <p:nvPr/>
        </p:nvGraphicFramePr>
        <p:xfrm>
          <a:off x="1600200" y="5646738"/>
          <a:ext cx="5257800" cy="677862"/>
        </p:xfrm>
        <a:graphic>
          <a:graphicData uri="http://schemas.openxmlformats.org/presentationml/2006/ole">
            <p:oleObj spid="_x0000_s149616" name="数式" r:id="rId9" imgW="3048000" imgH="393700" progId="Equation.3">
              <p:embed/>
            </p:oleObj>
          </a:graphicData>
        </a:graphic>
      </p:graphicFrame>
      <p:sp>
        <p:nvSpPr>
          <p:cNvPr id="55" name="下矢印 31"/>
          <p:cNvSpPr>
            <a:spLocks noChangeArrowheads="1"/>
          </p:cNvSpPr>
          <p:nvPr/>
        </p:nvSpPr>
        <p:spPr bwMode="auto">
          <a:xfrm>
            <a:off x="3962400" y="3241675"/>
            <a:ext cx="7620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b="0"/>
          </a:p>
        </p:txBody>
      </p:sp>
      <p:sp>
        <p:nvSpPr>
          <p:cNvPr id="56" name="テキスト ボックス 32"/>
          <p:cNvSpPr txBox="1">
            <a:spLocks noChangeArrowheads="1"/>
          </p:cNvSpPr>
          <p:nvPr/>
        </p:nvSpPr>
        <p:spPr bwMode="auto">
          <a:xfrm>
            <a:off x="0" y="4495800"/>
            <a:ext cx="342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>
                <a:cs typeface="Times" charset="0"/>
              </a:rPr>
              <a:t>geometric potential</a:t>
            </a:r>
            <a:endParaRPr lang="ja-JP" altLang="en-US" b="0" dirty="0">
              <a:cs typeface="Times" charset="0"/>
            </a:endParaRPr>
          </a:p>
        </p:txBody>
      </p:sp>
      <p:sp>
        <p:nvSpPr>
          <p:cNvPr id="57" name="テキスト ボックス 35"/>
          <p:cNvSpPr txBox="1">
            <a:spLocks noChangeArrowheads="1"/>
          </p:cNvSpPr>
          <p:nvPr/>
        </p:nvSpPr>
        <p:spPr bwMode="auto">
          <a:xfrm>
            <a:off x="1971675" y="6403975"/>
            <a:ext cx="6840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>
                <a:cs typeface="Symbol" charset="0"/>
              </a:rPr>
              <a:t>only depedent on the spatial derivative of </a:t>
            </a:r>
            <a:r>
              <a:rPr lang="en-US" altLang="ja-JP" b="0" i="1">
                <a:latin typeface="Symbol" charset="0"/>
                <a:cs typeface="Symbol" charset="0"/>
              </a:rPr>
              <a:t>q</a:t>
            </a:r>
            <a:r>
              <a:rPr lang="en-US" altLang="ja-JP" b="0">
                <a:latin typeface="Times" charset="0"/>
                <a:cs typeface="Times" charset="0"/>
              </a:rPr>
              <a:t> </a:t>
            </a:r>
            <a:r>
              <a:rPr lang="en-US" altLang="ja-JP" b="0">
                <a:cs typeface="Times" charset="0"/>
              </a:rPr>
              <a:t>and</a:t>
            </a:r>
            <a:r>
              <a:rPr lang="en-US" altLang="ja-JP" b="0">
                <a:latin typeface="Times" charset="0"/>
                <a:cs typeface="Times" charset="0"/>
              </a:rPr>
              <a:t> </a:t>
            </a:r>
            <a:r>
              <a:rPr lang="en-US" altLang="ja-JP" b="0" i="1">
                <a:latin typeface="Symbol" charset="0"/>
                <a:cs typeface="Symbol" charset="0"/>
              </a:rPr>
              <a:t>f</a:t>
            </a:r>
            <a:endParaRPr lang="ja-JP" altLang="en-US" b="0" i="1">
              <a:latin typeface="Symbol" charset="0"/>
              <a:cs typeface="Symbol" charset="0"/>
            </a:endParaRPr>
          </a:p>
        </p:txBody>
      </p:sp>
      <p:graphicFrame>
        <p:nvGraphicFramePr>
          <p:cNvPr id="149520" name="Object 16"/>
          <p:cNvGraphicFramePr>
            <a:graphicFrameLocks noChangeAspect="1"/>
          </p:cNvGraphicFramePr>
          <p:nvPr/>
        </p:nvGraphicFramePr>
        <p:xfrm>
          <a:off x="84137" y="876300"/>
          <a:ext cx="2027238" cy="785813"/>
        </p:xfrm>
        <a:graphic>
          <a:graphicData uri="http://schemas.openxmlformats.org/presentationml/2006/ole">
            <p:oleObj spid="_x0000_s149617" name="数式" r:id="rId10" imgW="1181100" imgH="457200" progId="Equation.3">
              <p:embed/>
            </p:oleObj>
          </a:graphicData>
        </a:graphic>
      </p:graphicFrame>
      <p:graphicFrame>
        <p:nvGraphicFramePr>
          <p:cNvPr id="149521" name="Object 17"/>
          <p:cNvGraphicFramePr>
            <a:graphicFrameLocks noChangeAspect="1"/>
          </p:cNvGraphicFramePr>
          <p:nvPr/>
        </p:nvGraphicFramePr>
        <p:xfrm>
          <a:off x="2370137" y="847725"/>
          <a:ext cx="2201863" cy="828675"/>
        </p:xfrm>
        <a:graphic>
          <a:graphicData uri="http://schemas.openxmlformats.org/presentationml/2006/ole">
            <p:oleObj spid="_x0000_s149618" name="数式" r:id="rId11" imgW="1282700" imgH="469900" progId="Equation.3">
              <p:embed/>
            </p:oleObj>
          </a:graphicData>
        </a:graphic>
      </p:graphicFrame>
      <p:graphicFrame>
        <p:nvGraphicFramePr>
          <p:cNvPr id="149522" name="Object 18"/>
          <p:cNvGraphicFramePr>
            <a:graphicFrameLocks noChangeAspect="1"/>
          </p:cNvGraphicFramePr>
          <p:nvPr/>
        </p:nvGraphicFramePr>
        <p:xfrm>
          <a:off x="4876800" y="1042988"/>
          <a:ext cx="3271838" cy="709612"/>
        </p:xfrm>
        <a:graphic>
          <a:graphicData uri="http://schemas.openxmlformats.org/presentationml/2006/ole">
            <p:oleObj spid="_x0000_s149619" name="数式" r:id="rId12" imgW="1701800" imgH="3683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26989"/>
            <a:ext cx="9361488" cy="963611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中性原子に対する「磁場」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円/楕円 1"/>
          <p:cNvSpPr>
            <a:spLocks noChangeArrowheads="1"/>
          </p:cNvSpPr>
          <p:nvPr/>
        </p:nvSpPr>
        <p:spPr bwMode="auto">
          <a:xfrm>
            <a:off x="6248400" y="3616325"/>
            <a:ext cx="1066800" cy="727076"/>
          </a:xfrm>
          <a:prstGeom prst="ellipse">
            <a:avLst/>
          </a:prstGeom>
          <a:solidFill>
            <a:srgbClr val="FFBBF8">
              <a:alpha val="50195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pic>
        <p:nvPicPr>
          <p:cNvPr id="17" name="図 12" descr="fig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0" y="3124200"/>
            <a:ext cx="3651250" cy="241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3957638" y="1079500"/>
          <a:ext cx="327025" cy="349250"/>
        </p:xfrm>
        <a:graphic>
          <a:graphicData uri="http://schemas.openxmlformats.org/presentationml/2006/ole">
            <p:oleObj spid="_x0000_s153699" name="数式" r:id="rId5" imgW="190500" imgH="203200" progId="Equation.3">
              <p:embed/>
            </p:oleObj>
          </a:graphicData>
        </a:graphic>
      </p:graphicFrame>
      <p:sp>
        <p:nvSpPr>
          <p:cNvPr id="19" name="テキスト ボックス 16"/>
          <p:cNvSpPr txBox="1">
            <a:spLocks noChangeArrowheads="1"/>
          </p:cNvSpPr>
          <p:nvPr/>
        </p:nvSpPr>
        <p:spPr bwMode="auto">
          <a:xfrm>
            <a:off x="34925" y="977900"/>
            <a:ext cx="75231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0"/>
              <a:t>The lifetime of excited state      is generally very short.</a:t>
            </a:r>
            <a:r>
              <a:rPr lang="ja-JP" altLang="en-US" b="0"/>
              <a:t>　</a:t>
            </a:r>
          </a:p>
        </p:txBody>
      </p:sp>
      <p:sp>
        <p:nvSpPr>
          <p:cNvPr id="20" name="テキスト ボックス 17"/>
          <p:cNvSpPr txBox="1">
            <a:spLocks noChangeArrowheads="1"/>
          </p:cNvSpPr>
          <p:nvPr/>
        </p:nvSpPr>
        <p:spPr bwMode="auto">
          <a:xfrm>
            <a:off x="76200" y="1531203"/>
            <a:ext cx="56083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0" dirty="0"/>
              <a:t>Use of (</a:t>
            </a:r>
            <a:r>
              <a:rPr lang="en-US" altLang="ja-JP" b="0" dirty="0" err="1"/>
              <a:t>quasi)degenerate</a:t>
            </a:r>
            <a:r>
              <a:rPr lang="en-US" altLang="ja-JP" b="0" dirty="0"/>
              <a:t> ground </a:t>
            </a:r>
            <a:r>
              <a:rPr lang="en-US" altLang="ja-JP" b="0" dirty="0" smtClean="0"/>
              <a:t>states                      </a:t>
            </a:r>
          </a:p>
          <a:p>
            <a:r>
              <a:rPr lang="en-US" altLang="ja-JP" b="0" dirty="0" smtClean="0"/>
              <a:t>is </a:t>
            </a:r>
            <a:r>
              <a:rPr lang="en-US" altLang="ja-JP" b="0" dirty="0"/>
              <a:t>preferred.</a:t>
            </a:r>
            <a:endParaRPr lang="ja-JP" altLang="en-US" b="0" dirty="0"/>
          </a:p>
        </p:txBody>
      </p:sp>
      <p:graphicFrame>
        <p:nvGraphicFramePr>
          <p:cNvPr id="21" name="Object 3"/>
          <p:cNvGraphicFramePr>
            <a:graphicFrameLocks noChangeAspect="1"/>
          </p:cNvGraphicFramePr>
          <p:nvPr/>
        </p:nvGraphicFramePr>
        <p:xfrm>
          <a:off x="5638800" y="1510084"/>
          <a:ext cx="2057400" cy="547316"/>
        </p:xfrm>
        <a:graphic>
          <a:graphicData uri="http://schemas.openxmlformats.org/presentationml/2006/ole">
            <p:oleObj spid="_x0000_s153700" name="数式" r:id="rId6" imgW="1054100" imgH="279400" progId="Equation.3">
              <p:embed/>
            </p:oleObj>
          </a:graphicData>
        </a:graphic>
      </p:graphicFrame>
      <p:sp>
        <p:nvSpPr>
          <p:cNvPr id="22" name="テキスト ボックス 19"/>
          <p:cNvSpPr txBox="1">
            <a:spLocks noChangeArrowheads="1"/>
          </p:cNvSpPr>
          <p:nvPr/>
        </p:nvSpPr>
        <p:spPr bwMode="auto">
          <a:xfrm>
            <a:off x="460375" y="2494248"/>
            <a:ext cx="2652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「</a:t>
            </a:r>
            <a:r>
              <a:rPr lang="en-US" altLang="ja-JP" b="0">
                <a:latin typeface="Symbol" pitchFamily="-112" charset="2"/>
                <a:ea typeface="Symbol" pitchFamily="-112" charset="2"/>
                <a:cs typeface="Symbol" pitchFamily="-112" charset="2"/>
              </a:rPr>
              <a:t>L-</a:t>
            </a:r>
            <a:r>
              <a:rPr lang="en-US" altLang="ja-JP" b="0">
                <a:ea typeface="Times" pitchFamily="-112" charset="0"/>
                <a:cs typeface="Times" pitchFamily="-112" charset="0"/>
              </a:rPr>
              <a:t>level scheme</a:t>
            </a:r>
            <a:r>
              <a:rPr lang="ja-JP" altLang="en-US"/>
              <a:t>」</a:t>
            </a:r>
          </a:p>
        </p:txBody>
      </p:sp>
      <p:graphicFrame>
        <p:nvGraphicFramePr>
          <p:cNvPr id="23" name="Object 4"/>
          <p:cNvGraphicFramePr>
            <a:graphicFrameLocks noChangeAspect="1"/>
          </p:cNvGraphicFramePr>
          <p:nvPr/>
        </p:nvGraphicFramePr>
        <p:xfrm>
          <a:off x="5791200" y="2267236"/>
          <a:ext cx="2605088" cy="1390364"/>
        </p:xfrm>
        <a:graphic>
          <a:graphicData uri="http://schemas.openxmlformats.org/presentationml/2006/ole">
            <p:oleObj spid="_x0000_s153701" name="数式" r:id="rId7" imgW="1333500" imgH="698500" progId="Equation.3">
              <p:embed/>
            </p:oleObj>
          </a:graphicData>
        </a:graphic>
      </p:graphicFrame>
      <p:sp>
        <p:nvSpPr>
          <p:cNvPr id="24" name="テキスト ボックス 21"/>
          <p:cNvSpPr txBox="1">
            <a:spLocks noChangeArrowheads="1"/>
          </p:cNvSpPr>
          <p:nvPr/>
        </p:nvSpPr>
        <p:spPr bwMode="auto">
          <a:xfrm>
            <a:off x="4433322" y="5054897"/>
            <a:ext cx="15872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0" dirty="0">
                <a:ea typeface="Times" pitchFamily="-112" charset="0"/>
                <a:cs typeface="Times" pitchFamily="-112" charset="0"/>
              </a:rPr>
              <a:t>Dark state</a:t>
            </a:r>
            <a:endParaRPr lang="ja-JP" altLang="en-US" b="0" dirty="0">
              <a:ea typeface="Times" pitchFamily="-112" charset="0"/>
              <a:cs typeface="Times" pitchFamily="-112" charset="0"/>
            </a:endParaRPr>
          </a:p>
        </p:txBody>
      </p:sp>
      <p:graphicFrame>
        <p:nvGraphicFramePr>
          <p:cNvPr id="25" name="Object 5"/>
          <p:cNvGraphicFramePr>
            <a:graphicFrameLocks noChangeAspect="1"/>
          </p:cNvGraphicFramePr>
          <p:nvPr/>
        </p:nvGraphicFramePr>
        <p:xfrm>
          <a:off x="6098609" y="5059362"/>
          <a:ext cx="2904355" cy="452722"/>
        </p:xfrm>
        <a:graphic>
          <a:graphicData uri="http://schemas.openxmlformats.org/presentationml/2006/ole">
            <p:oleObj spid="_x0000_s153702" name="数式" r:id="rId8" imgW="1473200" imgH="228600" progId="Equation.3">
              <p:embed/>
            </p:oleObj>
          </a:graphicData>
        </a:graphic>
      </p:graphicFrame>
      <p:sp>
        <p:nvSpPr>
          <p:cNvPr id="26" name="円/楕円 23"/>
          <p:cNvSpPr>
            <a:spLocks noChangeArrowheads="1"/>
          </p:cNvSpPr>
          <p:nvPr/>
        </p:nvSpPr>
        <p:spPr bwMode="auto">
          <a:xfrm rot="21262291">
            <a:off x="-39948" y="4764241"/>
            <a:ext cx="3966096" cy="93421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3352800" y="2648236"/>
          <a:ext cx="2396304" cy="520700"/>
        </p:xfrm>
        <a:graphic>
          <a:graphicData uri="http://schemas.openxmlformats.org/presentationml/2006/ole">
            <p:oleObj spid="_x0000_s153703" name="数式" r:id="rId9" imgW="1219200" imgH="266700" progId="Equation.3">
              <p:embed/>
            </p:oleObj>
          </a:graphicData>
        </a:graphic>
      </p:graphicFrame>
      <p:sp>
        <p:nvSpPr>
          <p:cNvPr id="28" name="テキスト ボックス 17"/>
          <p:cNvSpPr txBox="1">
            <a:spLocks noChangeArrowheads="1"/>
          </p:cNvSpPr>
          <p:nvPr/>
        </p:nvSpPr>
        <p:spPr bwMode="auto">
          <a:xfrm>
            <a:off x="3733800" y="3719512"/>
            <a:ext cx="26483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0"/>
              <a:t>Three eigenstates</a:t>
            </a:r>
            <a:endParaRPr lang="ja-JP" altLang="en-US" b="0"/>
          </a:p>
        </p:txBody>
      </p:sp>
      <p:graphicFrame>
        <p:nvGraphicFramePr>
          <p:cNvPr id="29" name="Object 7"/>
          <p:cNvGraphicFramePr>
            <a:graphicFrameLocks noChangeAspect="1"/>
          </p:cNvGraphicFramePr>
          <p:nvPr/>
        </p:nvGraphicFramePr>
        <p:xfrm>
          <a:off x="6554754" y="3763962"/>
          <a:ext cx="2513046" cy="1112838"/>
        </p:xfrm>
        <a:graphic>
          <a:graphicData uri="http://schemas.openxmlformats.org/presentationml/2006/ole">
            <p:oleObj spid="_x0000_s153704" name="数式" r:id="rId10" imgW="1206500" imgH="533400" progId="Equation.3">
              <p:embed/>
            </p:oleObj>
          </a:graphicData>
        </a:graphic>
      </p:graphicFrame>
      <p:sp>
        <p:nvSpPr>
          <p:cNvPr id="30" name="テキスト ボックス 21"/>
          <p:cNvSpPr txBox="1">
            <a:spLocks noChangeArrowheads="1"/>
          </p:cNvSpPr>
          <p:nvPr/>
        </p:nvSpPr>
        <p:spPr bwMode="auto">
          <a:xfrm>
            <a:off x="4280922" y="5740697"/>
            <a:ext cx="17414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0">
                <a:ea typeface="Times" pitchFamily="-112" charset="0"/>
                <a:cs typeface="Times" pitchFamily="-112" charset="0"/>
              </a:rPr>
              <a:t>Bright state</a:t>
            </a:r>
            <a:endParaRPr lang="ja-JP" altLang="en-US" b="0">
              <a:ea typeface="Times" pitchFamily="-112" charset="0"/>
              <a:cs typeface="Times" pitchFamily="-112" charset="0"/>
            </a:endParaRPr>
          </a:p>
        </p:txBody>
      </p:sp>
      <p:graphicFrame>
        <p:nvGraphicFramePr>
          <p:cNvPr id="31" name="Object 8"/>
          <p:cNvGraphicFramePr>
            <a:graphicFrameLocks noChangeAspect="1"/>
          </p:cNvGraphicFramePr>
          <p:nvPr/>
        </p:nvGraphicFramePr>
        <p:xfrm>
          <a:off x="6109722" y="5745162"/>
          <a:ext cx="3034278" cy="579438"/>
        </p:xfrm>
        <a:graphic>
          <a:graphicData uri="http://schemas.openxmlformats.org/presentationml/2006/ole">
            <p:oleObj spid="_x0000_s153705" name="数式" r:id="rId11" imgW="1536700" imgH="292100" progId="Equation.3">
              <p:embed/>
            </p:oleObj>
          </a:graphicData>
        </a:graphic>
      </p:graphicFrame>
      <p:sp>
        <p:nvSpPr>
          <p:cNvPr id="32" name="右中かっこ 31"/>
          <p:cNvSpPr/>
          <p:nvPr/>
        </p:nvSpPr>
        <p:spPr bwMode="auto">
          <a:xfrm flipH="1">
            <a:off x="6324600" y="3733800"/>
            <a:ext cx="152400" cy="1143000"/>
          </a:xfrm>
          <a:prstGeom prst="rightBrace">
            <a:avLst>
              <a:gd name="adj1" fmla="val 44444"/>
              <a:gd name="adj2" fmla="val 21852"/>
            </a:avLst>
          </a:prstGeom>
          <a:noFill/>
          <a:ln w="25400" cap="flat" cmpd="sng" algn="ctr">
            <a:solidFill>
              <a:srgbClr val="151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153609" name="Object 9"/>
          <p:cNvGraphicFramePr>
            <a:graphicFrameLocks noChangeAspect="1"/>
          </p:cNvGraphicFramePr>
          <p:nvPr/>
        </p:nvGraphicFramePr>
        <p:xfrm>
          <a:off x="7402513" y="6311900"/>
          <a:ext cx="1741487" cy="546100"/>
        </p:xfrm>
        <a:graphic>
          <a:graphicData uri="http://schemas.openxmlformats.org/presentationml/2006/ole">
            <p:oleObj spid="_x0000_s153706" name="数式" r:id="rId12" imgW="1016000" imgH="304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26989"/>
            <a:ext cx="9361488" cy="963611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中性原子に対する「磁場」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円/楕円 1"/>
          <p:cNvSpPr>
            <a:spLocks noChangeArrowheads="1"/>
          </p:cNvSpPr>
          <p:nvPr/>
        </p:nvSpPr>
        <p:spPr bwMode="auto">
          <a:xfrm>
            <a:off x="6248400" y="3616325"/>
            <a:ext cx="1066800" cy="727076"/>
          </a:xfrm>
          <a:prstGeom prst="ellipse">
            <a:avLst/>
          </a:prstGeom>
          <a:solidFill>
            <a:srgbClr val="FFBBF8">
              <a:alpha val="50195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pic>
        <p:nvPicPr>
          <p:cNvPr id="17" name="図 12" descr="fig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0" y="3124200"/>
            <a:ext cx="3651250" cy="241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3957638" y="1079500"/>
          <a:ext cx="327025" cy="349250"/>
        </p:xfrm>
        <a:graphic>
          <a:graphicData uri="http://schemas.openxmlformats.org/presentationml/2006/ole">
            <p:oleObj spid="_x0000_s155750" name="数式" r:id="rId5" imgW="190500" imgH="203200" progId="Equation.3">
              <p:embed/>
            </p:oleObj>
          </a:graphicData>
        </a:graphic>
      </p:graphicFrame>
      <p:sp>
        <p:nvSpPr>
          <p:cNvPr id="19" name="テキスト ボックス 16"/>
          <p:cNvSpPr txBox="1">
            <a:spLocks noChangeArrowheads="1"/>
          </p:cNvSpPr>
          <p:nvPr/>
        </p:nvSpPr>
        <p:spPr bwMode="auto">
          <a:xfrm>
            <a:off x="34925" y="977900"/>
            <a:ext cx="75231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0"/>
              <a:t>The lifetime of excited state      is generally very short.</a:t>
            </a:r>
            <a:r>
              <a:rPr lang="ja-JP" altLang="en-US" b="0"/>
              <a:t>　</a:t>
            </a:r>
          </a:p>
        </p:txBody>
      </p:sp>
      <p:sp>
        <p:nvSpPr>
          <p:cNvPr id="20" name="テキスト ボックス 17"/>
          <p:cNvSpPr txBox="1">
            <a:spLocks noChangeArrowheads="1"/>
          </p:cNvSpPr>
          <p:nvPr/>
        </p:nvSpPr>
        <p:spPr bwMode="auto">
          <a:xfrm>
            <a:off x="76200" y="1531203"/>
            <a:ext cx="56083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0" dirty="0"/>
              <a:t>Use of (</a:t>
            </a:r>
            <a:r>
              <a:rPr lang="en-US" altLang="ja-JP" b="0" dirty="0" err="1"/>
              <a:t>quasi)degenerate</a:t>
            </a:r>
            <a:r>
              <a:rPr lang="en-US" altLang="ja-JP" b="0" dirty="0"/>
              <a:t> ground </a:t>
            </a:r>
            <a:r>
              <a:rPr lang="en-US" altLang="ja-JP" b="0" dirty="0" smtClean="0"/>
              <a:t>states                      </a:t>
            </a:r>
          </a:p>
          <a:p>
            <a:r>
              <a:rPr lang="en-US" altLang="ja-JP" b="0" dirty="0" smtClean="0"/>
              <a:t>is </a:t>
            </a:r>
            <a:r>
              <a:rPr lang="en-US" altLang="ja-JP" b="0" dirty="0"/>
              <a:t>preferred.</a:t>
            </a:r>
            <a:endParaRPr lang="ja-JP" altLang="en-US" b="0" dirty="0"/>
          </a:p>
        </p:txBody>
      </p:sp>
      <p:graphicFrame>
        <p:nvGraphicFramePr>
          <p:cNvPr id="21" name="Object 3"/>
          <p:cNvGraphicFramePr>
            <a:graphicFrameLocks noChangeAspect="1"/>
          </p:cNvGraphicFramePr>
          <p:nvPr/>
        </p:nvGraphicFramePr>
        <p:xfrm>
          <a:off x="5638800" y="1510084"/>
          <a:ext cx="2057400" cy="547316"/>
        </p:xfrm>
        <a:graphic>
          <a:graphicData uri="http://schemas.openxmlformats.org/presentationml/2006/ole">
            <p:oleObj spid="_x0000_s155751" name="数式" r:id="rId6" imgW="1054100" imgH="279400" progId="Equation.3">
              <p:embed/>
            </p:oleObj>
          </a:graphicData>
        </a:graphic>
      </p:graphicFrame>
      <p:sp>
        <p:nvSpPr>
          <p:cNvPr id="22" name="テキスト ボックス 19"/>
          <p:cNvSpPr txBox="1">
            <a:spLocks noChangeArrowheads="1"/>
          </p:cNvSpPr>
          <p:nvPr/>
        </p:nvSpPr>
        <p:spPr bwMode="auto">
          <a:xfrm>
            <a:off x="460375" y="2494248"/>
            <a:ext cx="2652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「</a:t>
            </a:r>
            <a:r>
              <a:rPr lang="en-US" altLang="ja-JP" b="0">
                <a:latin typeface="Symbol" pitchFamily="-112" charset="2"/>
                <a:ea typeface="Symbol" pitchFamily="-112" charset="2"/>
                <a:cs typeface="Symbol" pitchFamily="-112" charset="2"/>
              </a:rPr>
              <a:t>L-</a:t>
            </a:r>
            <a:r>
              <a:rPr lang="en-US" altLang="ja-JP" b="0">
                <a:ea typeface="Times" pitchFamily="-112" charset="0"/>
                <a:cs typeface="Times" pitchFamily="-112" charset="0"/>
              </a:rPr>
              <a:t>level scheme</a:t>
            </a:r>
            <a:r>
              <a:rPr lang="ja-JP" altLang="en-US"/>
              <a:t>」</a:t>
            </a:r>
          </a:p>
        </p:txBody>
      </p:sp>
      <p:graphicFrame>
        <p:nvGraphicFramePr>
          <p:cNvPr id="23" name="Object 4"/>
          <p:cNvGraphicFramePr>
            <a:graphicFrameLocks noChangeAspect="1"/>
          </p:cNvGraphicFramePr>
          <p:nvPr/>
        </p:nvGraphicFramePr>
        <p:xfrm>
          <a:off x="5791200" y="2267236"/>
          <a:ext cx="2605088" cy="1390364"/>
        </p:xfrm>
        <a:graphic>
          <a:graphicData uri="http://schemas.openxmlformats.org/presentationml/2006/ole">
            <p:oleObj spid="_x0000_s155752" name="数式" r:id="rId7" imgW="1333500" imgH="698500" progId="Equation.3">
              <p:embed/>
            </p:oleObj>
          </a:graphicData>
        </a:graphic>
      </p:graphicFrame>
      <p:sp>
        <p:nvSpPr>
          <p:cNvPr id="26" name="円/楕円 23"/>
          <p:cNvSpPr>
            <a:spLocks noChangeArrowheads="1"/>
          </p:cNvSpPr>
          <p:nvPr/>
        </p:nvSpPr>
        <p:spPr bwMode="auto">
          <a:xfrm rot="21262291">
            <a:off x="-39948" y="4764241"/>
            <a:ext cx="3966096" cy="93421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3352800" y="2648236"/>
          <a:ext cx="2396304" cy="520700"/>
        </p:xfrm>
        <a:graphic>
          <a:graphicData uri="http://schemas.openxmlformats.org/presentationml/2006/ole">
            <p:oleObj spid="_x0000_s155753" name="数式" r:id="rId8" imgW="1219200" imgH="266700" progId="Equation.3">
              <p:embed/>
            </p:oleObj>
          </a:graphicData>
        </a:graphic>
      </p:graphicFrame>
      <p:sp>
        <p:nvSpPr>
          <p:cNvPr id="28" name="テキスト ボックス 17"/>
          <p:cNvSpPr txBox="1">
            <a:spLocks noChangeArrowheads="1"/>
          </p:cNvSpPr>
          <p:nvPr/>
        </p:nvSpPr>
        <p:spPr bwMode="auto">
          <a:xfrm>
            <a:off x="3733800" y="3719512"/>
            <a:ext cx="26483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0"/>
              <a:t>Three eigenstates</a:t>
            </a:r>
            <a:endParaRPr lang="ja-JP" altLang="en-US" b="0"/>
          </a:p>
        </p:txBody>
      </p:sp>
      <p:graphicFrame>
        <p:nvGraphicFramePr>
          <p:cNvPr id="29" name="Object 7"/>
          <p:cNvGraphicFramePr>
            <a:graphicFrameLocks noChangeAspect="1"/>
          </p:cNvGraphicFramePr>
          <p:nvPr/>
        </p:nvGraphicFramePr>
        <p:xfrm>
          <a:off x="6554754" y="3763962"/>
          <a:ext cx="2513046" cy="1112838"/>
        </p:xfrm>
        <a:graphic>
          <a:graphicData uri="http://schemas.openxmlformats.org/presentationml/2006/ole">
            <p:oleObj spid="_x0000_s155754" name="数式" r:id="rId9" imgW="1206500" imgH="533400" progId="Equation.3">
              <p:embed/>
            </p:oleObj>
          </a:graphicData>
        </a:graphic>
      </p:graphicFrame>
      <p:sp>
        <p:nvSpPr>
          <p:cNvPr id="32" name="右中かっこ 31"/>
          <p:cNvSpPr/>
          <p:nvPr/>
        </p:nvSpPr>
        <p:spPr bwMode="auto">
          <a:xfrm flipH="1">
            <a:off x="6324600" y="3733800"/>
            <a:ext cx="152400" cy="1143000"/>
          </a:xfrm>
          <a:prstGeom prst="rightBrace">
            <a:avLst>
              <a:gd name="adj1" fmla="val 44444"/>
              <a:gd name="adj2" fmla="val 21852"/>
            </a:avLst>
          </a:prstGeom>
          <a:noFill/>
          <a:ln w="25400" cap="flat" cmpd="sng" algn="ctr">
            <a:solidFill>
              <a:srgbClr val="151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3" name="正方形/長方形 36"/>
          <p:cNvSpPr>
            <a:spLocks noChangeArrowheads="1"/>
          </p:cNvSpPr>
          <p:nvPr/>
        </p:nvSpPr>
        <p:spPr bwMode="auto">
          <a:xfrm>
            <a:off x="5580063" y="5184775"/>
            <a:ext cx="3455987" cy="1557338"/>
          </a:xfrm>
          <a:prstGeom prst="rect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graphicFrame>
        <p:nvGraphicFramePr>
          <p:cNvPr id="34" name="Object 6"/>
          <p:cNvGraphicFramePr>
            <a:graphicFrameLocks noChangeAspect="1"/>
          </p:cNvGraphicFramePr>
          <p:nvPr/>
        </p:nvGraphicFramePr>
        <p:xfrm>
          <a:off x="71438" y="5797550"/>
          <a:ext cx="4356100" cy="655638"/>
        </p:xfrm>
        <a:graphic>
          <a:graphicData uri="http://schemas.openxmlformats.org/presentationml/2006/ole">
            <p:oleObj spid="_x0000_s155755" name="数式" r:id="rId11" imgW="2540000" imgH="381000" progId="Equation.3">
              <p:embed/>
            </p:oleObj>
          </a:graphicData>
        </a:graphic>
      </p:graphicFrame>
      <p:graphicFrame>
        <p:nvGraphicFramePr>
          <p:cNvPr id="35" name="Object 7"/>
          <p:cNvGraphicFramePr>
            <a:graphicFrameLocks noChangeAspect="1"/>
          </p:cNvGraphicFramePr>
          <p:nvPr/>
        </p:nvGraphicFramePr>
        <p:xfrm>
          <a:off x="5765800" y="5253038"/>
          <a:ext cx="3270250" cy="939800"/>
        </p:xfrm>
        <a:graphic>
          <a:graphicData uri="http://schemas.openxmlformats.org/presentationml/2006/ole">
            <p:oleObj spid="_x0000_s155756" name="数式" r:id="rId12" imgW="1905000" imgH="533400" progId="Equation.3">
              <p:embed/>
            </p:oleObj>
          </a:graphicData>
        </a:graphic>
      </p:graphicFrame>
      <p:graphicFrame>
        <p:nvGraphicFramePr>
          <p:cNvPr id="36" name="Object 8"/>
          <p:cNvGraphicFramePr>
            <a:graphicFrameLocks noChangeAspect="1"/>
          </p:cNvGraphicFramePr>
          <p:nvPr/>
        </p:nvGraphicFramePr>
        <p:xfrm>
          <a:off x="5867400" y="6281738"/>
          <a:ext cx="1876425" cy="414337"/>
        </p:xfrm>
        <a:graphic>
          <a:graphicData uri="http://schemas.openxmlformats.org/presentationml/2006/ole">
            <p:oleObj spid="_x0000_s155757" name="数式" r:id="rId13" imgW="1092200" imgH="241300" progId="Equation.3">
              <p:embed/>
            </p:oleObj>
          </a:graphicData>
        </a:graphic>
      </p:graphicFrame>
      <p:sp>
        <p:nvSpPr>
          <p:cNvPr id="37" name="右矢印 2"/>
          <p:cNvSpPr>
            <a:spLocks noChangeArrowheads="1"/>
          </p:cNvSpPr>
          <p:nvPr/>
        </p:nvSpPr>
        <p:spPr bwMode="auto">
          <a:xfrm>
            <a:off x="4643438" y="5876925"/>
            <a:ext cx="792162" cy="288925"/>
          </a:xfrm>
          <a:prstGeom prst="rightArrow">
            <a:avLst>
              <a:gd name="adj1" fmla="val 50000"/>
              <a:gd name="adj2" fmla="val 49847"/>
            </a:avLst>
          </a:prstGeom>
          <a:solidFill>
            <a:srgbClr val="3366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26989"/>
            <a:ext cx="9361488" cy="963611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中性原子に対する「磁場」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テキスト ボックス 3"/>
          <p:cNvSpPr txBox="1">
            <a:spLocks noChangeArrowheads="1"/>
          </p:cNvSpPr>
          <p:nvPr/>
        </p:nvSpPr>
        <p:spPr bwMode="auto">
          <a:xfrm>
            <a:off x="17463" y="1520825"/>
            <a:ext cx="2682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0">
                <a:solidFill>
                  <a:srgbClr val="FF0000"/>
                </a:solidFill>
              </a:rPr>
              <a:t>real magnetic field</a:t>
            </a:r>
            <a:endParaRPr lang="ja-JP" altLang="en-US" b="0">
              <a:solidFill>
                <a:srgbClr val="FF0000"/>
              </a:solidFill>
            </a:endParaRPr>
          </a:p>
        </p:txBody>
      </p:sp>
      <p:pic>
        <p:nvPicPr>
          <p:cNvPr id="25" name="図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211387"/>
            <a:ext cx="4283075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直線矢印コネクタ 5"/>
          <p:cNvCxnSpPr>
            <a:cxnSpLocks noChangeShapeType="1"/>
          </p:cNvCxnSpPr>
          <p:nvPr/>
        </p:nvCxnSpPr>
        <p:spPr bwMode="auto">
          <a:xfrm rot="5400000">
            <a:off x="1443038" y="2020887"/>
            <a:ext cx="381000" cy="3048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9" name="テキスト ボックス 27"/>
          <p:cNvSpPr txBox="1">
            <a:spLocks noChangeArrowheads="1"/>
          </p:cNvSpPr>
          <p:nvPr/>
        </p:nvSpPr>
        <p:spPr bwMode="auto">
          <a:xfrm>
            <a:off x="4859338" y="1851025"/>
            <a:ext cx="3590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0" baseline="30000">
                <a:ea typeface="Times" pitchFamily="-112" charset="0"/>
                <a:cs typeface="Times" pitchFamily="-112" charset="0"/>
              </a:rPr>
              <a:t>87</a:t>
            </a:r>
            <a:r>
              <a:rPr lang="en-US" altLang="ja-JP" sz="2000" b="0">
                <a:ea typeface="Times" pitchFamily="-112" charset="0"/>
                <a:cs typeface="Times" pitchFamily="-112" charset="0"/>
              </a:rPr>
              <a:t>Rb atom </a:t>
            </a:r>
            <a:r>
              <a:rPr lang="en-US" altLang="ja-JP" sz="2000" b="0" i="1">
                <a:ea typeface="Times" pitchFamily="-112" charset="0"/>
                <a:cs typeface="Times" pitchFamily="-112" charset="0"/>
              </a:rPr>
              <a:t>F</a:t>
            </a:r>
            <a:r>
              <a:rPr lang="en-US" altLang="ja-JP" sz="2000" b="0">
                <a:ea typeface="Times" pitchFamily="-112" charset="0"/>
                <a:cs typeface="Times" pitchFamily="-112" charset="0"/>
              </a:rPr>
              <a:t>=1 hyperfine level</a:t>
            </a:r>
            <a:endParaRPr lang="ja-JP" altLang="en-US" sz="2000" b="0">
              <a:ea typeface="Times" pitchFamily="-112" charset="0"/>
              <a:cs typeface="Times" pitchFamily="-112" charset="0"/>
            </a:endParaRPr>
          </a:p>
        </p:txBody>
      </p:sp>
      <p:pic>
        <p:nvPicPr>
          <p:cNvPr id="40" name="図 13" descr="fig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354262"/>
            <a:ext cx="411003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左中かっこ 1"/>
          <p:cNvSpPr>
            <a:spLocks/>
          </p:cNvSpPr>
          <p:nvPr/>
        </p:nvSpPr>
        <p:spPr bwMode="auto">
          <a:xfrm>
            <a:off x="4356100" y="4443412"/>
            <a:ext cx="287338" cy="1079500"/>
          </a:xfrm>
          <a:prstGeom prst="leftBrace">
            <a:avLst>
              <a:gd name="adj1" fmla="val 83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cxnSp>
        <p:nvCxnSpPr>
          <p:cNvPr id="42" name="カギ線コネクタ 3"/>
          <p:cNvCxnSpPr>
            <a:cxnSpLocks noChangeShapeType="1"/>
          </p:cNvCxnSpPr>
          <p:nvPr/>
        </p:nvCxnSpPr>
        <p:spPr bwMode="auto">
          <a:xfrm rot="5400000">
            <a:off x="3820320" y="5403055"/>
            <a:ext cx="835025" cy="93664"/>
          </a:xfrm>
          <a:prstGeom prst="bentConnector3">
            <a:avLst>
              <a:gd name="adj1" fmla="val -4753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3" name="テキスト ボックス 27"/>
          <p:cNvSpPr txBox="1">
            <a:spLocks noChangeArrowheads="1"/>
          </p:cNvSpPr>
          <p:nvPr/>
        </p:nvSpPr>
        <p:spPr bwMode="auto">
          <a:xfrm>
            <a:off x="2570163" y="5811837"/>
            <a:ext cx="6600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0" dirty="0">
                <a:ea typeface="Times" pitchFamily="-112" charset="0"/>
                <a:cs typeface="Times" pitchFamily="-112" charset="0"/>
              </a:rPr>
              <a:t>The Zeeman split due to the real magnetic field</a:t>
            </a:r>
            <a:endParaRPr lang="ja-JP" altLang="en-US" b="0" dirty="0">
              <a:ea typeface="Times" pitchFamily="-112" charset="0"/>
              <a:cs typeface="Times" pitchFamily="-112" charset="0"/>
            </a:endParaRPr>
          </a:p>
        </p:txBody>
      </p:sp>
      <p:sp>
        <p:nvSpPr>
          <p:cNvPr id="44" name="テキスト ボックス 25"/>
          <p:cNvSpPr txBox="1">
            <a:spLocks noChangeArrowheads="1"/>
          </p:cNvSpPr>
          <p:nvPr/>
        </p:nvSpPr>
        <p:spPr bwMode="auto">
          <a:xfrm>
            <a:off x="3831592" y="914400"/>
            <a:ext cx="1121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Lin, </a:t>
            </a:r>
            <a:r>
              <a:rPr lang="en-US" altLang="ja-JP" sz="1800" b="0" i="1" dirty="0">
                <a:ea typeface="Times" pitchFamily="-112" charset="0"/>
                <a:cs typeface="Times" pitchFamily="-112" charset="0"/>
              </a:rPr>
              <a:t>et al</a:t>
            </a:r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.</a:t>
            </a:r>
            <a:endParaRPr lang="ja-JP" altLang="en-US" sz="1800" b="0" dirty="0">
              <a:ea typeface="Times" pitchFamily="-112" charset="0"/>
              <a:cs typeface="Times" pitchFamily="-112" charset="0"/>
            </a:endParaRPr>
          </a:p>
        </p:txBody>
      </p:sp>
      <p:sp>
        <p:nvSpPr>
          <p:cNvPr id="45" name="テキスト ボックス 26"/>
          <p:cNvSpPr txBox="1">
            <a:spLocks noChangeArrowheads="1"/>
          </p:cNvSpPr>
          <p:nvPr/>
        </p:nvSpPr>
        <p:spPr bwMode="auto">
          <a:xfrm>
            <a:off x="4894263" y="914400"/>
            <a:ext cx="38760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0">
                <a:ea typeface="Times" pitchFamily="-112" charset="0"/>
                <a:cs typeface="Times" pitchFamily="-112" charset="0"/>
              </a:rPr>
              <a:t>Phys. Rev. Lett. </a:t>
            </a:r>
            <a:r>
              <a:rPr lang="en-US" altLang="ja-JP" sz="1800">
                <a:ea typeface="Times" pitchFamily="-112" charset="0"/>
                <a:cs typeface="Times" pitchFamily="-112" charset="0"/>
              </a:rPr>
              <a:t>102</a:t>
            </a:r>
            <a:r>
              <a:rPr lang="en-US" altLang="ja-JP" sz="1800" b="0">
                <a:ea typeface="Times" pitchFamily="-112" charset="0"/>
                <a:cs typeface="Times" pitchFamily="-112" charset="0"/>
              </a:rPr>
              <a:t>, 130401 (2009)</a:t>
            </a:r>
          </a:p>
          <a:p>
            <a:r>
              <a:rPr lang="en-US" altLang="ja-JP" sz="1800" b="0">
                <a:ea typeface="Times" pitchFamily="-112" charset="0"/>
                <a:cs typeface="Times" pitchFamily="-112" charset="0"/>
              </a:rPr>
              <a:t>Nature </a:t>
            </a:r>
            <a:r>
              <a:rPr lang="en-US" altLang="ja-JP" sz="1800">
                <a:ea typeface="Times" pitchFamily="-112" charset="0"/>
                <a:cs typeface="Times" pitchFamily="-112" charset="0"/>
              </a:rPr>
              <a:t>462</a:t>
            </a:r>
            <a:r>
              <a:rPr lang="en-US" altLang="ja-JP" sz="1800" b="0">
                <a:ea typeface="Times" pitchFamily="-112" charset="0"/>
                <a:cs typeface="Times" pitchFamily="-112" charset="0"/>
              </a:rPr>
              <a:t>, 628 (2009)</a:t>
            </a:r>
            <a:endParaRPr lang="ja-JP" altLang="en-US" sz="1800" b="0">
              <a:ea typeface="Times" pitchFamily="-112" charset="0"/>
              <a:cs typeface="Times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26989"/>
            <a:ext cx="9361488" cy="963611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中性原子に対する「磁場」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テキスト ボックス 25"/>
          <p:cNvSpPr txBox="1">
            <a:spLocks noChangeArrowheads="1"/>
          </p:cNvSpPr>
          <p:nvPr/>
        </p:nvSpPr>
        <p:spPr bwMode="auto">
          <a:xfrm>
            <a:off x="3831592" y="914400"/>
            <a:ext cx="1121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Lin, </a:t>
            </a:r>
            <a:r>
              <a:rPr lang="en-US" altLang="ja-JP" sz="1800" b="0" i="1" dirty="0">
                <a:ea typeface="Times" pitchFamily="-112" charset="0"/>
                <a:cs typeface="Times" pitchFamily="-112" charset="0"/>
              </a:rPr>
              <a:t>et al</a:t>
            </a:r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.</a:t>
            </a:r>
            <a:endParaRPr lang="ja-JP" altLang="en-US" sz="1800" b="0" dirty="0">
              <a:ea typeface="Times" pitchFamily="-112" charset="0"/>
              <a:cs typeface="Times" pitchFamily="-112" charset="0"/>
            </a:endParaRPr>
          </a:p>
        </p:txBody>
      </p:sp>
      <p:sp>
        <p:nvSpPr>
          <p:cNvPr id="38" name="テキスト ボックス 26"/>
          <p:cNvSpPr txBox="1">
            <a:spLocks noChangeArrowheads="1"/>
          </p:cNvSpPr>
          <p:nvPr/>
        </p:nvSpPr>
        <p:spPr bwMode="auto">
          <a:xfrm>
            <a:off x="4894263" y="914400"/>
            <a:ext cx="38760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Phys. Rev. </a:t>
            </a:r>
            <a:r>
              <a:rPr lang="en-US" altLang="ja-JP" sz="1800" b="0" dirty="0" err="1">
                <a:ea typeface="Times" pitchFamily="-112" charset="0"/>
                <a:cs typeface="Times" pitchFamily="-112" charset="0"/>
              </a:rPr>
              <a:t>Lett</a:t>
            </a:r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. </a:t>
            </a:r>
            <a:r>
              <a:rPr lang="en-US" altLang="ja-JP" sz="1800" dirty="0">
                <a:ea typeface="Times" pitchFamily="-112" charset="0"/>
                <a:cs typeface="Times" pitchFamily="-112" charset="0"/>
              </a:rPr>
              <a:t>102</a:t>
            </a:r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, 130401 (2009)</a:t>
            </a:r>
          </a:p>
          <a:p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Nature </a:t>
            </a:r>
            <a:r>
              <a:rPr lang="en-US" altLang="ja-JP" sz="1800" dirty="0">
                <a:ea typeface="Times" pitchFamily="-112" charset="0"/>
                <a:cs typeface="Times" pitchFamily="-112" charset="0"/>
              </a:rPr>
              <a:t>462</a:t>
            </a:r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, 628 (2009)</a:t>
            </a:r>
            <a:endParaRPr lang="ja-JP" altLang="en-US" sz="1800" b="0" dirty="0">
              <a:ea typeface="Times" pitchFamily="-112" charset="0"/>
              <a:cs typeface="Times" pitchFamily="-112" charset="0"/>
            </a:endParaRPr>
          </a:p>
        </p:txBody>
      </p:sp>
      <p:sp>
        <p:nvSpPr>
          <p:cNvPr id="39" name="テキスト ボックス 27"/>
          <p:cNvSpPr txBox="1">
            <a:spLocks noChangeArrowheads="1"/>
          </p:cNvSpPr>
          <p:nvPr/>
        </p:nvSpPr>
        <p:spPr bwMode="auto">
          <a:xfrm>
            <a:off x="4859338" y="1851025"/>
            <a:ext cx="3590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0" baseline="30000">
                <a:ea typeface="Times" pitchFamily="-112" charset="0"/>
                <a:cs typeface="Times" pitchFamily="-112" charset="0"/>
              </a:rPr>
              <a:t>87</a:t>
            </a:r>
            <a:r>
              <a:rPr lang="en-US" altLang="ja-JP" sz="2000" b="0">
                <a:ea typeface="Times" pitchFamily="-112" charset="0"/>
                <a:cs typeface="Times" pitchFamily="-112" charset="0"/>
              </a:rPr>
              <a:t>Rb atom </a:t>
            </a:r>
            <a:r>
              <a:rPr lang="en-US" altLang="ja-JP" sz="2000" b="0" i="1">
                <a:ea typeface="Times" pitchFamily="-112" charset="0"/>
                <a:cs typeface="Times" pitchFamily="-112" charset="0"/>
              </a:rPr>
              <a:t>F</a:t>
            </a:r>
            <a:r>
              <a:rPr lang="en-US" altLang="ja-JP" sz="2000" b="0">
                <a:ea typeface="Times" pitchFamily="-112" charset="0"/>
                <a:cs typeface="Times" pitchFamily="-112" charset="0"/>
              </a:rPr>
              <a:t>=1 hyperfine level</a:t>
            </a:r>
            <a:endParaRPr lang="ja-JP" altLang="en-US" sz="2000" b="0">
              <a:ea typeface="Times" pitchFamily="-112" charset="0"/>
              <a:cs typeface="Times" pitchFamily="-112" charset="0"/>
            </a:endParaRPr>
          </a:p>
        </p:txBody>
      </p:sp>
      <p:pic>
        <p:nvPicPr>
          <p:cNvPr id="40" name="図 13" descr="fig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354262"/>
            <a:ext cx="411003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正方形/長方形 36"/>
          <p:cNvSpPr>
            <a:spLocks noChangeArrowheads="1"/>
          </p:cNvSpPr>
          <p:nvPr/>
        </p:nvSpPr>
        <p:spPr bwMode="auto">
          <a:xfrm>
            <a:off x="0" y="5127625"/>
            <a:ext cx="1873250" cy="69215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graphicFrame>
        <p:nvGraphicFramePr>
          <p:cNvPr id="15" name="Object 5"/>
          <p:cNvGraphicFramePr>
            <a:graphicFrameLocks noChangeAspect="1"/>
          </p:cNvGraphicFramePr>
          <p:nvPr/>
        </p:nvGraphicFramePr>
        <p:xfrm>
          <a:off x="250825" y="1295400"/>
          <a:ext cx="3895725" cy="458787"/>
        </p:xfrm>
        <a:graphic>
          <a:graphicData uri="http://schemas.openxmlformats.org/presentationml/2006/ole">
            <p:oleObj spid="_x0000_s159843" name="数式" r:id="rId6" imgW="2273300" imgH="266700" progId="Equation.3">
              <p:embed/>
            </p:oleObj>
          </a:graphicData>
        </a:graphic>
      </p:graphicFrame>
      <p:graphicFrame>
        <p:nvGraphicFramePr>
          <p:cNvPr id="16" name="Object 4"/>
          <p:cNvGraphicFramePr>
            <a:graphicFrameLocks noChangeAspect="1"/>
          </p:cNvGraphicFramePr>
          <p:nvPr/>
        </p:nvGraphicFramePr>
        <p:xfrm>
          <a:off x="827088" y="1752600"/>
          <a:ext cx="2665412" cy="1355725"/>
        </p:xfrm>
        <a:graphic>
          <a:graphicData uri="http://schemas.openxmlformats.org/presentationml/2006/ole">
            <p:oleObj spid="_x0000_s159844" name="数式" r:id="rId7" imgW="1524000" imgH="762000" progId="Equation.3">
              <p:embed/>
            </p:oleObj>
          </a:graphicData>
        </a:graphic>
      </p:graphicFrame>
      <p:graphicFrame>
        <p:nvGraphicFramePr>
          <p:cNvPr id="17" name="Object 4"/>
          <p:cNvGraphicFramePr>
            <a:graphicFrameLocks noChangeAspect="1"/>
          </p:cNvGraphicFramePr>
          <p:nvPr/>
        </p:nvGraphicFramePr>
        <p:xfrm>
          <a:off x="107950" y="3192462"/>
          <a:ext cx="4416425" cy="465138"/>
        </p:xfrm>
        <a:graphic>
          <a:graphicData uri="http://schemas.openxmlformats.org/presentationml/2006/ole">
            <p:oleObj spid="_x0000_s159845" name="数式" r:id="rId8" imgW="2540000" imgH="266700" progId="Equation.3">
              <p:embed/>
            </p:oleObj>
          </a:graphicData>
        </a:graphic>
      </p:graphicFrame>
      <p:sp>
        <p:nvSpPr>
          <p:cNvPr id="18" name="テキスト ボックス 27"/>
          <p:cNvSpPr txBox="1">
            <a:spLocks noChangeArrowheads="1"/>
          </p:cNvSpPr>
          <p:nvPr/>
        </p:nvSpPr>
        <p:spPr bwMode="auto">
          <a:xfrm>
            <a:off x="152400" y="3581400"/>
            <a:ext cx="44338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0" dirty="0" err="1">
                <a:ea typeface="Times" pitchFamily="-112" charset="0"/>
                <a:cs typeface="Times" pitchFamily="-112" charset="0"/>
              </a:rPr>
              <a:t>eigenstate</a:t>
            </a:r>
            <a:r>
              <a:rPr lang="en-US" altLang="ja-JP" sz="2000" b="0" dirty="0">
                <a:ea typeface="Times" pitchFamily="-112" charset="0"/>
                <a:cs typeface="Times" pitchFamily="-112" charset="0"/>
              </a:rPr>
              <a:t> with the lowest </a:t>
            </a:r>
            <a:r>
              <a:rPr lang="en-US" altLang="ja-JP" sz="2000" b="0" dirty="0" err="1">
                <a:ea typeface="Times" pitchFamily="-112" charset="0"/>
                <a:cs typeface="Times" pitchFamily="-112" charset="0"/>
              </a:rPr>
              <a:t>eigenvalue</a:t>
            </a:r>
            <a:endParaRPr lang="ja-JP" altLang="en-US" sz="2000" b="0" dirty="0">
              <a:ea typeface="Times" pitchFamily="-112" charset="0"/>
              <a:cs typeface="Times" pitchFamily="-112" charset="0"/>
            </a:endParaRPr>
          </a:p>
        </p:txBody>
      </p:sp>
      <p:graphicFrame>
        <p:nvGraphicFramePr>
          <p:cNvPr id="19" name="Object 5"/>
          <p:cNvGraphicFramePr>
            <a:graphicFrameLocks noChangeAspect="1"/>
          </p:cNvGraphicFramePr>
          <p:nvPr/>
        </p:nvGraphicFramePr>
        <p:xfrm>
          <a:off x="228600" y="3959225"/>
          <a:ext cx="4508500" cy="688975"/>
        </p:xfrm>
        <a:graphic>
          <a:graphicData uri="http://schemas.openxmlformats.org/presentationml/2006/ole">
            <p:oleObj spid="_x0000_s159846" name="数式" r:id="rId9" imgW="2755900" imgH="419100" progId="Equation.3">
              <p:embed/>
            </p:oleObj>
          </a:graphicData>
        </a:graphic>
      </p:graphicFrame>
      <p:sp>
        <p:nvSpPr>
          <p:cNvPr id="20" name="正方形/長方形 36"/>
          <p:cNvSpPr>
            <a:spLocks noChangeArrowheads="1"/>
          </p:cNvSpPr>
          <p:nvPr/>
        </p:nvSpPr>
        <p:spPr bwMode="auto">
          <a:xfrm>
            <a:off x="50800" y="4629150"/>
            <a:ext cx="3606800" cy="47625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graphicFrame>
        <p:nvGraphicFramePr>
          <p:cNvPr id="21" name="Object 6"/>
          <p:cNvGraphicFramePr>
            <a:graphicFrameLocks noChangeAspect="1"/>
          </p:cNvGraphicFramePr>
          <p:nvPr/>
        </p:nvGraphicFramePr>
        <p:xfrm>
          <a:off x="279400" y="4733925"/>
          <a:ext cx="3228975" cy="327025"/>
        </p:xfrm>
        <a:graphic>
          <a:graphicData uri="http://schemas.openxmlformats.org/presentationml/2006/ole">
            <p:oleObj spid="_x0000_s159847" name="数式" r:id="rId10" imgW="1879600" imgH="190500" progId="Equation.3">
              <p:embed/>
            </p:oleObj>
          </a:graphicData>
        </a:graphic>
      </p:graphicFrame>
      <p:graphicFrame>
        <p:nvGraphicFramePr>
          <p:cNvPr id="23" name="Object 7"/>
          <p:cNvGraphicFramePr>
            <a:graphicFrameLocks noChangeAspect="1"/>
          </p:cNvGraphicFramePr>
          <p:nvPr/>
        </p:nvGraphicFramePr>
        <p:xfrm>
          <a:off x="215900" y="5105400"/>
          <a:ext cx="1308100" cy="741363"/>
        </p:xfrm>
        <a:graphic>
          <a:graphicData uri="http://schemas.openxmlformats.org/presentationml/2006/ole">
            <p:oleObj spid="_x0000_s159848" name="数式" r:id="rId11" imgW="762000" imgH="431800" progId="Equation.3">
              <p:embed/>
            </p:oleObj>
          </a:graphicData>
        </a:graphic>
      </p:graphicFrame>
      <p:graphicFrame>
        <p:nvGraphicFramePr>
          <p:cNvPr id="27" name="Object 5"/>
          <p:cNvGraphicFramePr>
            <a:graphicFrameLocks noChangeAspect="1"/>
          </p:cNvGraphicFramePr>
          <p:nvPr/>
        </p:nvGraphicFramePr>
        <p:xfrm>
          <a:off x="185737" y="6148388"/>
          <a:ext cx="1409700" cy="360362"/>
        </p:xfrm>
        <a:graphic>
          <a:graphicData uri="http://schemas.openxmlformats.org/presentationml/2006/ole">
            <p:oleObj spid="_x0000_s159849" name="数式" r:id="rId12" imgW="698500" imgH="177800" progId="Equation.3">
              <p:embed/>
            </p:oleObj>
          </a:graphicData>
        </a:graphic>
      </p:graphicFrame>
      <p:sp>
        <p:nvSpPr>
          <p:cNvPr id="28" name="正方形/長方形 2"/>
          <p:cNvSpPr>
            <a:spLocks noChangeArrowheads="1"/>
          </p:cNvSpPr>
          <p:nvPr/>
        </p:nvSpPr>
        <p:spPr bwMode="auto">
          <a:xfrm>
            <a:off x="76200" y="6019800"/>
            <a:ext cx="3581400" cy="6096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graphicFrame>
        <p:nvGraphicFramePr>
          <p:cNvPr id="29" name="Object 3"/>
          <p:cNvGraphicFramePr>
            <a:graphicFrameLocks noChangeAspect="1"/>
          </p:cNvGraphicFramePr>
          <p:nvPr/>
        </p:nvGraphicFramePr>
        <p:xfrm>
          <a:off x="1585912" y="6067425"/>
          <a:ext cx="1843088" cy="485775"/>
        </p:xfrm>
        <a:graphic>
          <a:graphicData uri="http://schemas.openxmlformats.org/presentationml/2006/ole">
            <p:oleObj spid="_x0000_s159850" name="数式" r:id="rId13" imgW="914400" imgH="241300" progId="Equation.3">
              <p:embed/>
            </p:oleObj>
          </a:graphicData>
        </a:graphic>
      </p:graphicFrame>
      <p:sp>
        <p:nvSpPr>
          <p:cNvPr id="32" name="テキスト ボックス 27"/>
          <p:cNvSpPr txBox="1">
            <a:spLocks noChangeArrowheads="1"/>
          </p:cNvSpPr>
          <p:nvPr/>
        </p:nvSpPr>
        <p:spPr bwMode="auto">
          <a:xfrm>
            <a:off x="3733800" y="6172200"/>
            <a:ext cx="5487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0" dirty="0">
                <a:solidFill>
                  <a:srgbClr val="FF0000"/>
                </a:solidFill>
                <a:ea typeface="Times" pitchFamily="-112" charset="0"/>
                <a:cs typeface="Times" pitchFamily="-112" charset="0"/>
              </a:rPr>
              <a:t>Uniform magnetic field along the z-axis</a:t>
            </a:r>
            <a:endParaRPr lang="ja-JP" altLang="en-US" b="0" dirty="0">
              <a:solidFill>
                <a:srgbClr val="FF0000"/>
              </a:solidFill>
              <a:ea typeface="Times" pitchFamily="-112" charset="0"/>
              <a:cs typeface="Times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26989"/>
            <a:ext cx="9361488" cy="963611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中性原子に対する「磁場」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7" name="Object 5"/>
          <p:cNvGraphicFramePr>
            <a:graphicFrameLocks noChangeAspect="1"/>
          </p:cNvGraphicFramePr>
          <p:nvPr/>
        </p:nvGraphicFramePr>
        <p:xfrm>
          <a:off x="185737" y="6148388"/>
          <a:ext cx="1409700" cy="360362"/>
        </p:xfrm>
        <a:graphic>
          <a:graphicData uri="http://schemas.openxmlformats.org/presentationml/2006/ole">
            <p:oleObj spid="_x0000_s161825" name="数式" r:id="rId4" imgW="698500" imgH="177800" progId="Equation.3">
              <p:embed/>
            </p:oleObj>
          </a:graphicData>
        </a:graphic>
      </p:graphicFrame>
      <p:sp>
        <p:nvSpPr>
          <p:cNvPr id="28" name="正方形/長方形 2"/>
          <p:cNvSpPr>
            <a:spLocks noChangeArrowheads="1"/>
          </p:cNvSpPr>
          <p:nvPr/>
        </p:nvSpPr>
        <p:spPr bwMode="auto">
          <a:xfrm>
            <a:off x="76200" y="6019800"/>
            <a:ext cx="3581400" cy="6096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graphicFrame>
        <p:nvGraphicFramePr>
          <p:cNvPr id="29" name="Object 3"/>
          <p:cNvGraphicFramePr>
            <a:graphicFrameLocks noChangeAspect="1"/>
          </p:cNvGraphicFramePr>
          <p:nvPr/>
        </p:nvGraphicFramePr>
        <p:xfrm>
          <a:off x="1585912" y="6067425"/>
          <a:ext cx="1843088" cy="485775"/>
        </p:xfrm>
        <a:graphic>
          <a:graphicData uri="http://schemas.openxmlformats.org/presentationml/2006/ole">
            <p:oleObj spid="_x0000_s161826" name="数式" r:id="rId5" imgW="914400" imgH="241300" progId="Equation.3">
              <p:embed/>
            </p:oleObj>
          </a:graphicData>
        </a:graphic>
      </p:graphicFrame>
      <p:sp>
        <p:nvSpPr>
          <p:cNvPr id="32" name="テキスト ボックス 27"/>
          <p:cNvSpPr txBox="1">
            <a:spLocks noChangeArrowheads="1"/>
          </p:cNvSpPr>
          <p:nvPr/>
        </p:nvSpPr>
        <p:spPr bwMode="auto">
          <a:xfrm>
            <a:off x="3733800" y="6172200"/>
            <a:ext cx="5487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0" dirty="0">
                <a:solidFill>
                  <a:srgbClr val="FF0000"/>
                </a:solidFill>
                <a:ea typeface="Times" pitchFamily="-112" charset="0"/>
                <a:cs typeface="Times" pitchFamily="-112" charset="0"/>
              </a:rPr>
              <a:t>Uniform magnetic field along the z-axis</a:t>
            </a:r>
            <a:endParaRPr lang="ja-JP" altLang="en-US" b="0" dirty="0">
              <a:solidFill>
                <a:srgbClr val="FF0000"/>
              </a:solidFill>
              <a:ea typeface="Times" pitchFamily="-112" charset="0"/>
              <a:cs typeface="Times" pitchFamily="-112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26" y="1689100"/>
            <a:ext cx="3233862" cy="23495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1676400"/>
            <a:ext cx="2972148" cy="282122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6800" y="1676400"/>
            <a:ext cx="2997200" cy="2801229"/>
          </a:xfrm>
          <a:prstGeom prst="rect">
            <a:avLst/>
          </a:prstGeom>
        </p:spPr>
      </p:pic>
      <p:sp>
        <p:nvSpPr>
          <p:cNvPr id="14" name="テキスト ボックス 25"/>
          <p:cNvSpPr txBox="1">
            <a:spLocks noChangeArrowheads="1"/>
          </p:cNvSpPr>
          <p:nvPr/>
        </p:nvSpPr>
        <p:spPr bwMode="auto">
          <a:xfrm>
            <a:off x="3831592" y="914400"/>
            <a:ext cx="1121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Lin, </a:t>
            </a:r>
            <a:r>
              <a:rPr lang="en-US" altLang="ja-JP" sz="1800" b="0" i="1" dirty="0">
                <a:ea typeface="Times" pitchFamily="-112" charset="0"/>
                <a:cs typeface="Times" pitchFamily="-112" charset="0"/>
              </a:rPr>
              <a:t>et al</a:t>
            </a:r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.</a:t>
            </a:r>
            <a:endParaRPr lang="ja-JP" altLang="en-US" sz="1800" b="0" dirty="0">
              <a:ea typeface="Times" pitchFamily="-112" charset="0"/>
              <a:cs typeface="Times" pitchFamily="-112" charset="0"/>
            </a:endParaRPr>
          </a:p>
        </p:txBody>
      </p:sp>
      <p:sp>
        <p:nvSpPr>
          <p:cNvPr id="15" name="テキスト ボックス 26"/>
          <p:cNvSpPr txBox="1">
            <a:spLocks noChangeArrowheads="1"/>
          </p:cNvSpPr>
          <p:nvPr/>
        </p:nvSpPr>
        <p:spPr bwMode="auto">
          <a:xfrm>
            <a:off x="4894263" y="914400"/>
            <a:ext cx="38760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Phys. Rev. </a:t>
            </a:r>
            <a:r>
              <a:rPr lang="en-US" altLang="ja-JP" sz="1800" b="0" dirty="0" err="1">
                <a:ea typeface="Times" pitchFamily="-112" charset="0"/>
                <a:cs typeface="Times" pitchFamily="-112" charset="0"/>
              </a:rPr>
              <a:t>Lett</a:t>
            </a:r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. </a:t>
            </a:r>
            <a:r>
              <a:rPr lang="en-US" altLang="ja-JP" sz="1800" dirty="0">
                <a:ea typeface="Times" pitchFamily="-112" charset="0"/>
                <a:cs typeface="Times" pitchFamily="-112" charset="0"/>
              </a:rPr>
              <a:t>102</a:t>
            </a:r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, 130401 (2009)</a:t>
            </a:r>
          </a:p>
          <a:p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Nature </a:t>
            </a:r>
            <a:r>
              <a:rPr lang="en-US" altLang="ja-JP" sz="1800" dirty="0">
                <a:ea typeface="Times" pitchFamily="-112" charset="0"/>
                <a:cs typeface="Times" pitchFamily="-112" charset="0"/>
              </a:rPr>
              <a:t>462</a:t>
            </a:r>
            <a:r>
              <a:rPr lang="en-US" altLang="ja-JP" sz="1800" b="0" dirty="0">
                <a:ea typeface="Times" pitchFamily="-112" charset="0"/>
                <a:cs typeface="Times" pitchFamily="-112" charset="0"/>
              </a:rPr>
              <a:t>, 628 (2009)</a:t>
            </a:r>
            <a:endParaRPr lang="ja-JP" altLang="en-US" sz="1800" b="0" dirty="0">
              <a:ea typeface="Times" pitchFamily="-112" charset="0"/>
              <a:cs typeface="Times" pitchFamily="-112" charset="0"/>
            </a:endParaRPr>
          </a:p>
        </p:txBody>
      </p:sp>
      <p:graphicFrame>
        <p:nvGraphicFramePr>
          <p:cNvPr id="161829" name="Object 5"/>
          <p:cNvGraphicFramePr>
            <a:graphicFrameLocks noChangeAspect="1"/>
          </p:cNvGraphicFramePr>
          <p:nvPr/>
        </p:nvGraphicFramePr>
        <p:xfrm>
          <a:off x="533400" y="4038600"/>
          <a:ext cx="2470897" cy="1600200"/>
        </p:xfrm>
        <a:graphic>
          <a:graphicData uri="http://schemas.openxmlformats.org/presentationml/2006/ole">
            <p:oleObj spid="_x0000_s161829" name="数式" r:id="rId9" imgW="1397000" imgH="901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538" y="26989"/>
            <a:ext cx="9361488" cy="963611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中性原子に対する「磁場」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2562585"/>
            <a:ext cx="4646613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0" dirty="0">
                <a:latin typeface="+mj-lt"/>
                <a:ea typeface="Osaka" charset="0"/>
                <a:cs typeface="Osaka" charset="0"/>
              </a:rPr>
              <a:t>E. Mueller, et al., PRA </a:t>
            </a:r>
            <a:r>
              <a:rPr lang="en-US" altLang="ja-JP" sz="1800" dirty="0">
                <a:latin typeface="+mj-lt"/>
                <a:ea typeface="Osaka" charset="0"/>
                <a:cs typeface="Osaka" charset="0"/>
              </a:rPr>
              <a:t>70</a:t>
            </a:r>
            <a:r>
              <a:rPr lang="en-US" altLang="ja-JP" sz="1800" b="0" dirty="0">
                <a:latin typeface="+mj-lt"/>
                <a:ea typeface="Osaka" charset="0"/>
                <a:cs typeface="Osaka" charset="0"/>
              </a:rPr>
              <a:t>, 041603 (2004)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2867385"/>
            <a:ext cx="5367338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0" dirty="0">
                <a:latin typeface="+mj-lt"/>
                <a:ea typeface="Osaka" charset="0"/>
                <a:cs typeface="Osaka" charset="0"/>
              </a:rPr>
              <a:t>A.S. Sorensen et al., PRL </a:t>
            </a:r>
            <a:r>
              <a:rPr lang="en-US" altLang="ja-JP" sz="1800" dirty="0">
                <a:latin typeface="+mj-lt"/>
                <a:ea typeface="Osaka" charset="0"/>
                <a:cs typeface="Osaka" charset="0"/>
              </a:rPr>
              <a:t>94</a:t>
            </a:r>
            <a:r>
              <a:rPr lang="en-US" altLang="ja-JP" sz="1800" b="0" dirty="0">
                <a:latin typeface="+mj-lt"/>
                <a:ea typeface="Osaka" charset="0"/>
                <a:cs typeface="Osaka" charset="0"/>
              </a:rPr>
              <a:t>, 086803 (2005).</a:t>
            </a:r>
          </a:p>
        </p:txBody>
      </p:sp>
      <p:pic>
        <p:nvPicPr>
          <p:cNvPr id="11" name="Picture 11" descr="fig2b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3324585"/>
            <a:ext cx="4191000" cy="223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円/楕円 1"/>
          <p:cNvSpPr>
            <a:spLocks noChangeArrowheads="1"/>
          </p:cNvSpPr>
          <p:nvPr/>
        </p:nvSpPr>
        <p:spPr bwMode="auto">
          <a:xfrm>
            <a:off x="363538" y="4064360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sp>
        <p:nvSpPr>
          <p:cNvPr id="13" name="円/楕円 18"/>
          <p:cNvSpPr>
            <a:spLocks noChangeArrowheads="1"/>
          </p:cNvSpPr>
          <p:nvPr/>
        </p:nvSpPr>
        <p:spPr bwMode="auto">
          <a:xfrm>
            <a:off x="363538" y="468031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795338" y="3992923"/>
          <a:ext cx="355600" cy="392112"/>
        </p:xfrm>
        <a:graphic>
          <a:graphicData uri="http://schemas.openxmlformats.org/presentationml/2006/ole">
            <p:oleObj spid="_x0000_s163881" name="数式" r:id="rId5" imgW="215900" imgH="241300" progId="Equation.3">
              <p:embed/>
            </p:oleObj>
          </a:graphicData>
        </a:graphic>
      </p:graphicFrame>
      <p:graphicFrame>
        <p:nvGraphicFramePr>
          <p:cNvPr id="15" name="Object 3"/>
          <p:cNvGraphicFramePr>
            <a:graphicFrameLocks noChangeAspect="1"/>
          </p:cNvGraphicFramePr>
          <p:nvPr/>
        </p:nvGraphicFramePr>
        <p:xfrm>
          <a:off x="795338" y="4608873"/>
          <a:ext cx="334962" cy="392112"/>
        </p:xfrm>
        <a:graphic>
          <a:graphicData uri="http://schemas.openxmlformats.org/presentationml/2006/ole">
            <p:oleObj spid="_x0000_s163882" name="数式" r:id="rId6" imgW="203200" imgH="241300" progId="Equation.3">
              <p:embed/>
            </p:oleObj>
          </a:graphicData>
        </a:graphic>
      </p:graphicFrame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3551598"/>
            <a:ext cx="2087563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0" dirty="0">
                <a:latin typeface="+mj-lt"/>
                <a:ea typeface="Osaka" charset="0"/>
                <a:cs typeface="Osaka" charset="0"/>
              </a:rPr>
              <a:t>two internal state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2257785"/>
            <a:ext cx="5726113" cy="3667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0" u="sng" dirty="0">
                <a:latin typeface="+mj-lt"/>
                <a:ea typeface="Osaka" charset="0"/>
                <a:cs typeface="Osaka" charset="0"/>
              </a:rPr>
              <a:t>D. </a:t>
            </a:r>
            <a:r>
              <a:rPr lang="en-US" altLang="ja-JP" sz="1800" b="0" u="sng" dirty="0" err="1">
                <a:latin typeface="+mj-lt"/>
                <a:ea typeface="Osaka" charset="0"/>
                <a:cs typeface="Osaka" charset="0"/>
              </a:rPr>
              <a:t>Jaksch</a:t>
            </a:r>
            <a:r>
              <a:rPr lang="en-US" altLang="ja-JP" sz="1800" b="0" u="sng" dirty="0">
                <a:latin typeface="+mj-lt"/>
                <a:ea typeface="Osaka" charset="0"/>
                <a:cs typeface="Osaka" charset="0"/>
              </a:rPr>
              <a:t> and P. </a:t>
            </a:r>
            <a:r>
              <a:rPr lang="en-US" altLang="ja-JP" sz="1800" b="0" u="sng" dirty="0" err="1">
                <a:latin typeface="+mj-lt"/>
                <a:ea typeface="Osaka" charset="0"/>
                <a:cs typeface="Osaka" charset="0"/>
              </a:rPr>
              <a:t>Zoller</a:t>
            </a:r>
            <a:r>
              <a:rPr lang="en-US" altLang="ja-JP" sz="1800" b="0" u="sng" dirty="0">
                <a:latin typeface="+mj-lt"/>
                <a:ea typeface="Osaka" charset="0"/>
                <a:cs typeface="Osaka" charset="0"/>
              </a:rPr>
              <a:t>, New J. Phys. </a:t>
            </a:r>
            <a:r>
              <a:rPr lang="en-US" altLang="ja-JP" sz="1800" u="sng" dirty="0">
                <a:latin typeface="+mj-lt"/>
                <a:ea typeface="Osaka" charset="0"/>
                <a:cs typeface="Osaka" charset="0"/>
              </a:rPr>
              <a:t>5</a:t>
            </a:r>
            <a:r>
              <a:rPr lang="en-US" altLang="ja-JP" sz="1800" b="0" u="sng" dirty="0">
                <a:latin typeface="+mj-lt"/>
                <a:ea typeface="Osaka" charset="0"/>
                <a:cs typeface="Osaka" charset="0"/>
              </a:rPr>
              <a:t>, 56 (2003)</a:t>
            </a:r>
          </a:p>
        </p:txBody>
      </p:sp>
      <p:pic>
        <p:nvPicPr>
          <p:cNvPr id="18" name="Picture 7" descr="fig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9873" y="2333985"/>
            <a:ext cx="293412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44" descr="セーム皮"/>
          <p:cNvSpPr>
            <a:spLocks noChangeArrowheads="1"/>
          </p:cNvSpPr>
          <p:nvPr/>
        </p:nvSpPr>
        <p:spPr bwMode="auto">
          <a:xfrm>
            <a:off x="1439862" y="1524000"/>
            <a:ext cx="6003925" cy="685800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b="0">
              <a:latin typeface="Times" pitchFamily="-112" charset="0"/>
              <a:ea typeface="Osaka" pitchFamily="-112" charset="-128"/>
              <a:cs typeface="Osaka" pitchFamily="-112" charset="-128"/>
            </a:endParaRP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1676400" y="1524000"/>
          <a:ext cx="5568950" cy="698500"/>
        </p:xfrm>
        <a:graphic>
          <a:graphicData uri="http://schemas.openxmlformats.org/presentationml/2006/ole">
            <p:oleObj spid="_x0000_s163883" name="数式" r:id="rId9" imgW="3619500" imgH="457200" progId="Equation.3">
              <p:embed/>
            </p:oleObj>
          </a:graphicData>
        </a:graphic>
      </p:graphicFrame>
      <p:sp>
        <p:nvSpPr>
          <p:cNvPr id="21" name="Oval 82"/>
          <p:cNvSpPr>
            <a:spLocks noChangeArrowheads="1"/>
          </p:cNvSpPr>
          <p:nvPr/>
        </p:nvSpPr>
        <p:spPr bwMode="auto">
          <a:xfrm>
            <a:off x="3363912" y="1612900"/>
            <a:ext cx="563563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b="0">
              <a:latin typeface="Times" pitchFamily="-112" charset="0"/>
              <a:ea typeface="Osaka" pitchFamily="-112" charset="-128"/>
              <a:cs typeface="Osaka" pitchFamily="-112" charset="-128"/>
            </a:endParaRPr>
          </a:p>
        </p:txBody>
      </p:sp>
      <p:sp>
        <p:nvSpPr>
          <p:cNvPr id="23" name="Rectangle 55"/>
          <p:cNvSpPr>
            <a:spLocks noChangeArrowheads="1"/>
          </p:cNvSpPr>
          <p:nvPr/>
        </p:nvSpPr>
        <p:spPr bwMode="auto">
          <a:xfrm>
            <a:off x="2871787" y="1214437"/>
            <a:ext cx="16002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000" b="0">
                <a:solidFill>
                  <a:srgbClr val="FF0000"/>
                </a:solidFill>
                <a:latin typeface="Times" pitchFamily="-112" charset="0"/>
                <a:ea typeface="Osaka" pitchFamily="-112" charset="-128"/>
                <a:cs typeface="Osaka" pitchFamily="-112" charset="-128"/>
              </a:rPr>
              <a:t>Peierls phase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0" y="914400"/>
            <a:ext cx="8305800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b="0" dirty="0" smtClean="0">
                <a:latin typeface="+mj-lt"/>
                <a:ea typeface="Osaka" charset="0"/>
                <a:cs typeface="Osaka" charset="0"/>
              </a:rPr>
              <a:t>光格子中の原子系における</a:t>
            </a:r>
            <a:r>
              <a:rPr lang="en-US" altLang="ja-JP" sz="2000" b="0" dirty="0" smtClean="0">
                <a:latin typeface="+mj-lt"/>
                <a:ea typeface="Osaka" charset="0"/>
                <a:cs typeface="Osaka" charset="0"/>
              </a:rPr>
              <a:t> Hofstadter-</a:t>
            </a:r>
            <a:r>
              <a:rPr lang="en-US" altLang="ja-JP" sz="2000" b="0" dirty="0" err="1" smtClean="0">
                <a:latin typeface="+mj-lt"/>
                <a:ea typeface="Osaka" charset="0"/>
                <a:cs typeface="Osaka" charset="0"/>
              </a:rPr>
              <a:t>Harper　</a:t>
            </a:r>
            <a:r>
              <a:rPr lang="ja-JP" altLang="en-US" sz="2000" b="0" dirty="0" smtClean="0">
                <a:latin typeface="+mj-lt"/>
                <a:ea typeface="Osaka" charset="0"/>
                <a:cs typeface="Osaka" charset="0"/>
              </a:rPr>
              <a:t>ハミルトニアンの実現</a:t>
            </a:r>
            <a:r>
              <a:rPr lang="en-US" altLang="ja-JP" sz="2000" b="0" dirty="0" smtClean="0">
                <a:latin typeface="+mj-lt"/>
                <a:ea typeface="Osaka" charset="0"/>
                <a:cs typeface="Osaka" charset="0"/>
              </a:rPr>
              <a:t> </a:t>
            </a:r>
            <a:endParaRPr lang="en-US" altLang="ja-JP" sz="2000" b="0" dirty="0">
              <a:latin typeface="+mj-lt"/>
              <a:ea typeface="Osaka" charset="0"/>
              <a:cs typeface="Osaka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1581262" y="5715000"/>
            <a:ext cx="6707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0" dirty="0" smtClean="0"/>
              <a:t>(</a:t>
            </a:r>
            <a:r>
              <a:rPr lang="en-US" altLang="ja-JP" sz="1800" b="0" dirty="0" err="1" smtClean="0"/>
              <a:t>Humburg</a:t>
            </a:r>
            <a:r>
              <a:rPr lang="en-US" altLang="ja-JP" sz="1800" b="0" dirty="0" smtClean="0"/>
              <a:t>) J. Struck, PRL </a:t>
            </a:r>
            <a:r>
              <a:rPr lang="en-US" altLang="ja-JP" sz="1800" dirty="0" smtClean="0"/>
              <a:t>108</a:t>
            </a:r>
            <a:r>
              <a:rPr lang="en-US" altLang="ja-JP" sz="1800" b="0" dirty="0" smtClean="0"/>
              <a:t>, 225304 (2012), arXiv:1304.5520 </a:t>
            </a:r>
            <a:endParaRPr lang="ja-JP" altLang="en-US" sz="1800" b="0" dirty="0"/>
          </a:p>
        </p:txBody>
      </p:sp>
      <p:sp>
        <p:nvSpPr>
          <p:cNvPr id="26" name="正方形/長方形 25"/>
          <p:cNvSpPr/>
          <p:nvPr/>
        </p:nvSpPr>
        <p:spPr>
          <a:xfrm>
            <a:off x="1603319" y="6488668"/>
            <a:ext cx="3635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0" dirty="0" smtClean="0"/>
              <a:t>(MIT) H. Miyake, arXiv:1308.1431 </a:t>
            </a:r>
            <a:endParaRPr lang="ja-JP" altLang="en-US" sz="1800" b="0" dirty="0"/>
          </a:p>
        </p:txBody>
      </p:sp>
      <p:sp>
        <p:nvSpPr>
          <p:cNvPr id="30" name="正方形/長方形 29"/>
          <p:cNvSpPr/>
          <p:nvPr/>
        </p:nvSpPr>
        <p:spPr>
          <a:xfrm>
            <a:off x="1581262" y="6096000"/>
            <a:ext cx="7562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0" dirty="0" smtClean="0"/>
              <a:t>(</a:t>
            </a:r>
            <a:r>
              <a:rPr lang="en-US" altLang="ja-JP" sz="1800" b="0" dirty="0" err="1" smtClean="0"/>
              <a:t>MaxPlanck</a:t>
            </a:r>
            <a:r>
              <a:rPr lang="en-US" altLang="ja-JP" sz="1800" b="0" dirty="0" smtClean="0"/>
              <a:t>) M. </a:t>
            </a:r>
            <a:r>
              <a:rPr lang="en-US" altLang="ja-JP" sz="1800" b="0" dirty="0" err="1" smtClean="0"/>
              <a:t>Aidelsburger</a:t>
            </a:r>
            <a:r>
              <a:rPr lang="en-US" altLang="ja-JP" sz="1800" b="0" dirty="0" smtClean="0"/>
              <a:t>, PRL </a:t>
            </a:r>
            <a:r>
              <a:rPr lang="en-US" altLang="ja-JP" sz="1800" dirty="0" smtClean="0"/>
              <a:t>107</a:t>
            </a:r>
            <a:r>
              <a:rPr lang="en-US" altLang="ja-JP" sz="1800" b="0" dirty="0" smtClean="0"/>
              <a:t>, 225301 (2011), arXiv:1308.0321</a:t>
            </a:r>
            <a:endParaRPr lang="ja-JP" altLang="en-US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図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68" y="4080014"/>
            <a:ext cx="271132" cy="263386"/>
          </a:xfrm>
          <a:prstGeom prst="rect">
            <a:avLst/>
          </a:prstGeom>
        </p:spPr>
      </p:pic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76200"/>
            <a:ext cx="8382000" cy="1169987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スピン軌道相互作用</a:t>
            </a: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(SOC)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3250" name="Object 6"/>
          <p:cNvGraphicFramePr>
            <a:graphicFrameLocks noChangeAspect="1"/>
          </p:cNvGraphicFramePr>
          <p:nvPr/>
        </p:nvGraphicFramePr>
        <p:xfrm>
          <a:off x="3048000" y="2400275"/>
          <a:ext cx="4648200" cy="723925"/>
        </p:xfrm>
        <a:graphic>
          <a:graphicData uri="http://schemas.openxmlformats.org/presentationml/2006/ole">
            <p:oleObj spid="_x0000_s53413" name="数式" r:id="rId5" imgW="2349500" imgH="368300" progId="Equation.3">
              <p:embed/>
            </p:oleObj>
          </a:graphicData>
        </a:graphic>
      </p:graphicFrame>
      <p:sp>
        <p:nvSpPr>
          <p:cNvPr id="53251" name="テキスト ボックス 32"/>
          <p:cNvSpPr txBox="1">
            <a:spLocks noChangeArrowheads="1"/>
          </p:cNvSpPr>
          <p:nvPr/>
        </p:nvSpPr>
        <p:spPr bwMode="auto">
          <a:xfrm>
            <a:off x="228600" y="1524000"/>
            <a:ext cx="5491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 smtClean="0">
                <a:cs typeface="Times" charset="0"/>
              </a:rPr>
              <a:t>粒子が動く座標系における磁場と粒子の磁気モーメントとの相互作用。</a:t>
            </a:r>
            <a:endParaRPr lang="ja-JP" altLang="en-US" b="0" dirty="0">
              <a:cs typeface="Times" charset="0"/>
            </a:endParaRPr>
          </a:p>
        </p:txBody>
      </p:sp>
      <p:graphicFrame>
        <p:nvGraphicFramePr>
          <p:cNvPr id="53254" name="Object 6"/>
          <p:cNvGraphicFramePr>
            <a:graphicFrameLocks noChangeAspect="1"/>
          </p:cNvGraphicFramePr>
          <p:nvPr/>
        </p:nvGraphicFramePr>
        <p:xfrm>
          <a:off x="5715000" y="1752600"/>
          <a:ext cx="1831975" cy="446087"/>
        </p:xfrm>
        <a:graphic>
          <a:graphicData uri="http://schemas.openxmlformats.org/presentationml/2006/ole">
            <p:oleObj spid="_x0000_s53414" name="数式" r:id="rId6" imgW="825500" imgH="203200" progId="Equation.3">
              <p:embed/>
            </p:oleObj>
          </a:graphicData>
        </a:graphic>
      </p:graphicFrame>
      <p:cxnSp>
        <p:nvCxnSpPr>
          <p:cNvPr id="53256" name="直線矢印コネクタ 5"/>
          <p:cNvCxnSpPr>
            <a:cxnSpLocks noChangeShapeType="1"/>
          </p:cNvCxnSpPr>
          <p:nvPr/>
        </p:nvCxnSpPr>
        <p:spPr bwMode="auto">
          <a:xfrm>
            <a:off x="403225" y="4221163"/>
            <a:ext cx="7207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53257" name="直線矢印コネクタ 15"/>
          <p:cNvCxnSpPr>
            <a:cxnSpLocks noChangeShapeType="1"/>
          </p:cNvCxnSpPr>
          <p:nvPr/>
        </p:nvCxnSpPr>
        <p:spPr bwMode="auto">
          <a:xfrm flipH="1" flipV="1">
            <a:off x="403225" y="3429000"/>
            <a:ext cx="9525" cy="7921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53258" name="テキスト ボックス 32"/>
          <p:cNvSpPr txBox="1">
            <a:spLocks noChangeArrowheads="1"/>
          </p:cNvSpPr>
          <p:nvPr/>
        </p:nvSpPr>
        <p:spPr bwMode="auto">
          <a:xfrm>
            <a:off x="1090613" y="4038600"/>
            <a:ext cx="433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i="1" dirty="0" err="1">
                <a:latin typeface="Times" charset="0"/>
                <a:cs typeface="Times" charset="0"/>
              </a:rPr>
              <a:t>x</a:t>
            </a:r>
            <a:endParaRPr lang="ja-JP" altLang="en-US" b="0" i="1" dirty="0">
              <a:latin typeface="Times" charset="0"/>
              <a:cs typeface="Times" charset="0"/>
            </a:endParaRPr>
          </a:p>
        </p:txBody>
      </p:sp>
      <p:sp>
        <p:nvSpPr>
          <p:cNvPr id="53259" name="テキスト ボックス 32"/>
          <p:cNvSpPr txBox="1">
            <a:spLocks noChangeArrowheads="1"/>
          </p:cNvSpPr>
          <p:nvPr/>
        </p:nvSpPr>
        <p:spPr bwMode="auto">
          <a:xfrm>
            <a:off x="187325" y="2890838"/>
            <a:ext cx="43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i="1">
                <a:latin typeface="Times" charset="0"/>
                <a:cs typeface="Times" charset="0"/>
              </a:rPr>
              <a:t>z</a:t>
            </a:r>
            <a:endParaRPr lang="ja-JP" altLang="en-US" b="0" i="1">
              <a:latin typeface="Times" charset="0"/>
              <a:cs typeface="Times" charset="0"/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1524000" y="3572470"/>
            <a:ext cx="1600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線コネクタ 15"/>
          <p:cNvCxnSpPr/>
          <p:nvPr/>
        </p:nvCxnSpPr>
        <p:spPr bwMode="auto">
          <a:xfrm>
            <a:off x="1524000" y="4258270"/>
            <a:ext cx="1600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円/楕円 16"/>
          <p:cNvSpPr/>
          <p:nvPr/>
        </p:nvSpPr>
        <p:spPr bwMode="auto">
          <a:xfrm>
            <a:off x="2209800" y="3877270"/>
            <a:ext cx="152400" cy="152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cxnSp>
        <p:nvCxnSpPr>
          <p:cNvPr id="19" name="直線矢印コネクタ 18"/>
          <p:cNvCxnSpPr/>
          <p:nvPr/>
        </p:nvCxnSpPr>
        <p:spPr bwMode="auto">
          <a:xfrm>
            <a:off x="2514600" y="3953470"/>
            <a:ext cx="6096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0" name="テキスト ボックス 19"/>
          <p:cNvSpPr txBox="1"/>
          <p:nvPr/>
        </p:nvSpPr>
        <p:spPr>
          <a:xfrm>
            <a:off x="1676400" y="4258270"/>
            <a:ext cx="1236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+   +   +</a:t>
            </a:r>
            <a:endParaRPr kumimoji="1" lang="ja-JP" altLang="en-US" b="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676400" y="3187005"/>
            <a:ext cx="1236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0" dirty="0" smtClean="0"/>
              <a:t>−</a:t>
            </a:r>
            <a:r>
              <a:rPr kumimoji="1" lang="en-US" altLang="ja-JP" b="0" dirty="0" smtClean="0"/>
              <a:t>   </a:t>
            </a:r>
            <a:r>
              <a:rPr lang="en-US" altLang="ja-JP" b="0" dirty="0" smtClean="0"/>
              <a:t>−</a:t>
            </a:r>
            <a:r>
              <a:rPr kumimoji="1" lang="en-US" altLang="ja-JP" b="0" dirty="0" smtClean="0"/>
              <a:t>   </a:t>
            </a:r>
            <a:r>
              <a:rPr lang="en-US" altLang="ja-JP" b="0" dirty="0" smtClean="0"/>
              <a:t>−</a:t>
            </a:r>
            <a:endParaRPr kumimoji="1" lang="ja-JP" altLang="en-US" b="0" dirty="0"/>
          </a:p>
        </p:txBody>
      </p:sp>
      <p:cxnSp>
        <p:nvCxnSpPr>
          <p:cNvPr id="23" name="直線コネクタ 22"/>
          <p:cNvCxnSpPr/>
          <p:nvPr/>
        </p:nvCxnSpPr>
        <p:spPr bwMode="auto">
          <a:xfrm>
            <a:off x="4800600" y="3576935"/>
            <a:ext cx="1600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直線コネクタ 23"/>
          <p:cNvCxnSpPr/>
          <p:nvPr/>
        </p:nvCxnSpPr>
        <p:spPr bwMode="auto">
          <a:xfrm>
            <a:off x="4800600" y="4262735"/>
            <a:ext cx="1600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円/楕円 24"/>
          <p:cNvSpPr/>
          <p:nvPr/>
        </p:nvSpPr>
        <p:spPr bwMode="auto">
          <a:xfrm>
            <a:off x="5486400" y="3881735"/>
            <a:ext cx="152400" cy="152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cxnSp>
        <p:nvCxnSpPr>
          <p:cNvPr id="26" name="直線矢印コネクタ 25"/>
          <p:cNvCxnSpPr/>
          <p:nvPr/>
        </p:nvCxnSpPr>
        <p:spPr bwMode="auto">
          <a:xfrm rot="10800000">
            <a:off x="4335000" y="3424534"/>
            <a:ext cx="618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7" name="テキスト ボックス 26"/>
          <p:cNvSpPr txBox="1"/>
          <p:nvPr/>
        </p:nvSpPr>
        <p:spPr>
          <a:xfrm>
            <a:off x="4953000" y="4262735"/>
            <a:ext cx="1236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 smtClean="0"/>
              <a:t>+   +   +</a:t>
            </a:r>
            <a:endParaRPr kumimoji="1" lang="ja-JP" altLang="en-US" b="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953000" y="3191470"/>
            <a:ext cx="1236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0" dirty="0" smtClean="0"/>
              <a:t>−</a:t>
            </a:r>
            <a:r>
              <a:rPr kumimoji="1" lang="en-US" altLang="ja-JP" b="0" dirty="0" smtClean="0"/>
              <a:t>   </a:t>
            </a:r>
            <a:r>
              <a:rPr lang="en-US" altLang="ja-JP" b="0" dirty="0" smtClean="0"/>
              <a:t>−</a:t>
            </a:r>
            <a:r>
              <a:rPr kumimoji="1" lang="en-US" altLang="ja-JP" b="0" dirty="0" smtClean="0"/>
              <a:t>   </a:t>
            </a:r>
            <a:r>
              <a:rPr lang="en-US" altLang="ja-JP" b="0" dirty="0" smtClean="0"/>
              <a:t>−</a:t>
            </a:r>
            <a:endParaRPr kumimoji="1" lang="ja-JP" altLang="en-US" b="0" dirty="0"/>
          </a:p>
        </p:txBody>
      </p:sp>
      <p:cxnSp>
        <p:nvCxnSpPr>
          <p:cNvPr id="29" name="直線矢印コネクタ 28"/>
          <p:cNvCxnSpPr/>
          <p:nvPr/>
        </p:nvCxnSpPr>
        <p:spPr bwMode="auto">
          <a:xfrm rot="10800000">
            <a:off x="4303200" y="4491334"/>
            <a:ext cx="649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3" name="直線コネクタ 32"/>
          <p:cNvCxnSpPr/>
          <p:nvPr/>
        </p:nvCxnSpPr>
        <p:spPr bwMode="auto">
          <a:xfrm>
            <a:off x="6958013" y="3576935"/>
            <a:ext cx="1600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直線コネクタ 33"/>
          <p:cNvCxnSpPr/>
          <p:nvPr/>
        </p:nvCxnSpPr>
        <p:spPr bwMode="auto">
          <a:xfrm>
            <a:off x="6958013" y="4262735"/>
            <a:ext cx="1600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円/楕円 34"/>
          <p:cNvSpPr/>
          <p:nvPr/>
        </p:nvSpPr>
        <p:spPr bwMode="auto">
          <a:xfrm>
            <a:off x="7643813" y="3881735"/>
            <a:ext cx="152400" cy="152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cxnSp>
        <p:nvCxnSpPr>
          <p:cNvPr id="36" name="直線矢印コネクタ 35"/>
          <p:cNvCxnSpPr/>
          <p:nvPr/>
        </p:nvCxnSpPr>
        <p:spPr bwMode="auto">
          <a:xfrm flipV="1">
            <a:off x="7415213" y="3420070"/>
            <a:ext cx="685800" cy="44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9" name="直線矢印コネクタ 38"/>
          <p:cNvCxnSpPr/>
          <p:nvPr/>
        </p:nvCxnSpPr>
        <p:spPr bwMode="auto">
          <a:xfrm rot="10800000">
            <a:off x="7415214" y="4486870"/>
            <a:ext cx="6498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41" name="円/楕円 40"/>
          <p:cNvSpPr/>
          <p:nvPr/>
        </p:nvSpPr>
        <p:spPr bwMode="auto">
          <a:xfrm>
            <a:off x="8634413" y="3724870"/>
            <a:ext cx="3810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cxnSp>
        <p:nvCxnSpPr>
          <p:cNvPr id="43" name="直線コネクタ 42"/>
          <p:cNvCxnSpPr>
            <a:endCxn id="41" idx="5"/>
          </p:cNvCxnSpPr>
          <p:nvPr/>
        </p:nvCxnSpPr>
        <p:spPr bwMode="auto">
          <a:xfrm rot="16200000" flipH="1">
            <a:off x="8710613" y="3801070"/>
            <a:ext cx="249004" cy="2490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直線コネクタ 45"/>
          <p:cNvCxnSpPr>
            <a:stCxn id="41" idx="7"/>
          </p:cNvCxnSpPr>
          <p:nvPr/>
        </p:nvCxnSpPr>
        <p:spPr bwMode="auto">
          <a:xfrm rot="16200000" flipH="1" flipV="1">
            <a:off x="8700411" y="3790868"/>
            <a:ext cx="269408" cy="2490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テキスト ボックス 32"/>
          <p:cNvSpPr txBox="1">
            <a:spLocks noChangeArrowheads="1"/>
          </p:cNvSpPr>
          <p:nvPr/>
        </p:nvSpPr>
        <p:spPr bwMode="auto">
          <a:xfrm>
            <a:off x="8710613" y="3267670"/>
            <a:ext cx="433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i="1" dirty="0" smtClean="0">
                <a:solidFill>
                  <a:srgbClr val="FF0000"/>
                </a:solidFill>
                <a:latin typeface="Times" charset="0"/>
                <a:cs typeface="Times" charset="0"/>
              </a:rPr>
              <a:t>B</a:t>
            </a:r>
            <a:endParaRPr lang="ja-JP" altLang="en-US" b="0" i="1" dirty="0">
              <a:solidFill>
                <a:srgbClr val="FF0000"/>
              </a:solidFill>
              <a:latin typeface="Times" charset="0"/>
              <a:cs typeface="Times" charset="0"/>
            </a:endParaRPr>
          </a:p>
        </p:txBody>
      </p:sp>
      <p:sp>
        <p:nvSpPr>
          <p:cNvPr id="50" name="テキスト ボックス 32"/>
          <p:cNvSpPr txBox="1">
            <a:spLocks noChangeArrowheads="1"/>
          </p:cNvSpPr>
          <p:nvPr/>
        </p:nvSpPr>
        <p:spPr bwMode="auto">
          <a:xfrm>
            <a:off x="7034213" y="3115270"/>
            <a:ext cx="433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i="1" dirty="0" smtClean="0">
                <a:solidFill>
                  <a:srgbClr val="0000FF"/>
                </a:solidFill>
                <a:latin typeface="Times" charset="0"/>
                <a:cs typeface="Times" charset="0"/>
              </a:rPr>
              <a:t>J</a:t>
            </a:r>
            <a:endParaRPr lang="ja-JP" altLang="en-US" b="0" i="1" dirty="0">
              <a:solidFill>
                <a:srgbClr val="0000FF"/>
              </a:solidFill>
              <a:latin typeface="Times" charset="0"/>
              <a:cs typeface="Times" charset="0"/>
            </a:endParaRPr>
          </a:p>
        </p:txBody>
      </p:sp>
      <p:sp>
        <p:nvSpPr>
          <p:cNvPr id="51" name="テキスト ボックス 32"/>
          <p:cNvSpPr txBox="1">
            <a:spLocks noChangeArrowheads="1"/>
          </p:cNvSpPr>
          <p:nvPr/>
        </p:nvSpPr>
        <p:spPr bwMode="auto">
          <a:xfrm>
            <a:off x="8101013" y="4258270"/>
            <a:ext cx="433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i="1" dirty="0" smtClean="0">
                <a:solidFill>
                  <a:srgbClr val="0000FF"/>
                </a:solidFill>
                <a:latin typeface="Times" charset="0"/>
                <a:cs typeface="Times" charset="0"/>
              </a:rPr>
              <a:t>J</a:t>
            </a:r>
            <a:endParaRPr lang="ja-JP" altLang="en-US" b="0" i="1" dirty="0">
              <a:solidFill>
                <a:srgbClr val="0000FF"/>
              </a:solidFill>
              <a:latin typeface="Times" charset="0"/>
              <a:cs typeface="Times" charset="0"/>
            </a:endParaRPr>
          </a:p>
        </p:txBody>
      </p:sp>
      <p:sp>
        <p:nvSpPr>
          <p:cNvPr id="52" name="テキスト ボックス 32"/>
          <p:cNvSpPr txBox="1">
            <a:spLocks noChangeArrowheads="1"/>
          </p:cNvSpPr>
          <p:nvPr/>
        </p:nvSpPr>
        <p:spPr bwMode="auto">
          <a:xfrm>
            <a:off x="6477000" y="3657600"/>
            <a:ext cx="53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smtClean="0">
                <a:cs typeface="Times" charset="0"/>
              </a:rPr>
              <a:t>=</a:t>
            </a:r>
            <a:endParaRPr lang="ja-JP" altLang="en-US" b="0" dirty="0">
              <a:cs typeface="Times" charset="0"/>
            </a:endParaRPr>
          </a:p>
        </p:txBody>
      </p:sp>
      <p:sp>
        <p:nvSpPr>
          <p:cNvPr id="53" name="テキスト ボックス 32"/>
          <p:cNvSpPr txBox="1">
            <a:spLocks noChangeArrowheads="1"/>
          </p:cNvSpPr>
          <p:nvPr/>
        </p:nvSpPr>
        <p:spPr bwMode="auto">
          <a:xfrm>
            <a:off x="3148013" y="3657600"/>
            <a:ext cx="433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i="1" dirty="0" err="1" smtClean="0">
                <a:solidFill>
                  <a:srgbClr val="0000FF"/>
                </a:solidFill>
                <a:latin typeface="Times" charset="0"/>
                <a:cs typeface="Times" charset="0"/>
              </a:rPr>
              <a:t>k</a:t>
            </a:r>
            <a:endParaRPr lang="ja-JP" altLang="en-US" i="1" dirty="0">
              <a:solidFill>
                <a:srgbClr val="0000FF"/>
              </a:solidFill>
              <a:latin typeface="Times" charset="0"/>
              <a:cs typeface="Times" charset="0"/>
            </a:endParaRPr>
          </a:p>
        </p:txBody>
      </p:sp>
      <p:graphicFrame>
        <p:nvGraphicFramePr>
          <p:cNvPr id="53354" name="Object 106"/>
          <p:cNvGraphicFramePr>
            <a:graphicFrameLocks noChangeAspect="1"/>
          </p:cNvGraphicFramePr>
          <p:nvPr/>
        </p:nvGraphicFramePr>
        <p:xfrm>
          <a:off x="2733675" y="4724400"/>
          <a:ext cx="5140848" cy="521213"/>
        </p:xfrm>
        <a:graphic>
          <a:graphicData uri="http://schemas.openxmlformats.org/presentationml/2006/ole">
            <p:oleObj spid="_x0000_s53415" name="数式" r:id="rId7" imgW="2476500" imgH="241300" progId="Equation.3">
              <p:embed/>
            </p:oleObj>
          </a:graphicData>
        </a:graphic>
      </p:graphicFrame>
      <p:graphicFrame>
        <p:nvGraphicFramePr>
          <p:cNvPr id="53355" name="Object 107"/>
          <p:cNvGraphicFramePr>
            <a:graphicFrameLocks noChangeAspect="1"/>
          </p:cNvGraphicFramePr>
          <p:nvPr/>
        </p:nvGraphicFramePr>
        <p:xfrm>
          <a:off x="609600" y="2590800"/>
          <a:ext cx="1030287" cy="349250"/>
        </p:xfrm>
        <a:graphic>
          <a:graphicData uri="http://schemas.openxmlformats.org/presentationml/2006/ole">
            <p:oleObj spid="_x0000_s53416" name="数式" r:id="rId8" imgW="520700" imgH="177800" progId="Equation.3">
              <p:embed/>
            </p:oleObj>
          </a:graphicData>
        </a:graphic>
      </p:graphicFrame>
      <p:sp>
        <p:nvSpPr>
          <p:cNvPr id="56" name="テキスト ボックス 32"/>
          <p:cNvSpPr txBox="1">
            <a:spLocks noChangeArrowheads="1"/>
          </p:cNvSpPr>
          <p:nvPr/>
        </p:nvSpPr>
        <p:spPr bwMode="auto">
          <a:xfrm>
            <a:off x="1600200" y="2514600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 smtClean="0">
                <a:cs typeface="Times" charset="0"/>
              </a:rPr>
              <a:t>のとき</a:t>
            </a:r>
            <a:endParaRPr lang="ja-JP" altLang="en-US" b="0" dirty="0">
              <a:cs typeface="Times" charset="0"/>
            </a:endParaRPr>
          </a:p>
        </p:txBody>
      </p:sp>
      <p:sp>
        <p:nvSpPr>
          <p:cNvPr id="57" name="テキスト ボックス 32"/>
          <p:cNvSpPr txBox="1">
            <a:spLocks noChangeArrowheads="1"/>
          </p:cNvSpPr>
          <p:nvPr/>
        </p:nvSpPr>
        <p:spPr bwMode="auto">
          <a:xfrm>
            <a:off x="533400" y="4800600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err="1" smtClean="0">
                <a:solidFill>
                  <a:srgbClr val="FF0000"/>
                </a:solidFill>
                <a:cs typeface="Times" charset="0"/>
              </a:rPr>
              <a:t>Rashba</a:t>
            </a:r>
            <a:r>
              <a:rPr lang="en-US" altLang="ja-JP" b="0" dirty="0" smtClean="0">
                <a:solidFill>
                  <a:srgbClr val="FF0000"/>
                </a:solidFill>
                <a:cs typeface="Times" charset="0"/>
              </a:rPr>
              <a:t> SOC</a:t>
            </a:r>
            <a:endParaRPr lang="ja-JP" altLang="en-US" b="0" dirty="0">
              <a:solidFill>
                <a:srgbClr val="FF0000"/>
              </a:solidFill>
              <a:cs typeface="Times" charset="0"/>
            </a:endParaRPr>
          </a:p>
        </p:txBody>
      </p:sp>
      <p:sp>
        <p:nvSpPr>
          <p:cNvPr id="58" name="テキスト ボックス 32"/>
          <p:cNvSpPr txBox="1">
            <a:spLocks noChangeArrowheads="1"/>
          </p:cNvSpPr>
          <p:nvPr/>
        </p:nvSpPr>
        <p:spPr bwMode="auto">
          <a:xfrm>
            <a:off x="5024438" y="5253335"/>
            <a:ext cx="4119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 smtClean="0">
                <a:cs typeface="Times" charset="0"/>
              </a:rPr>
              <a:t>２次元電子系（</a:t>
            </a:r>
            <a:r>
              <a:rPr lang="en-US" altLang="ja-JP" b="0" dirty="0" err="1" smtClean="0">
                <a:cs typeface="Times" charset="0"/>
              </a:rPr>
              <a:t>GaAs</a:t>
            </a:r>
            <a:r>
              <a:rPr lang="ja-JP" altLang="en-US" b="0" dirty="0" smtClean="0">
                <a:cs typeface="Times" charset="0"/>
              </a:rPr>
              <a:t>系，</a:t>
            </a:r>
            <a:r>
              <a:rPr lang="en-US" altLang="ja-JP" b="0" dirty="0" smtClean="0">
                <a:cs typeface="Times" charset="0"/>
              </a:rPr>
              <a:t>etc</a:t>
            </a:r>
            <a:r>
              <a:rPr lang="ja-JP" altLang="en-US" b="0" dirty="0" smtClean="0">
                <a:cs typeface="Times" charset="0"/>
              </a:rPr>
              <a:t>）</a:t>
            </a:r>
            <a:endParaRPr lang="ja-JP" altLang="en-US" b="0" dirty="0">
              <a:cs typeface="Times" charset="0"/>
            </a:endParaRPr>
          </a:p>
        </p:txBody>
      </p:sp>
      <p:graphicFrame>
        <p:nvGraphicFramePr>
          <p:cNvPr id="53356" name="Object 108"/>
          <p:cNvGraphicFramePr>
            <a:graphicFrameLocks noChangeAspect="1"/>
          </p:cNvGraphicFramePr>
          <p:nvPr/>
        </p:nvGraphicFramePr>
        <p:xfrm>
          <a:off x="3276600" y="5808663"/>
          <a:ext cx="5535442" cy="522800"/>
        </p:xfrm>
        <a:graphic>
          <a:graphicData uri="http://schemas.openxmlformats.org/presentationml/2006/ole">
            <p:oleObj spid="_x0000_s53417" name="数式" r:id="rId9" imgW="2667000" imgH="241300" progId="Equation.3">
              <p:embed/>
            </p:oleObj>
          </a:graphicData>
        </a:graphic>
      </p:graphicFrame>
      <p:sp>
        <p:nvSpPr>
          <p:cNvPr id="60" name="テキスト ボックス 32"/>
          <p:cNvSpPr txBox="1">
            <a:spLocks noChangeArrowheads="1"/>
          </p:cNvSpPr>
          <p:nvPr/>
        </p:nvSpPr>
        <p:spPr bwMode="auto">
          <a:xfrm>
            <a:off x="533400" y="5862935"/>
            <a:ext cx="335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err="1" smtClean="0">
                <a:solidFill>
                  <a:srgbClr val="FF0000"/>
                </a:solidFill>
                <a:cs typeface="Times" charset="0"/>
              </a:rPr>
              <a:t>Dresselhaus</a:t>
            </a:r>
            <a:r>
              <a:rPr lang="en-US" altLang="ja-JP" b="0" dirty="0" smtClean="0">
                <a:solidFill>
                  <a:srgbClr val="FF0000"/>
                </a:solidFill>
                <a:cs typeface="Times" charset="0"/>
              </a:rPr>
              <a:t> SOC</a:t>
            </a:r>
            <a:endParaRPr lang="ja-JP" altLang="en-US" b="0" dirty="0">
              <a:solidFill>
                <a:srgbClr val="FF0000"/>
              </a:solidFill>
              <a:cs typeface="Times" charset="0"/>
            </a:endParaRPr>
          </a:p>
        </p:txBody>
      </p:sp>
      <p:sp>
        <p:nvSpPr>
          <p:cNvPr id="61" name="テキスト ボックス 32"/>
          <p:cNvSpPr txBox="1">
            <a:spLocks noChangeArrowheads="1"/>
          </p:cNvSpPr>
          <p:nvPr/>
        </p:nvSpPr>
        <p:spPr bwMode="auto">
          <a:xfrm>
            <a:off x="5024438" y="6320135"/>
            <a:ext cx="3662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 smtClean="0">
                <a:cs typeface="Times" charset="0"/>
              </a:rPr>
              <a:t>半導体の結晶構造に起因</a:t>
            </a:r>
            <a:endParaRPr lang="ja-JP" altLang="en-US" b="0" dirty="0">
              <a:cs typeface="Times" charset="0"/>
            </a:endParaRPr>
          </a:p>
        </p:txBody>
      </p:sp>
      <p:sp>
        <p:nvSpPr>
          <p:cNvPr id="62" name="テキスト ボックス 32"/>
          <p:cNvSpPr txBox="1">
            <a:spLocks noChangeArrowheads="1"/>
          </p:cNvSpPr>
          <p:nvPr/>
        </p:nvSpPr>
        <p:spPr bwMode="auto">
          <a:xfrm>
            <a:off x="2362200" y="909935"/>
            <a:ext cx="655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smtClean="0">
                <a:solidFill>
                  <a:srgbClr val="0000FF"/>
                </a:solidFill>
                <a:cs typeface="Times" charset="0"/>
              </a:rPr>
              <a:t>→　</a:t>
            </a:r>
            <a:r>
              <a:rPr lang="ja-JP" altLang="en-US" b="0" dirty="0" smtClean="0">
                <a:solidFill>
                  <a:srgbClr val="0000FF"/>
                </a:solidFill>
                <a:cs typeface="Times" charset="0"/>
              </a:rPr>
              <a:t>スピンホール効果，トポロジカル絶縁体，</a:t>
            </a:r>
            <a:r>
              <a:rPr lang="en-US" altLang="ja-JP" b="0" dirty="0" smtClean="0">
                <a:solidFill>
                  <a:srgbClr val="0000FF"/>
                </a:solidFill>
                <a:cs typeface="Times" charset="0"/>
              </a:rPr>
              <a:t>etc</a:t>
            </a:r>
            <a:endParaRPr lang="ja-JP" altLang="en-US" b="0" dirty="0">
              <a:solidFill>
                <a:srgbClr val="0000FF"/>
              </a:solidFill>
              <a:cs typeface="Times" charset="0"/>
            </a:endParaRPr>
          </a:p>
        </p:txBody>
      </p:sp>
      <p:sp>
        <p:nvSpPr>
          <p:cNvPr id="59" name="テキスト ボックス 32"/>
          <p:cNvSpPr txBox="1">
            <a:spLocks noChangeArrowheads="1"/>
          </p:cNvSpPr>
          <p:nvPr/>
        </p:nvSpPr>
        <p:spPr bwMode="auto">
          <a:xfrm>
            <a:off x="0" y="4038600"/>
            <a:ext cx="43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i="1" dirty="0" err="1" smtClean="0">
                <a:latin typeface="Times" charset="0"/>
                <a:cs typeface="Times" charset="0"/>
              </a:rPr>
              <a:t>y</a:t>
            </a:r>
            <a:endParaRPr lang="ja-JP" altLang="en-US" b="0" i="1" dirty="0">
              <a:latin typeface="Times" charset="0"/>
              <a:cs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76200"/>
            <a:ext cx="8382000" cy="1169987"/>
          </a:xfrm>
        </p:spPr>
        <p:txBody>
          <a:bodyPr/>
          <a:lstStyle/>
          <a:p>
            <a:pPr>
              <a:defRPr/>
            </a:pP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SOC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をもつボソン系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-2882900" y="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47" name="テキスト ボックス 32"/>
          <p:cNvSpPr txBox="1">
            <a:spLocks noChangeArrowheads="1"/>
          </p:cNvSpPr>
          <p:nvPr/>
        </p:nvSpPr>
        <p:spPr bwMode="auto">
          <a:xfrm>
            <a:off x="323528" y="1124744"/>
            <a:ext cx="30243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err="1" smtClean="0">
                <a:cs typeface="Times" charset="0"/>
              </a:rPr>
              <a:t>Rashba</a:t>
            </a:r>
            <a:r>
              <a:rPr lang="en-US" altLang="ja-JP" b="0" dirty="0" smtClean="0">
                <a:cs typeface="Times" charset="0"/>
              </a:rPr>
              <a:t> </a:t>
            </a:r>
            <a:r>
              <a:rPr lang="ja-JP" altLang="en-US" b="0" dirty="0" smtClean="0">
                <a:cs typeface="Times" charset="0"/>
              </a:rPr>
              <a:t>型相互作用</a:t>
            </a:r>
            <a:endParaRPr lang="ja-JP" altLang="en-US" b="0" dirty="0">
              <a:cs typeface="Times" charset="0"/>
            </a:endParaRPr>
          </a:p>
        </p:txBody>
      </p:sp>
      <p:graphicFrame>
        <p:nvGraphicFramePr>
          <p:cNvPr id="48" name="Object 106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89139790"/>
              </p:ext>
            </p:extLst>
          </p:nvPr>
        </p:nvGraphicFramePr>
        <p:xfrm>
          <a:off x="3795713" y="990600"/>
          <a:ext cx="3925887" cy="800100"/>
        </p:xfrm>
        <a:graphic>
          <a:graphicData uri="http://schemas.openxmlformats.org/presentationml/2006/ole">
            <p:oleObj spid="_x0000_s176140" name="数式" r:id="rId4" imgW="1892300" imgH="393700" progId="Equation.3">
              <p:embed/>
            </p:oleObj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348880"/>
            <a:ext cx="3147151" cy="295232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2348880"/>
            <a:ext cx="2952328" cy="2680597"/>
          </a:xfrm>
          <a:prstGeom prst="rect">
            <a:avLst/>
          </a:prstGeom>
        </p:spPr>
      </p:pic>
      <p:sp>
        <p:nvSpPr>
          <p:cNvPr id="54" name="テキスト ボックス 32"/>
          <p:cNvSpPr txBox="1">
            <a:spLocks noChangeArrowheads="1"/>
          </p:cNvSpPr>
          <p:nvPr/>
        </p:nvSpPr>
        <p:spPr bwMode="auto">
          <a:xfrm>
            <a:off x="323528" y="1844824"/>
            <a:ext cx="504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smtClean="0">
                <a:cs typeface="Times" charset="0"/>
              </a:rPr>
              <a:t>Single-particle dispersion</a:t>
            </a:r>
            <a:endParaRPr lang="ja-JP" altLang="en-US" b="0" dirty="0">
              <a:cs typeface="Times" charset="0"/>
            </a:endParaRPr>
          </a:p>
        </p:txBody>
      </p:sp>
      <p:sp>
        <p:nvSpPr>
          <p:cNvPr id="55" name="テキスト ボックス 32"/>
          <p:cNvSpPr txBox="1">
            <a:spLocks noChangeArrowheads="1"/>
          </p:cNvSpPr>
          <p:nvPr/>
        </p:nvSpPr>
        <p:spPr bwMode="auto">
          <a:xfrm>
            <a:off x="4679504" y="6488668"/>
            <a:ext cx="4464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 err="1" smtClean="0">
                <a:cs typeface="Times" charset="0"/>
              </a:rPr>
              <a:t>Stanescu</a:t>
            </a:r>
            <a:r>
              <a:rPr lang="en-US" altLang="ja-JP" sz="1800" b="0" dirty="0" smtClean="0">
                <a:cs typeface="Times" charset="0"/>
              </a:rPr>
              <a:t>, et al., PRA </a:t>
            </a:r>
            <a:r>
              <a:rPr lang="en-US" altLang="ja-JP" sz="1800" dirty="0" smtClean="0">
                <a:cs typeface="Times" charset="0"/>
              </a:rPr>
              <a:t>78</a:t>
            </a:r>
            <a:r>
              <a:rPr lang="en-US" altLang="ja-JP" sz="1800" b="0" dirty="0" smtClean="0">
                <a:cs typeface="Times" charset="0"/>
              </a:rPr>
              <a:t>, 023616 (2008)</a:t>
            </a:r>
            <a:endParaRPr lang="en-US" altLang="ja-JP" sz="1800" b="0" dirty="0">
              <a:cs typeface="Times" charset="0"/>
            </a:endParaRPr>
          </a:p>
        </p:txBody>
      </p:sp>
      <p:sp>
        <p:nvSpPr>
          <p:cNvPr id="63" name="テキスト ボックス 32"/>
          <p:cNvSpPr txBox="1">
            <a:spLocks noChangeArrowheads="1"/>
          </p:cNvSpPr>
          <p:nvPr/>
        </p:nvSpPr>
        <p:spPr bwMode="auto">
          <a:xfrm>
            <a:off x="3131840" y="2420888"/>
            <a:ext cx="10801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i="1" dirty="0" smtClean="0">
                <a:latin typeface="Times"/>
                <a:cs typeface="Times"/>
              </a:rPr>
              <a:t>k</a:t>
            </a:r>
            <a:r>
              <a:rPr lang="en-US" altLang="ja-JP" b="0" dirty="0" smtClean="0">
                <a:latin typeface="Times"/>
                <a:cs typeface="Times"/>
              </a:rPr>
              <a:t>‖−</a:t>
            </a:r>
            <a:r>
              <a:rPr lang="en-US" altLang="ja-JP" dirty="0" smtClean="0">
                <a:latin typeface="Times"/>
                <a:cs typeface="Times"/>
              </a:rPr>
              <a:t>S</a:t>
            </a:r>
            <a:endParaRPr lang="ja-JP" altLang="en-US" dirty="0">
              <a:latin typeface="Times"/>
              <a:cs typeface="Times"/>
            </a:endParaRPr>
          </a:p>
        </p:txBody>
      </p:sp>
      <p:sp>
        <p:nvSpPr>
          <p:cNvPr id="64" name="テキスト ボックス 32"/>
          <p:cNvSpPr txBox="1">
            <a:spLocks noChangeArrowheads="1"/>
          </p:cNvSpPr>
          <p:nvPr/>
        </p:nvSpPr>
        <p:spPr bwMode="auto">
          <a:xfrm>
            <a:off x="3491880" y="3789040"/>
            <a:ext cx="10801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i="1" dirty="0" err="1" smtClean="0">
                <a:latin typeface="Times"/>
                <a:cs typeface="Times"/>
              </a:rPr>
              <a:t>k</a:t>
            </a:r>
            <a:r>
              <a:rPr lang="en-US" altLang="ja-JP" b="0" dirty="0" err="1" smtClean="0">
                <a:latin typeface="Times"/>
                <a:cs typeface="Times"/>
              </a:rPr>
              <a:t>‖</a:t>
            </a:r>
            <a:r>
              <a:rPr lang="en-US" altLang="ja-JP" dirty="0" err="1" smtClean="0">
                <a:latin typeface="Times"/>
                <a:cs typeface="Times"/>
              </a:rPr>
              <a:t>S</a:t>
            </a:r>
            <a:endParaRPr lang="ja-JP" altLang="en-US" dirty="0">
              <a:latin typeface="Times"/>
              <a:cs typeface="Times"/>
            </a:endParaRPr>
          </a:p>
        </p:txBody>
      </p:sp>
      <p:sp>
        <p:nvSpPr>
          <p:cNvPr id="65" name="テキスト ボックス 32"/>
          <p:cNvSpPr txBox="1">
            <a:spLocks noChangeArrowheads="1"/>
          </p:cNvSpPr>
          <p:nvPr/>
        </p:nvSpPr>
        <p:spPr bwMode="auto">
          <a:xfrm>
            <a:off x="1475656" y="4973106"/>
            <a:ext cx="23762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latin typeface="+mj-lt"/>
                <a:cs typeface="Times"/>
              </a:rPr>
              <a:t>Minima at  </a:t>
            </a:r>
            <a:r>
              <a:rPr lang="en-US" altLang="ja-JP" sz="2000" b="0" i="1" dirty="0" smtClean="0">
                <a:latin typeface="Times"/>
                <a:cs typeface="Times"/>
              </a:rPr>
              <a:t>k</a:t>
            </a:r>
            <a:r>
              <a:rPr lang="en-US" altLang="ja-JP" sz="2000" b="0" baseline="-25000" dirty="0" smtClean="0">
                <a:latin typeface="Times"/>
                <a:cs typeface="Times"/>
              </a:rPr>
              <a:t>⊥</a:t>
            </a:r>
            <a:r>
              <a:rPr lang="en-US" altLang="ja-JP" sz="2000" b="0" dirty="0" smtClean="0">
                <a:latin typeface="Times"/>
                <a:cs typeface="Times"/>
              </a:rPr>
              <a:t>=</a:t>
            </a:r>
            <a:r>
              <a:rPr lang="en-US" altLang="ja-JP" sz="2000" b="0" dirty="0">
                <a:latin typeface="Times"/>
                <a:cs typeface="Times"/>
              </a:rPr>
              <a:t> </a:t>
            </a:r>
            <a:r>
              <a:rPr lang="en-US" altLang="ja-JP" sz="2000" b="0" dirty="0" smtClean="0">
                <a:latin typeface="Times"/>
                <a:cs typeface="Times"/>
              </a:rPr>
              <a:t>±</a:t>
            </a:r>
            <a:r>
              <a:rPr lang="en-US" altLang="ja-JP" sz="2000" b="0" i="1" dirty="0" smtClean="0">
                <a:latin typeface="Symbol" charset="2"/>
                <a:cs typeface="Symbol" charset="2"/>
              </a:rPr>
              <a:t>k</a:t>
            </a:r>
            <a:endParaRPr lang="ja-JP" altLang="en-US" sz="2000" b="0" i="1" dirty="0">
              <a:latin typeface="Symbol" charset="2"/>
              <a:cs typeface="Symbol" charset="2"/>
            </a:endParaRPr>
          </a:p>
        </p:txBody>
      </p:sp>
      <p:sp>
        <p:nvSpPr>
          <p:cNvPr id="66" name="テキスト ボックス 32"/>
          <p:cNvSpPr txBox="1">
            <a:spLocks noChangeArrowheads="1"/>
          </p:cNvSpPr>
          <p:nvPr/>
        </p:nvSpPr>
        <p:spPr bwMode="auto">
          <a:xfrm>
            <a:off x="4644008" y="4941168"/>
            <a:ext cx="42484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latin typeface="+mj-lt"/>
                <a:cs typeface="Symbol" charset="2"/>
              </a:rPr>
              <a:t>Degenerate ground state for different azimuthal angle</a:t>
            </a:r>
            <a:endParaRPr lang="ja-JP" altLang="en-US" sz="2000" b="0" dirty="0">
              <a:latin typeface="+mj-lt"/>
              <a:cs typeface="Symbol" charset="2"/>
            </a:endParaRPr>
          </a:p>
        </p:txBody>
      </p:sp>
      <p:sp>
        <p:nvSpPr>
          <p:cNvPr id="67" name="テキスト ボックス 32"/>
          <p:cNvSpPr txBox="1">
            <a:spLocks noChangeArrowheads="1"/>
          </p:cNvSpPr>
          <p:nvPr/>
        </p:nvSpPr>
        <p:spPr bwMode="auto">
          <a:xfrm>
            <a:off x="251520" y="5715000"/>
            <a:ext cx="8352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b="0" dirty="0" smtClean="0">
                <a:latin typeface="+mj-lt"/>
                <a:cs typeface="Symbol" charset="2"/>
              </a:rPr>
              <a:t>・</a:t>
            </a:r>
            <a:r>
              <a:rPr lang="en-US" altLang="ja-JP" sz="2000" b="0" dirty="0" smtClean="0">
                <a:latin typeface="+mj-lt"/>
                <a:cs typeface="Symbol" charset="2"/>
              </a:rPr>
              <a:t> </a:t>
            </a:r>
            <a:r>
              <a:rPr lang="ja-JP" altLang="en-US" sz="2000" b="0" dirty="0" smtClean="0">
                <a:latin typeface="+mj-lt"/>
                <a:cs typeface="Symbol" charset="2"/>
              </a:rPr>
              <a:t>最低エネルギー状態が縮退。　相互作用のある系での凝縮状態の構造？</a:t>
            </a:r>
            <a:endParaRPr lang="ja-JP" altLang="en-US" sz="2000" b="0" dirty="0">
              <a:latin typeface="+mj-lt"/>
              <a:cs typeface="Symbol" charset="2"/>
            </a:endParaRPr>
          </a:p>
        </p:txBody>
      </p:sp>
      <p:sp>
        <p:nvSpPr>
          <p:cNvPr id="15" name="円/楕円 14"/>
          <p:cNvSpPr/>
          <p:nvPr/>
        </p:nvSpPr>
        <p:spPr bwMode="auto">
          <a:xfrm rot="21376692">
            <a:off x="5619068" y="4143996"/>
            <a:ext cx="914400" cy="4572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6" name="テキスト ボックス 18"/>
          <p:cNvSpPr txBox="1">
            <a:spLocks noChangeArrowheads="1"/>
          </p:cNvSpPr>
          <p:nvPr/>
        </p:nvSpPr>
        <p:spPr bwMode="auto">
          <a:xfrm>
            <a:off x="457200" y="6102896"/>
            <a:ext cx="8785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000" b="0" dirty="0">
                <a:solidFill>
                  <a:srgbClr val="000000"/>
                </a:solidFill>
              </a:rPr>
              <a:t>縮退は原子間相互作用、トラップの非等方性、、、などにより解ける。</a:t>
            </a:r>
            <a:endParaRPr lang="en-US" altLang="ja-JP" sz="2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5124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円/楕円 1"/>
          <p:cNvSpPr>
            <a:spLocks noChangeArrowheads="1"/>
          </p:cNvSpPr>
          <p:nvPr/>
        </p:nvSpPr>
        <p:spPr bwMode="auto">
          <a:xfrm>
            <a:off x="5105400" y="5394325"/>
            <a:ext cx="914400" cy="609600"/>
          </a:xfrm>
          <a:prstGeom prst="ellipse">
            <a:avLst/>
          </a:prstGeom>
          <a:solidFill>
            <a:srgbClr val="FFBBF8">
              <a:alpha val="50195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732837" cy="1398588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冷却原子系における</a:t>
            </a: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スピン軌道相互作用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テキスト ボックス 18"/>
          <p:cNvSpPr txBox="1">
            <a:spLocks noChangeArrowheads="1"/>
          </p:cNvSpPr>
          <p:nvPr/>
        </p:nvSpPr>
        <p:spPr bwMode="auto">
          <a:xfrm>
            <a:off x="0" y="3119437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>
                <a:solidFill>
                  <a:srgbClr val="000000"/>
                </a:solidFill>
              </a:rPr>
              <a:t>Raman coupling</a:t>
            </a:r>
          </a:p>
        </p:txBody>
      </p:sp>
      <p:sp>
        <p:nvSpPr>
          <p:cNvPr id="55299" name="テキスト ボックス 18"/>
          <p:cNvSpPr txBox="1">
            <a:spLocks noChangeArrowheads="1"/>
          </p:cNvSpPr>
          <p:nvPr/>
        </p:nvSpPr>
        <p:spPr bwMode="auto">
          <a:xfrm>
            <a:off x="5105401" y="1412875"/>
            <a:ext cx="4038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00"/>
                </a:solidFill>
              </a:rPr>
              <a:t>Lin, </a:t>
            </a:r>
            <a:r>
              <a:rPr lang="en-US" altLang="ja-JP" sz="2000" b="0" dirty="0">
                <a:solidFill>
                  <a:srgbClr val="000000"/>
                </a:solidFill>
              </a:rPr>
              <a:t>et al., Nature </a:t>
            </a:r>
            <a:r>
              <a:rPr lang="en-US" altLang="ja-JP" sz="2000" dirty="0">
                <a:solidFill>
                  <a:srgbClr val="000000"/>
                </a:solidFill>
              </a:rPr>
              <a:t>471</a:t>
            </a:r>
            <a:r>
              <a:rPr lang="en-US" altLang="ja-JP" sz="2000" b="0" dirty="0">
                <a:solidFill>
                  <a:srgbClr val="000000"/>
                </a:solidFill>
              </a:rPr>
              <a:t>, 83 (2011)</a:t>
            </a:r>
          </a:p>
        </p:txBody>
      </p:sp>
      <p:sp>
        <p:nvSpPr>
          <p:cNvPr id="55300" name="テキスト ボックス 18"/>
          <p:cNvSpPr txBox="1">
            <a:spLocks noChangeArrowheads="1"/>
          </p:cNvSpPr>
          <p:nvPr/>
        </p:nvSpPr>
        <p:spPr bwMode="auto">
          <a:xfrm>
            <a:off x="3429000" y="1676400"/>
            <a:ext cx="199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>
                <a:solidFill>
                  <a:srgbClr val="000000"/>
                </a:solidFill>
              </a:rPr>
              <a:t>Hamiltonian</a:t>
            </a:r>
          </a:p>
        </p:txBody>
      </p:sp>
      <p:sp>
        <p:nvSpPr>
          <p:cNvPr id="55301" name="テキスト ボックス 18"/>
          <p:cNvSpPr txBox="1">
            <a:spLocks noChangeArrowheads="1"/>
          </p:cNvSpPr>
          <p:nvPr/>
        </p:nvSpPr>
        <p:spPr bwMode="auto">
          <a:xfrm>
            <a:off x="3032125" y="6019800"/>
            <a:ext cx="6111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err="1">
                <a:solidFill>
                  <a:srgbClr val="FF0000"/>
                </a:solidFill>
              </a:rPr>
              <a:t>Rashba+Dresselhaus</a:t>
            </a:r>
            <a:r>
              <a:rPr lang="en-US" altLang="ja-JP" b="0" dirty="0">
                <a:solidFill>
                  <a:srgbClr val="FF0000"/>
                </a:solidFill>
              </a:rPr>
              <a:t> type vector potential</a:t>
            </a:r>
          </a:p>
        </p:txBody>
      </p:sp>
      <p:graphicFrame>
        <p:nvGraphicFramePr>
          <p:cNvPr id="55302" name="Object 4"/>
          <p:cNvGraphicFramePr>
            <a:graphicFrameLocks noChangeAspect="1"/>
          </p:cNvGraphicFramePr>
          <p:nvPr/>
        </p:nvGraphicFramePr>
        <p:xfrm>
          <a:off x="3890963" y="2051050"/>
          <a:ext cx="4713287" cy="849313"/>
        </p:xfrm>
        <a:graphic>
          <a:graphicData uri="http://schemas.openxmlformats.org/presentationml/2006/ole">
            <p:oleObj spid="_x0000_s55479" name="数式" r:id="rId4" imgW="2590800" imgH="457200" progId="Equation.3">
              <p:embed/>
            </p:oleObj>
          </a:graphicData>
        </a:graphic>
      </p:graphicFrame>
      <p:graphicFrame>
        <p:nvGraphicFramePr>
          <p:cNvPr id="55303" name="Object 4"/>
          <p:cNvGraphicFramePr>
            <a:graphicFrameLocks noChangeAspect="1"/>
          </p:cNvGraphicFramePr>
          <p:nvPr/>
        </p:nvGraphicFramePr>
        <p:xfrm>
          <a:off x="3733800" y="4784725"/>
          <a:ext cx="3852862" cy="1277781"/>
        </p:xfrm>
        <a:graphic>
          <a:graphicData uri="http://schemas.openxmlformats.org/presentationml/2006/ole">
            <p:oleObj spid="_x0000_s55480" name="数式" r:id="rId5" imgW="2057400" imgH="685800" progId="Equation.3">
              <p:embed/>
            </p:oleObj>
          </a:graphicData>
        </a:graphic>
      </p:graphicFrame>
      <p:sp>
        <p:nvSpPr>
          <p:cNvPr id="55304" name="テキスト ボックス 18"/>
          <p:cNvSpPr txBox="1">
            <a:spLocks noChangeArrowheads="1"/>
          </p:cNvSpPr>
          <p:nvPr/>
        </p:nvSpPr>
        <p:spPr bwMode="auto">
          <a:xfrm>
            <a:off x="3429000" y="2819400"/>
            <a:ext cx="434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err="1">
                <a:solidFill>
                  <a:srgbClr val="000000"/>
                </a:solidFill>
              </a:rPr>
              <a:t>Pseudospin</a:t>
            </a:r>
            <a:r>
              <a:rPr lang="en-US" altLang="ja-JP" sz="2000" b="0" dirty="0">
                <a:solidFill>
                  <a:srgbClr val="000000"/>
                </a:solidFill>
              </a:rPr>
              <a:t> representation</a:t>
            </a:r>
          </a:p>
        </p:txBody>
      </p:sp>
      <p:graphicFrame>
        <p:nvGraphicFramePr>
          <p:cNvPr id="55305" name="Object 4"/>
          <p:cNvGraphicFramePr>
            <a:graphicFrameLocks noChangeAspect="1"/>
          </p:cNvGraphicFramePr>
          <p:nvPr/>
        </p:nvGraphicFramePr>
        <p:xfrm>
          <a:off x="5181600" y="3200400"/>
          <a:ext cx="3962400" cy="931845"/>
        </p:xfrm>
        <a:graphic>
          <a:graphicData uri="http://schemas.openxmlformats.org/presentationml/2006/ole">
            <p:oleObj spid="_x0000_s55481" name="数式" r:id="rId6" imgW="2311400" imgH="533400" progId="Equation.3">
              <p:embed/>
            </p:oleObj>
          </a:graphicData>
        </a:graphic>
      </p:graphicFrame>
      <p:graphicFrame>
        <p:nvGraphicFramePr>
          <p:cNvPr id="55306" name="Object 4"/>
          <p:cNvGraphicFramePr>
            <a:graphicFrameLocks noChangeAspect="1"/>
          </p:cNvGraphicFramePr>
          <p:nvPr/>
        </p:nvGraphicFramePr>
        <p:xfrm>
          <a:off x="6184900" y="4305300"/>
          <a:ext cx="2463800" cy="393700"/>
        </p:xfrm>
        <a:graphic>
          <a:graphicData uri="http://schemas.openxmlformats.org/presentationml/2006/ole">
            <p:oleObj spid="_x0000_s55482" name="数式" r:id="rId7" imgW="1231900" imgH="203200" progId="Equation.3">
              <p:embed/>
            </p:oleObj>
          </a:graphicData>
        </a:graphic>
      </p:graphicFrame>
      <p:sp>
        <p:nvSpPr>
          <p:cNvPr id="55307" name="テキスト ボックス 18"/>
          <p:cNvSpPr txBox="1">
            <a:spLocks noChangeArrowheads="1"/>
          </p:cNvSpPr>
          <p:nvPr/>
        </p:nvSpPr>
        <p:spPr bwMode="auto">
          <a:xfrm>
            <a:off x="3498850" y="4038600"/>
            <a:ext cx="2901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>
                <a:solidFill>
                  <a:srgbClr val="000000"/>
                </a:solidFill>
              </a:rPr>
              <a:t>Unitary transformation</a:t>
            </a:r>
          </a:p>
        </p:txBody>
      </p:sp>
      <p:sp>
        <p:nvSpPr>
          <p:cNvPr id="16" name="テキスト ボックス 18"/>
          <p:cNvSpPr txBox="1">
            <a:spLocks noChangeArrowheads="1"/>
          </p:cNvSpPr>
          <p:nvPr/>
        </p:nvSpPr>
        <p:spPr bwMode="auto">
          <a:xfrm>
            <a:off x="3032125" y="6396037"/>
            <a:ext cx="3825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smtClean="0">
                <a:solidFill>
                  <a:srgbClr val="FF0000"/>
                </a:solidFill>
              </a:rPr>
              <a:t>(Non-</a:t>
            </a:r>
            <a:r>
              <a:rPr lang="en-US" altLang="ja-JP" b="0" dirty="0" err="1" smtClean="0">
                <a:solidFill>
                  <a:srgbClr val="FF0000"/>
                </a:solidFill>
              </a:rPr>
              <a:t>Abelian</a:t>
            </a:r>
            <a:r>
              <a:rPr lang="en-US" altLang="ja-JP" b="0" dirty="0" smtClean="0">
                <a:solidFill>
                  <a:srgbClr val="FF0000"/>
                </a:solidFill>
              </a:rPr>
              <a:t> gauge field)</a:t>
            </a:r>
            <a:endParaRPr lang="en-US" altLang="ja-JP" b="0" dirty="0">
              <a:solidFill>
                <a:srgbClr val="FF000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162" y="3581400"/>
            <a:ext cx="2138726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-323850" y="125413"/>
            <a:ext cx="9955213" cy="1169987"/>
          </a:xfrm>
        </p:spPr>
        <p:txBody>
          <a:bodyPr/>
          <a:lstStyle/>
          <a:p>
            <a:pPr>
              <a:defRPr/>
            </a:pP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ボース</a:t>
            </a: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アインシュタイン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凝縮</a:t>
            </a: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(Bose-Einstein condensation</a:t>
            </a: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：</a:t>
            </a: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BEC)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2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99568"/>
            <a:ext cx="43005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" y="3892550"/>
            <a:ext cx="4572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" y="3816350"/>
            <a:ext cx="2171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>
                <a:solidFill>
                  <a:schemeClr val="bg1"/>
                </a:solidFill>
                <a:latin typeface="Times" charset="0"/>
                <a:ea typeface="Osaka" charset="0"/>
                <a:cs typeface="Osaka" charset="0"/>
              </a:rPr>
              <a:t>BEC of </a:t>
            </a:r>
            <a:r>
              <a:rPr lang="en-US" altLang="ja-JP" sz="2000" b="0" baseline="30000">
                <a:solidFill>
                  <a:schemeClr val="bg1"/>
                </a:solidFill>
                <a:latin typeface="Times" charset="0"/>
                <a:ea typeface="Osaka" charset="0"/>
                <a:cs typeface="Osaka" charset="0"/>
              </a:rPr>
              <a:t>87</a:t>
            </a:r>
            <a:r>
              <a:rPr lang="en-US" altLang="ja-JP" sz="2000" b="0">
                <a:solidFill>
                  <a:schemeClr val="bg1"/>
                </a:solidFill>
                <a:latin typeface="Times" charset="0"/>
                <a:ea typeface="Osaka" charset="0"/>
                <a:cs typeface="Osaka" charset="0"/>
              </a:rPr>
              <a:t>Rb atoms</a:t>
            </a: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2540000" y="3816350"/>
            <a:ext cx="210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>
                <a:solidFill>
                  <a:schemeClr val="bg1"/>
                </a:solidFill>
                <a:latin typeface="Times" charset="0"/>
                <a:ea typeface="Osaka" charset="0"/>
                <a:cs typeface="Osaka" charset="0"/>
              </a:rPr>
              <a:t>JILA group (1995)</a:t>
            </a:r>
          </a:p>
        </p:txBody>
      </p:sp>
      <p:sp>
        <p:nvSpPr>
          <p:cNvPr id="20486" name="Rectangle 12"/>
          <p:cNvSpPr>
            <a:spLocks noChangeArrowheads="1"/>
          </p:cNvSpPr>
          <p:nvPr/>
        </p:nvSpPr>
        <p:spPr bwMode="auto">
          <a:xfrm>
            <a:off x="152400" y="1341438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b="0">
                <a:solidFill>
                  <a:schemeClr val="tx2"/>
                </a:solidFill>
              </a:rPr>
              <a:t>1995</a:t>
            </a:r>
            <a:r>
              <a:rPr lang="ja-JP" altLang="en-US" b="0">
                <a:solidFill>
                  <a:schemeClr val="tx2"/>
                </a:solidFill>
              </a:rPr>
              <a:t>年</a:t>
            </a:r>
            <a:r>
              <a:rPr lang="en-US" altLang="ja-JP" b="0">
                <a:solidFill>
                  <a:schemeClr val="tx2"/>
                </a:solidFill>
              </a:rPr>
              <a:t> • • • </a:t>
            </a:r>
            <a:r>
              <a:rPr lang="ja-JP" altLang="en-US" b="0" u="sng">
                <a:solidFill>
                  <a:srgbClr val="0000FF"/>
                </a:solidFill>
              </a:rPr>
              <a:t>冷却原子気体</a:t>
            </a:r>
            <a:r>
              <a:rPr lang="ja-JP" altLang="en-US" b="0"/>
              <a:t>の</a:t>
            </a:r>
            <a:r>
              <a:rPr lang="en-US" altLang="ja-JP" b="0">
                <a:solidFill>
                  <a:schemeClr val="tx2"/>
                </a:solidFill>
              </a:rPr>
              <a:t>BEC</a:t>
            </a:r>
            <a:r>
              <a:rPr lang="ja-JP" altLang="en-US" b="0">
                <a:solidFill>
                  <a:schemeClr val="tx2"/>
                </a:solidFill>
              </a:rPr>
              <a:t>が実現</a:t>
            </a:r>
          </a:p>
        </p:txBody>
      </p:sp>
      <p:pic>
        <p:nvPicPr>
          <p:cNvPr id="20487" name="Picture 11" descr="corn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74838"/>
            <a:ext cx="109220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2" descr="wiem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74838"/>
            <a:ext cx="10922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3" descr="ketter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74838"/>
            <a:ext cx="109537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Rectangle 17"/>
          <p:cNvSpPr>
            <a:spLocks noChangeArrowheads="1"/>
          </p:cNvSpPr>
          <p:nvPr/>
        </p:nvSpPr>
        <p:spPr bwMode="auto">
          <a:xfrm>
            <a:off x="381000" y="3365500"/>
            <a:ext cx="441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600" b="0"/>
              <a:t>E. Cornell  </a:t>
            </a:r>
            <a:r>
              <a:rPr lang="ja-JP" altLang="en-US" sz="1600" b="0"/>
              <a:t>　</a:t>
            </a:r>
            <a:r>
              <a:rPr lang="en-US" altLang="ja-JP" sz="1600" b="0"/>
              <a:t>C. Wieman     W. Ketterle</a:t>
            </a:r>
          </a:p>
        </p:txBody>
      </p:sp>
      <p:sp>
        <p:nvSpPr>
          <p:cNvPr id="20491" name="Text Box 7"/>
          <p:cNvSpPr txBox="1">
            <a:spLocks noChangeArrowheads="1"/>
          </p:cNvSpPr>
          <p:nvPr/>
        </p:nvSpPr>
        <p:spPr bwMode="auto">
          <a:xfrm>
            <a:off x="7086600" y="1548904"/>
            <a:ext cx="1981200" cy="1016000"/>
          </a:xfrm>
          <a:prstGeom prst="rect">
            <a:avLst/>
          </a:prstGeom>
          <a:solidFill>
            <a:srgbClr val="FFCEE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000" b="0"/>
              <a:t>レーザー冷却</a:t>
            </a:r>
            <a:endParaRPr lang="en-US" altLang="ja-JP" sz="2000" b="0"/>
          </a:p>
          <a:p>
            <a:pPr algn="ctr"/>
            <a:r>
              <a:rPr lang="ja-JP" altLang="en-US" sz="2000" b="0"/>
              <a:t>磁気トラップ</a:t>
            </a:r>
            <a:endParaRPr lang="en-US" altLang="ja-JP" sz="2000" b="0"/>
          </a:p>
          <a:p>
            <a:pPr algn="ctr"/>
            <a:r>
              <a:rPr lang="ja-JP" altLang="en-US" sz="2000" b="0"/>
              <a:t>蒸発冷却</a:t>
            </a:r>
          </a:p>
        </p:txBody>
      </p:sp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57763" y="1518568"/>
            <a:ext cx="350043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6300192" y="5301208"/>
            <a:ext cx="32403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/>
              <a:t>温度：　　</a:t>
            </a:r>
            <a:r>
              <a:rPr lang="en-US" altLang="ja-JP" b="0" dirty="0" err="1"/>
              <a:t>nK</a:t>
            </a:r>
            <a:r>
              <a:rPr lang="ja-JP" altLang="en-US" b="0" dirty="0"/>
              <a:t>（</a:t>
            </a:r>
            <a:r>
              <a:rPr lang="en-US" altLang="ja-JP" b="0" dirty="0"/>
              <a:t>10</a:t>
            </a:r>
            <a:r>
              <a:rPr lang="en-US" altLang="ja-JP" b="0" baseline="30000" dirty="0"/>
              <a:t>-9 </a:t>
            </a:r>
            <a:r>
              <a:rPr lang="en-US" altLang="ja-JP" b="0" dirty="0"/>
              <a:t>K </a:t>
            </a:r>
            <a:r>
              <a:rPr lang="ja-JP" altLang="en-US" b="0" dirty="0"/>
              <a:t>）</a:t>
            </a:r>
            <a:endParaRPr lang="en-US" altLang="ja-JP" b="0" dirty="0"/>
          </a:p>
          <a:p>
            <a:r>
              <a:rPr lang="ja-JP" altLang="en-US" b="0" dirty="0"/>
              <a:t>原子数：　</a:t>
            </a:r>
            <a:r>
              <a:rPr lang="en-US" altLang="ja-JP" b="0" dirty="0" smtClean="0"/>
              <a:t>10</a:t>
            </a:r>
            <a:r>
              <a:rPr lang="ja-JP" altLang="ja-JP" b="0" baseline="30000" dirty="0"/>
              <a:t>4</a:t>
            </a:r>
            <a:r>
              <a:rPr lang="en-US" altLang="ja-JP" b="0" baseline="30000" dirty="0" smtClean="0"/>
              <a:t>-7</a:t>
            </a:r>
            <a:r>
              <a:rPr lang="en-US" altLang="ja-JP" b="0" baseline="30000" dirty="0"/>
              <a:t>　</a:t>
            </a:r>
            <a:r>
              <a:rPr lang="ja-JP" altLang="en-US" b="0" dirty="0"/>
              <a:t>個</a:t>
            </a:r>
            <a:endParaRPr lang="en-US" altLang="ja-JP" b="0" dirty="0"/>
          </a:p>
          <a:p>
            <a:r>
              <a:rPr lang="ja-JP" altLang="en-US" b="0" dirty="0"/>
              <a:t>密度：　　</a:t>
            </a:r>
            <a:r>
              <a:rPr lang="en-US" altLang="ja-JP" b="0" dirty="0"/>
              <a:t>10</a:t>
            </a:r>
            <a:r>
              <a:rPr lang="en-US" altLang="ja-JP" b="0" baseline="30000" dirty="0"/>
              <a:t>13-15 </a:t>
            </a:r>
            <a:r>
              <a:rPr lang="en-US" altLang="ja-JP" b="0" dirty="0"/>
              <a:t>/cm</a:t>
            </a:r>
            <a:r>
              <a:rPr lang="en-US" altLang="ja-JP" b="0" baseline="30000" dirty="0"/>
              <a:t>3</a:t>
            </a:r>
            <a:endParaRPr lang="en-US" altLang="ja-JP" b="0" dirty="0"/>
          </a:p>
          <a:p>
            <a:r>
              <a:rPr lang="ja-JP" altLang="en-US" b="0" dirty="0"/>
              <a:t>サイズ：　</a:t>
            </a:r>
            <a:r>
              <a:rPr lang="en-US" altLang="ja-JP" b="0" dirty="0"/>
              <a:t>10-100 </a:t>
            </a:r>
            <a:r>
              <a:rPr lang="en-US" altLang="ja-JP" b="0" dirty="0">
                <a:latin typeface="Symbol" charset="0"/>
                <a:sym typeface="Symbol" charset="0"/>
              </a:rPr>
              <a:t></a:t>
            </a:r>
            <a:r>
              <a:rPr lang="en-US" altLang="ja-JP" b="0" dirty="0"/>
              <a:t>m</a:t>
            </a:r>
          </a:p>
        </p:txBody>
      </p:sp>
      <p:sp>
        <p:nvSpPr>
          <p:cNvPr id="36" name="Oval 14"/>
          <p:cNvSpPr>
            <a:spLocks noChangeArrowheads="1"/>
          </p:cNvSpPr>
          <p:nvPr/>
        </p:nvSpPr>
        <p:spPr bwMode="auto">
          <a:xfrm>
            <a:off x="6324600" y="3309268"/>
            <a:ext cx="762000" cy="5715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>
                  <a:alpha val="85001"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b="0"/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 flipH="1" flipV="1">
            <a:off x="6858000" y="3652168"/>
            <a:ext cx="1143000" cy="18669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utoUpdateAnimBg="0"/>
      <p:bldP spid="36" grpId="0" animBg="1"/>
      <p:bldP spid="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 bwMode="auto">
          <a:xfrm>
            <a:off x="2971800" y="1905000"/>
            <a:ext cx="6172200" cy="2667000"/>
          </a:xfrm>
          <a:prstGeom prst="roundRect">
            <a:avLst>
              <a:gd name="adj" fmla="val 12281"/>
            </a:avLst>
          </a:prstGeom>
          <a:solidFill>
            <a:srgbClr val="DEDE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732837" cy="1398588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冷却原子系における</a:t>
            </a: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スピン軌道相互作用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50" name="テキスト ボックス 18"/>
          <p:cNvSpPr txBox="1">
            <a:spLocks noChangeArrowheads="1"/>
          </p:cNvSpPr>
          <p:nvPr/>
        </p:nvSpPr>
        <p:spPr bwMode="auto">
          <a:xfrm>
            <a:off x="3263900" y="1987550"/>
            <a:ext cx="1223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>
                <a:solidFill>
                  <a:srgbClr val="000000"/>
                </a:solidFill>
              </a:rPr>
              <a:t>Boson</a:t>
            </a:r>
          </a:p>
        </p:txBody>
      </p:sp>
      <p:sp>
        <p:nvSpPr>
          <p:cNvPr id="57351" name="テキスト ボックス 18"/>
          <p:cNvSpPr txBox="1">
            <a:spLocks noChangeArrowheads="1"/>
          </p:cNvSpPr>
          <p:nvPr/>
        </p:nvSpPr>
        <p:spPr bwMode="auto">
          <a:xfrm>
            <a:off x="3017837" y="3048000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err="1">
                <a:solidFill>
                  <a:srgbClr val="000000"/>
                </a:solidFill>
              </a:rPr>
              <a:t>Fermion</a:t>
            </a:r>
            <a:endParaRPr lang="en-US" altLang="ja-JP" b="0" dirty="0">
              <a:solidFill>
                <a:srgbClr val="000000"/>
              </a:solidFill>
            </a:endParaRPr>
          </a:p>
        </p:txBody>
      </p:sp>
      <p:sp>
        <p:nvSpPr>
          <p:cNvPr id="57352" name="テキスト ボックス 18"/>
          <p:cNvSpPr txBox="1">
            <a:spLocks noChangeArrowheads="1"/>
          </p:cNvSpPr>
          <p:nvPr/>
        </p:nvSpPr>
        <p:spPr bwMode="auto">
          <a:xfrm>
            <a:off x="4416425" y="1987550"/>
            <a:ext cx="172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baseline="30000">
                <a:solidFill>
                  <a:srgbClr val="000000"/>
                </a:solidFill>
              </a:rPr>
              <a:t>87</a:t>
            </a:r>
            <a:r>
              <a:rPr lang="en-US" altLang="ja-JP" b="0">
                <a:solidFill>
                  <a:srgbClr val="000000"/>
                </a:solidFill>
              </a:rPr>
              <a:t>Rb   F=1</a:t>
            </a:r>
          </a:p>
        </p:txBody>
      </p:sp>
      <p:graphicFrame>
        <p:nvGraphicFramePr>
          <p:cNvPr id="57353" name="Object 4"/>
          <p:cNvGraphicFramePr>
            <a:graphicFrameLocks noChangeAspect="1"/>
          </p:cNvGraphicFramePr>
          <p:nvPr/>
        </p:nvGraphicFramePr>
        <p:xfrm>
          <a:off x="6143625" y="1987550"/>
          <a:ext cx="1911350" cy="476250"/>
        </p:xfrm>
        <a:graphic>
          <a:graphicData uri="http://schemas.openxmlformats.org/presentationml/2006/ole">
            <p:oleObj spid="_x0000_s57536" name="数式" r:id="rId4" imgW="965200" imgH="241300" progId="Equation.3">
              <p:embed/>
            </p:oleObj>
          </a:graphicData>
        </a:graphic>
      </p:graphicFrame>
      <p:sp>
        <p:nvSpPr>
          <p:cNvPr id="57354" name="テキスト ボックス 21"/>
          <p:cNvSpPr txBox="1">
            <a:spLocks noChangeArrowheads="1"/>
          </p:cNvSpPr>
          <p:nvPr/>
        </p:nvSpPr>
        <p:spPr bwMode="auto">
          <a:xfrm>
            <a:off x="7512050" y="1844675"/>
            <a:ext cx="576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600" b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57355" name="テキスト ボックス 18"/>
          <p:cNvSpPr txBox="1">
            <a:spLocks noChangeArrowheads="1"/>
          </p:cNvSpPr>
          <p:nvPr/>
        </p:nvSpPr>
        <p:spPr bwMode="auto">
          <a:xfrm>
            <a:off x="4703763" y="2419350"/>
            <a:ext cx="3779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>
                <a:solidFill>
                  <a:srgbClr val="000000"/>
                </a:solidFill>
              </a:rPr>
              <a:t>Lin et al., Nature </a:t>
            </a:r>
            <a:r>
              <a:rPr lang="en-US" altLang="ja-JP" sz="2000" dirty="0">
                <a:solidFill>
                  <a:srgbClr val="000000"/>
                </a:solidFill>
              </a:rPr>
              <a:t>471</a:t>
            </a:r>
            <a:r>
              <a:rPr lang="en-US" altLang="ja-JP" sz="2000" b="0" dirty="0">
                <a:solidFill>
                  <a:srgbClr val="000000"/>
                </a:solidFill>
              </a:rPr>
              <a:t>, 83 (2011)</a:t>
            </a:r>
          </a:p>
        </p:txBody>
      </p:sp>
      <p:sp>
        <p:nvSpPr>
          <p:cNvPr id="57356" name="テキスト ボックス 18"/>
          <p:cNvSpPr txBox="1">
            <a:spLocks noChangeArrowheads="1"/>
          </p:cNvSpPr>
          <p:nvPr/>
        </p:nvSpPr>
        <p:spPr bwMode="auto">
          <a:xfrm>
            <a:off x="4452938" y="3132138"/>
            <a:ext cx="172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baseline="30000" dirty="0">
                <a:solidFill>
                  <a:srgbClr val="000000"/>
                </a:solidFill>
              </a:rPr>
              <a:t>40</a:t>
            </a:r>
            <a:r>
              <a:rPr lang="en-US" altLang="ja-JP" b="0" dirty="0">
                <a:solidFill>
                  <a:srgbClr val="000000"/>
                </a:solidFill>
              </a:rPr>
              <a:t>K   F=9/2</a:t>
            </a:r>
          </a:p>
        </p:txBody>
      </p:sp>
      <p:graphicFrame>
        <p:nvGraphicFramePr>
          <p:cNvPr id="57357" name="Object 4"/>
          <p:cNvGraphicFramePr>
            <a:graphicFrameLocks noChangeAspect="1"/>
          </p:cNvGraphicFramePr>
          <p:nvPr/>
        </p:nvGraphicFramePr>
        <p:xfrm>
          <a:off x="6130925" y="3132138"/>
          <a:ext cx="2011363" cy="476250"/>
        </p:xfrm>
        <a:graphic>
          <a:graphicData uri="http://schemas.openxmlformats.org/presentationml/2006/ole">
            <p:oleObj spid="_x0000_s57537" name="数式" r:id="rId5" imgW="1016000" imgH="241300" progId="Equation.3">
              <p:embed/>
            </p:oleObj>
          </a:graphicData>
        </a:graphic>
      </p:graphicFrame>
      <p:sp>
        <p:nvSpPr>
          <p:cNvPr id="57358" name="テキスト ボックス 18"/>
          <p:cNvSpPr txBox="1">
            <a:spLocks noChangeArrowheads="1"/>
          </p:cNvSpPr>
          <p:nvPr/>
        </p:nvSpPr>
        <p:spPr bwMode="auto">
          <a:xfrm>
            <a:off x="4521200" y="3562350"/>
            <a:ext cx="447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>
                <a:solidFill>
                  <a:srgbClr val="000000"/>
                </a:solidFill>
              </a:rPr>
              <a:t>Wang et al., </a:t>
            </a:r>
            <a:r>
              <a:rPr lang="en-US" altLang="ja-JP" sz="2000" b="0" dirty="0" smtClean="0">
                <a:solidFill>
                  <a:srgbClr val="000000"/>
                </a:solidFill>
              </a:rPr>
              <a:t>PRL </a:t>
            </a:r>
            <a:r>
              <a:rPr lang="en-US" altLang="ja-JP" sz="2000" dirty="0" smtClean="0">
                <a:solidFill>
                  <a:srgbClr val="000000"/>
                </a:solidFill>
              </a:rPr>
              <a:t>109</a:t>
            </a:r>
            <a:r>
              <a:rPr lang="en-US" altLang="ja-JP" sz="2000" b="0" dirty="0" smtClean="0">
                <a:solidFill>
                  <a:srgbClr val="000000"/>
                </a:solidFill>
              </a:rPr>
              <a:t>, 095301 (2012)</a:t>
            </a:r>
          </a:p>
        </p:txBody>
      </p:sp>
      <p:sp>
        <p:nvSpPr>
          <p:cNvPr id="57359" name="テキスト ボックス 18"/>
          <p:cNvSpPr txBox="1">
            <a:spLocks noChangeArrowheads="1"/>
          </p:cNvSpPr>
          <p:nvPr/>
        </p:nvSpPr>
        <p:spPr bwMode="auto">
          <a:xfrm>
            <a:off x="4452938" y="3924300"/>
            <a:ext cx="172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baseline="30000">
                <a:solidFill>
                  <a:srgbClr val="000000"/>
                </a:solidFill>
              </a:rPr>
              <a:t>6</a:t>
            </a:r>
            <a:r>
              <a:rPr lang="en-US" altLang="ja-JP" b="0">
                <a:solidFill>
                  <a:srgbClr val="000000"/>
                </a:solidFill>
              </a:rPr>
              <a:t>Li  F=3/2</a:t>
            </a:r>
          </a:p>
        </p:txBody>
      </p:sp>
      <p:graphicFrame>
        <p:nvGraphicFramePr>
          <p:cNvPr id="57360" name="Object 4"/>
          <p:cNvGraphicFramePr>
            <a:graphicFrameLocks noChangeAspect="1"/>
          </p:cNvGraphicFramePr>
          <p:nvPr/>
        </p:nvGraphicFramePr>
        <p:xfrm>
          <a:off x="6167438" y="3924300"/>
          <a:ext cx="1936750" cy="476250"/>
        </p:xfrm>
        <a:graphic>
          <a:graphicData uri="http://schemas.openxmlformats.org/presentationml/2006/ole">
            <p:oleObj spid="_x0000_s57538" name="数式" r:id="rId6" imgW="977900" imgH="241300" progId="Equation.3">
              <p:embed/>
            </p:oleObj>
          </a:graphicData>
        </a:graphic>
      </p:graphicFrame>
      <p:sp>
        <p:nvSpPr>
          <p:cNvPr id="20" name="円/楕円 1"/>
          <p:cNvSpPr>
            <a:spLocks noChangeArrowheads="1"/>
          </p:cNvSpPr>
          <p:nvPr/>
        </p:nvSpPr>
        <p:spPr bwMode="auto">
          <a:xfrm>
            <a:off x="5105400" y="5394325"/>
            <a:ext cx="914400" cy="609600"/>
          </a:xfrm>
          <a:prstGeom prst="ellipse">
            <a:avLst/>
          </a:prstGeom>
          <a:solidFill>
            <a:srgbClr val="FFBBF8">
              <a:alpha val="50195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 b="0"/>
          </a:p>
        </p:txBody>
      </p:sp>
      <p:sp>
        <p:nvSpPr>
          <p:cNvPr id="21" name="テキスト ボックス 18"/>
          <p:cNvSpPr txBox="1">
            <a:spLocks noChangeArrowheads="1"/>
          </p:cNvSpPr>
          <p:nvPr/>
        </p:nvSpPr>
        <p:spPr bwMode="auto">
          <a:xfrm>
            <a:off x="3032125" y="6019800"/>
            <a:ext cx="6111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err="1">
                <a:solidFill>
                  <a:srgbClr val="FF0000"/>
                </a:solidFill>
              </a:rPr>
              <a:t>Rashba+Dresselhaus</a:t>
            </a:r>
            <a:r>
              <a:rPr lang="en-US" altLang="ja-JP" b="0" dirty="0">
                <a:solidFill>
                  <a:srgbClr val="FF0000"/>
                </a:solidFill>
              </a:rPr>
              <a:t> type vector potential</a:t>
            </a: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3733800" y="4784725"/>
          <a:ext cx="3852862" cy="1277781"/>
        </p:xfrm>
        <a:graphic>
          <a:graphicData uri="http://schemas.openxmlformats.org/presentationml/2006/ole">
            <p:oleObj spid="_x0000_s57539" name="数式" r:id="rId7" imgW="2057400" imgH="685800" progId="Equation.3">
              <p:embed/>
            </p:oleObj>
          </a:graphicData>
        </a:graphic>
      </p:graphicFrame>
      <p:sp>
        <p:nvSpPr>
          <p:cNvPr id="23" name="テキスト ボックス 18"/>
          <p:cNvSpPr txBox="1">
            <a:spLocks noChangeArrowheads="1"/>
          </p:cNvSpPr>
          <p:nvPr/>
        </p:nvSpPr>
        <p:spPr bwMode="auto">
          <a:xfrm>
            <a:off x="3032125" y="6396037"/>
            <a:ext cx="3825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smtClean="0">
                <a:solidFill>
                  <a:srgbClr val="FF0000"/>
                </a:solidFill>
              </a:rPr>
              <a:t>(Non-</a:t>
            </a:r>
            <a:r>
              <a:rPr lang="en-US" altLang="ja-JP" b="0" dirty="0" err="1" smtClean="0">
                <a:solidFill>
                  <a:srgbClr val="FF0000"/>
                </a:solidFill>
              </a:rPr>
              <a:t>Abelian</a:t>
            </a:r>
            <a:r>
              <a:rPr lang="en-US" altLang="ja-JP" b="0" dirty="0" smtClean="0">
                <a:solidFill>
                  <a:srgbClr val="FF0000"/>
                </a:solidFill>
              </a:rPr>
              <a:t> gauge field)</a:t>
            </a:r>
            <a:endParaRPr lang="en-US" altLang="ja-JP" b="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18"/>
          <p:cNvSpPr txBox="1">
            <a:spLocks noChangeArrowheads="1"/>
          </p:cNvSpPr>
          <p:nvPr/>
        </p:nvSpPr>
        <p:spPr bwMode="auto">
          <a:xfrm>
            <a:off x="304800" y="1524000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>
                <a:solidFill>
                  <a:srgbClr val="000000"/>
                </a:solidFill>
              </a:rPr>
              <a:t>Raman coupling</a:t>
            </a:r>
          </a:p>
        </p:txBody>
      </p:sp>
      <p:pic>
        <p:nvPicPr>
          <p:cNvPr id="25" name="図 24" descr="zhaidif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56" y="2780928"/>
            <a:ext cx="2831274" cy="3801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90799"/>
            <a:ext cx="2286000" cy="1994171"/>
          </a:xfrm>
          <a:prstGeom prst="rect">
            <a:avLst/>
          </a:prstGeom>
        </p:spPr>
      </p:pic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732837" cy="1398588"/>
          </a:xfrm>
        </p:spPr>
        <p:txBody>
          <a:bodyPr/>
          <a:lstStyle/>
          <a:p>
            <a:pPr>
              <a:defRPr/>
            </a:pPr>
            <a:r>
              <a:rPr lang="en-US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様々な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スピン軌道相互作用</a:t>
            </a: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の生成法</a:t>
            </a:r>
            <a:r>
              <a:rPr lang="en-US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の提案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2" name="テキスト ボックス 18"/>
          <p:cNvSpPr txBox="1">
            <a:spLocks noChangeArrowheads="1"/>
          </p:cNvSpPr>
          <p:nvPr/>
        </p:nvSpPr>
        <p:spPr bwMode="auto">
          <a:xfrm>
            <a:off x="4267200" y="1606550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>
                <a:solidFill>
                  <a:srgbClr val="000000"/>
                </a:solidFill>
              </a:rPr>
              <a:t>Lin et al., Nature </a:t>
            </a:r>
            <a:r>
              <a:rPr lang="en-US" altLang="ja-JP" sz="1800" dirty="0">
                <a:solidFill>
                  <a:srgbClr val="000000"/>
                </a:solidFill>
              </a:rPr>
              <a:t>471</a:t>
            </a:r>
            <a:r>
              <a:rPr lang="en-US" altLang="ja-JP" sz="1800" b="0" dirty="0">
                <a:solidFill>
                  <a:srgbClr val="000000"/>
                </a:solidFill>
              </a:rPr>
              <a:t>, 83 (2011)</a:t>
            </a:r>
          </a:p>
        </p:txBody>
      </p:sp>
      <p:graphicFrame>
        <p:nvGraphicFramePr>
          <p:cNvPr id="61443" name="Object 4"/>
          <p:cNvGraphicFramePr>
            <a:graphicFrameLocks noChangeAspect="1"/>
          </p:cNvGraphicFramePr>
          <p:nvPr/>
        </p:nvGraphicFramePr>
        <p:xfrm>
          <a:off x="3048000" y="1606550"/>
          <a:ext cx="577850" cy="450850"/>
        </p:xfrm>
        <a:graphic>
          <a:graphicData uri="http://schemas.openxmlformats.org/presentationml/2006/ole">
            <p:oleObj spid="_x0000_s61578" name="数式" r:id="rId5" imgW="292100" imgH="228600" progId="Equation.3">
              <p:embed/>
            </p:oleObj>
          </a:graphicData>
        </a:graphic>
      </p:graphicFrame>
      <p:sp>
        <p:nvSpPr>
          <p:cNvPr id="61444" name="テキスト ボックス 18"/>
          <p:cNvSpPr txBox="1">
            <a:spLocks noChangeArrowheads="1"/>
          </p:cNvSpPr>
          <p:nvPr/>
        </p:nvSpPr>
        <p:spPr bwMode="auto">
          <a:xfrm>
            <a:off x="0" y="1225550"/>
            <a:ext cx="3311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err="1">
                <a:solidFill>
                  <a:srgbClr val="000000"/>
                </a:solidFill>
              </a:rPr>
              <a:t>Rashba</a:t>
            </a:r>
            <a:endParaRPr lang="en-US" altLang="ja-JP" b="0" dirty="0">
              <a:solidFill>
                <a:srgbClr val="000000"/>
              </a:solidFill>
            </a:endParaRPr>
          </a:p>
          <a:p>
            <a:r>
              <a:rPr lang="en-US" altLang="ja-JP" b="0" dirty="0">
                <a:solidFill>
                  <a:srgbClr val="000000"/>
                </a:solidFill>
              </a:rPr>
              <a:t>+</a:t>
            </a:r>
            <a:r>
              <a:rPr lang="en-US" altLang="ja-JP" b="0" dirty="0" err="1">
                <a:solidFill>
                  <a:srgbClr val="000000"/>
                </a:solidFill>
              </a:rPr>
              <a:t>Dresselhause</a:t>
            </a:r>
            <a:r>
              <a:rPr lang="en-US" altLang="ja-JP" b="0" dirty="0">
                <a:solidFill>
                  <a:srgbClr val="000000"/>
                </a:solidFill>
              </a:rPr>
              <a:t> (1D)</a:t>
            </a:r>
          </a:p>
        </p:txBody>
      </p:sp>
      <p:graphicFrame>
        <p:nvGraphicFramePr>
          <p:cNvPr id="61445" name="Object 4"/>
          <p:cNvGraphicFramePr>
            <a:graphicFrameLocks noChangeAspect="1"/>
          </p:cNvGraphicFramePr>
          <p:nvPr/>
        </p:nvGraphicFramePr>
        <p:xfrm>
          <a:off x="762000" y="2514600"/>
          <a:ext cx="1277937" cy="473075"/>
        </p:xfrm>
        <a:graphic>
          <a:graphicData uri="http://schemas.openxmlformats.org/presentationml/2006/ole">
            <p:oleObj spid="_x0000_s61579" name="数式" r:id="rId6" imgW="647700" imgH="241300" progId="Equation.3">
              <p:embed/>
            </p:oleObj>
          </a:graphicData>
        </a:graphic>
      </p:graphicFrame>
      <p:graphicFrame>
        <p:nvGraphicFramePr>
          <p:cNvPr id="614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355613"/>
              </p:ext>
            </p:extLst>
          </p:nvPr>
        </p:nvGraphicFramePr>
        <p:xfrm>
          <a:off x="609600" y="4972149"/>
          <a:ext cx="1954212" cy="473075"/>
        </p:xfrm>
        <a:graphic>
          <a:graphicData uri="http://schemas.openxmlformats.org/presentationml/2006/ole">
            <p:oleObj spid="_x0000_s61580" name="数式" r:id="rId7" imgW="990600" imgH="241300" progId="Equation.3">
              <p:embed/>
            </p:oleObj>
          </a:graphicData>
        </a:graphic>
      </p:graphicFrame>
      <p:sp>
        <p:nvSpPr>
          <p:cNvPr id="61447" name="テキスト ボックス 18"/>
          <p:cNvSpPr txBox="1">
            <a:spLocks noChangeArrowheads="1"/>
          </p:cNvSpPr>
          <p:nvPr/>
        </p:nvSpPr>
        <p:spPr bwMode="auto">
          <a:xfrm>
            <a:off x="0" y="2133600"/>
            <a:ext cx="2016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err="1">
                <a:solidFill>
                  <a:srgbClr val="000000"/>
                </a:solidFill>
              </a:rPr>
              <a:t>Rashba</a:t>
            </a:r>
            <a:r>
              <a:rPr lang="en-US" altLang="ja-JP" b="0" dirty="0">
                <a:solidFill>
                  <a:srgbClr val="000000"/>
                </a:solidFill>
              </a:rPr>
              <a:t> (2D)</a:t>
            </a:r>
          </a:p>
        </p:txBody>
      </p:sp>
      <p:sp>
        <p:nvSpPr>
          <p:cNvPr id="61448" name="テキスト ボックス 18"/>
          <p:cNvSpPr txBox="1">
            <a:spLocks noChangeArrowheads="1"/>
          </p:cNvSpPr>
          <p:nvPr/>
        </p:nvSpPr>
        <p:spPr bwMode="auto">
          <a:xfrm>
            <a:off x="0" y="4581128"/>
            <a:ext cx="2017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dirty="0" err="1">
                <a:solidFill>
                  <a:srgbClr val="000000"/>
                </a:solidFill>
              </a:rPr>
              <a:t>Rashba</a:t>
            </a:r>
            <a:r>
              <a:rPr lang="en-US" altLang="ja-JP" b="0" dirty="0">
                <a:solidFill>
                  <a:srgbClr val="000000"/>
                </a:solidFill>
              </a:rPr>
              <a:t> (3D)</a:t>
            </a:r>
          </a:p>
        </p:txBody>
      </p:sp>
      <p:sp>
        <p:nvSpPr>
          <p:cNvPr id="10" name="テキスト ボックス 18"/>
          <p:cNvSpPr txBox="1">
            <a:spLocks noChangeArrowheads="1"/>
          </p:cNvSpPr>
          <p:nvPr/>
        </p:nvSpPr>
        <p:spPr bwMode="auto">
          <a:xfrm>
            <a:off x="2438400" y="2133600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 smtClean="0">
                <a:solidFill>
                  <a:srgbClr val="000000"/>
                </a:solidFill>
              </a:rPr>
              <a:t>Campbell </a:t>
            </a:r>
            <a:r>
              <a:rPr lang="en-US" altLang="ja-JP" sz="1800" b="0" dirty="0">
                <a:solidFill>
                  <a:srgbClr val="000000"/>
                </a:solidFill>
              </a:rPr>
              <a:t>et al.,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 PRA. </a:t>
            </a:r>
            <a:r>
              <a:rPr lang="en-US" altLang="ja-JP" sz="1800" dirty="0" smtClean="0">
                <a:solidFill>
                  <a:srgbClr val="000000"/>
                </a:solidFill>
              </a:rPr>
              <a:t>84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, 025602 (2011)</a:t>
            </a:r>
            <a:endParaRPr lang="en-US" altLang="ja-JP" sz="1800" b="0" dirty="0">
              <a:solidFill>
                <a:srgbClr val="000000"/>
              </a:solidFill>
            </a:endParaRPr>
          </a:p>
        </p:txBody>
      </p:sp>
      <p:sp>
        <p:nvSpPr>
          <p:cNvPr id="11" name="テキスト ボックス 18"/>
          <p:cNvSpPr txBox="1">
            <a:spLocks noChangeArrowheads="1"/>
          </p:cNvSpPr>
          <p:nvPr/>
        </p:nvSpPr>
        <p:spPr bwMode="auto">
          <a:xfrm>
            <a:off x="5867400" y="2133600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 err="1" smtClean="0">
                <a:solidFill>
                  <a:srgbClr val="000000"/>
                </a:solidFill>
              </a:rPr>
              <a:t>Juzeliūnas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 </a:t>
            </a:r>
            <a:r>
              <a:rPr lang="en-US" altLang="ja-JP" sz="1800" b="0" dirty="0">
                <a:solidFill>
                  <a:srgbClr val="000000"/>
                </a:solidFill>
              </a:rPr>
              <a:t>et al.,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 PRA </a:t>
            </a:r>
            <a:r>
              <a:rPr lang="en-US" altLang="ja-JP" sz="1800" dirty="0" smtClean="0">
                <a:solidFill>
                  <a:srgbClr val="000000"/>
                </a:solidFill>
              </a:rPr>
              <a:t>81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, 053403 (2010)</a:t>
            </a:r>
            <a:endParaRPr lang="en-US" altLang="ja-JP" sz="1800" b="0" dirty="0">
              <a:solidFill>
                <a:srgbClr val="000000"/>
              </a:solidFill>
            </a:endParaRPr>
          </a:p>
        </p:txBody>
      </p:sp>
      <p:sp>
        <p:nvSpPr>
          <p:cNvPr id="12" name="テキスト ボックス 18"/>
          <p:cNvSpPr txBox="1">
            <a:spLocks noChangeArrowheads="1"/>
          </p:cNvSpPr>
          <p:nvPr/>
        </p:nvSpPr>
        <p:spPr bwMode="auto">
          <a:xfrm>
            <a:off x="457200" y="5410200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 smtClean="0">
                <a:solidFill>
                  <a:srgbClr val="000000"/>
                </a:solidFill>
              </a:rPr>
              <a:t>Anderson </a:t>
            </a:r>
            <a:r>
              <a:rPr lang="en-US" altLang="ja-JP" sz="1800" b="0" dirty="0">
                <a:solidFill>
                  <a:srgbClr val="000000"/>
                </a:solidFill>
              </a:rPr>
              <a:t>et al.,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 PRL </a:t>
            </a:r>
            <a:r>
              <a:rPr lang="en-US" altLang="ja-JP" sz="1800" dirty="0" smtClean="0">
                <a:solidFill>
                  <a:srgbClr val="000000"/>
                </a:solidFill>
              </a:rPr>
              <a:t>108, 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235301 (2012)</a:t>
            </a:r>
            <a:endParaRPr lang="en-US" altLang="ja-JP" sz="1800" b="0" dirty="0">
              <a:solidFill>
                <a:srgbClr val="000000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4637112"/>
            <a:ext cx="1610017" cy="16002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800" y="4636775"/>
            <a:ext cx="2533600" cy="158069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800" y="2743200"/>
            <a:ext cx="1752600" cy="182000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7200" y="2819399"/>
            <a:ext cx="1676400" cy="1795083"/>
          </a:xfrm>
          <a:prstGeom prst="rect">
            <a:avLst/>
          </a:prstGeom>
        </p:spPr>
      </p:pic>
      <p:sp>
        <p:nvSpPr>
          <p:cNvPr id="18" name="テキスト ボックス 18"/>
          <p:cNvSpPr txBox="1">
            <a:spLocks noChangeArrowheads="1"/>
          </p:cNvSpPr>
          <p:nvPr/>
        </p:nvSpPr>
        <p:spPr bwMode="auto">
          <a:xfrm>
            <a:off x="3124200" y="6228020"/>
            <a:ext cx="373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 err="1" smtClean="0">
                <a:solidFill>
                  <a:srgbClr val="000000"/>
                </a:solidFill>
              </a:rPr>
              <a:t>Xu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 </a:t>
            </a:r>
            <a:r>
              <a:rPr lang="en-US" altLang="ja-JP" sz="1800" b="0" dirty="0">
                <a:solidFill>
                  <a:srgbClr val="000000"/>
                </a:solidFill>
              </a:rPr>
              <a:t>et al.,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 RPA </a:t>
            </a:r>
            <a:r>
              <a:rPr lang="en-US" altLang="ja-JP" sz="1800" dirty="0" smtClean="0">
                <a:solidFill>
                  <a:srgbClr val="000000"/>
                </a:solidFill>
              </a:rPr>
              <a:t>87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, 063634 (2013)</a:t>
            </a:r>
            <a:endParaRPr lang="en-US" altLang="ja-JP" sz="1800" b="0" dirty="0">
              <a:solidFill>
                <a:srgbClr val="000000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3124200" y="6516052"/>
            <a:ext cx="358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 smtClean="0">
                <a:solidFill>
                  <a:srgbClr val="000000"/>
                </a:solidFill>
              </a:rPr>
              <a:t>Anderson </a:t>
            </a:r>
            <a:r>
              <a:rPr lang="en-US" altLang="ja-JP" sz="1800" b="0" dirty="0">
                <a:solidFill>
                  <a:srgbClr val="000000"/>
                </a:solidFill>
              </a:rPr>
              <a:t>et al.,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 arXiv:1306.2606</a:t>
            </a:r>
            <a:endParaRPr lang="en-US" altLang="ja-JP" sz="1800" b="0" dirty="0">
              <a:solidFill>
                <a:srgbClr val="000000"/>
              </a:solidFill>
            </a:endParaRPr>
          </a:p>
        </p:txBody>
      </p:sp>
      <p:sp>
        <p:nvSpPr>
          <p:cNvPr id="20" name="テキスト ボックス 18"/>
          <p:cNvSpPr txBox="1">
            <a:spLocks noChangeArrowheads="1"/>
          </p:cNvSpPr>
          <p:nvPr/>
        </p:nvSpPr>
        <p:spPr bwMode="auto">
          <a:xfrm>
            <a:off x="685800" y="6327412"/>
            <a:ext cx="289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1800" b="0" dirty="0" smtClean="0">
                <a:solidFill>
                  <a:srgbClr val="000000"/>
                </a:solidFill>
              </a:rPr>
              <a:t>磁場勾配を用いた提案</a:t>
            </a:r>
            <a:endParaRPr lang="en-US" altLang="ja-JP" sz="1800" b="0" dirty="0">
              <a:solidFill>
                <a:srgbClr val="000000"/>
              </a:solidFill>
            </a:endParaRPr>
          </a:p>
        </p:txBody>
      </p:sp>
      <p:cxnSp>
        <p:nvCxnSpPr>
          <p:cNvPr id="3" name="直線コネクタ 2"/>
          <p:cNvCxnSpPr/>
          <p:nvPr/>
        </p:nvCxnSpPr>
        <p:spPr bwMode="auto">
          <a:xfrm>
            <a:off x="0" y="2060848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直線コネクタ 24"/>
          <p:cNvCxnSpPr/>
          <p:nvPr/>
        </p:nvCxnSpPr>
        <p:spPr bwMode="auto">
          <a:xfrm>
            <a:off x="0" y="4581128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線コネクタ 25"/>
          <p:cNvCxnSpPr/>
          <p:nvPr/>
        </p:nvCxnSpPr>
        <p:spPr bwMode="auto">
          <a:xfrm>
            <a:off x="-36512" y="6237312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8" y="0"/>
            <a:ext cx="8221662" cy="1398588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冷却原子系におけるスピン軌道</a:t>
            </a: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相互作用の実験的観測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4" name="テキスト ボックス 18"/>
          <p:cNvSpPr txBox="1">
            <a:spLocks noChangeArrowheads="1"/>
          </p:cNvSpPr>
          <p:nvPr/>
        </p:nvSpPr>
        <p:spPr bwMode="auto">
          <a:xfrm>
            <a:off x="5364163" y="1412875"/>
            <a:ext cx="3779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>
                <a:solidFill>
                  <a:srgbClr val="000000"/>
                </a:solidFill>
              </a:rPr>
              <a:t>Lin et al., Nature </a:t>
            </a:r>
            <a:r>
              <a:rPr lang="en-US" altLang="ja-JP" sz="2000">
                <a:solidFill>
                  <a:srgbClr val="000000"/>
                </a:solidFill>
              </a:rPr>
              <a:t>471</a:t>
            </a:r>
            <a:r>
              <a:rPr lang="en-US" altLang="ja-JP" sz="2000" b="0">
                <a:solidFill>
                  <a:srgbClr val="000000"/>
                </a:solidFill>
              </a:rPr>
              <a:t>, 83 (2011)</a:t>
            </a:r>
          </a:p>
        </p:txBody>
      </p:sp>
      <p:graphicFrame>
        <p:nvGraphicFramePr>
          <p:cNvPr id="59395" name="Object 4"/>
          <p:cNvGraphicFramePr>
            <a:graphicFrameLocks noChangeAspect="1"/>
          </p:cNvGraphicFramePr>
          <p:nvPr/>
        </p:nvGraphicFramePr>
        <p:xfrm>
          <a:off x="374650" y="1700213"/>
          <a:ext cx="4702175" cy="800100"/>
        </p:xfrm>
        <a:graphic>
          <a:graphicData uri="http://schemas.openxmlformats.org/presentationml/2006/ole">
            <p:oleObj spid="_x0000_s59445" name="数式" r:id="rId4" imgW="2362200" imgH="406400" progId="Equation.3">
              <p:embed/>
            </p:oleObj>
          </a:graphicData>
        </a:graphic>
      </p:graphicFrame>
      <p:sp>
        <p:nvSpPr>
          <p:cNvPr id="59396" name="テキスト ボックス 18"/>
          <p:cNvSpPr txBox="1">
            <a:spLocks noChangeArrowheads="1"/>
          </p:cNvSpPr>
          <p:nvPr/>
        </p:nvSpPr>
        <p:spPr bwMode="auto">
          <a:xfrm>
            <a:off x="323850" y="2636838"/>
            <a:ext cx="2894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>
                <a:solidFill>
                  <a:srgbClr val="000000"/>
                </a:solidFill>
              </a:rPr>
              <a:t>分散関係</a:t>
            </a:r>
            <a:endParaRPr lang="en-US" altLang="ja-JP" b="0">
              <a:solidFill>
                <a:srgbClr val="000000"/>
              </a:solidFill>
            </a:endParaRPr>
          </a:p>
        </p:txBody>
      </p:sp>
      <p:sp>
        <p:nvSpPr>
          <p:cNvPr id="59397" name="テキスト ボックス 18"/>
          <p:cNvSpPr txBox="1">
            <a:spLocks noChangeArrowheads="1"/>
          </p:cNvSpPr>
          <p:nvPr/>
        </p:nvSpPr>
        <p:spPr bwMode="auto">
          <a:xfrm>
            <a:off x="3348038" y="2636838"/>
            <a:ext cx="3600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>
                <a:solidFill>
                  <a:srgbClr val="000000"/>
                </a:solidFill>
              </a:rPr>
              <a:t>TOF imaging</a:t>
            </a:r>
          </a:p>
        </p:txBody>
      </p:sp>
      <p:pic>
        <p:nvPicPr>
          <p:cNvPr id="9" name="図 8" descr="socexp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6600"/>
            <a:ext cx="3381703" cy="2971800"/>
          </a:xfrm>
          <a:prstGeom prst="rect">
            <a:avLst/>
          </a:prstGeom>
        </p:spPr>
      </p:pic>
      <p:pic>
        <p:nvPicPr>
          <p:cNvPr id="10" name="図 9" descr="socexp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3276600"/>
            <a:ext cx="5791200" cy="2917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343989"/>
            <a:ext cx="9144000" cy="5109347"/>
          </a:xfrm>
          <a:prstGeom prst="rect">
            <a:avLst/>
          </a:prstGeom>
        </p:spPr>
      </p:pic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732837" cy="908720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スピン軌道相互作用をもつ</a:t>
            </a: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2" name="テキスト ボックス 18"/>
          <p:cNvSpPr txBox="1">
            <a:spLocks noChangeArrowheads="1"/>
          </p:cNvSpPr>
          <p:nvPr/>
        </p:nvSpPr>
        <p:spPr bwMode="auto">
          <a:xfrm>
            <a:off x="107950" y="908720"/>
            <a:ext cx="3311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>
                <a:solidFill>
                  <a:srgbClr val="000000"/>
                </a:solidFill>
              </a:rPr>
              <a:t>基底状態　ボース凝縮</a:t>
            </a:r>
            <a:endParaRPr lang="en-US" altLang="ja-JP" b="0">
              <a:solidFill>
                <a:srgbClr val="000000"/>
              </a:solidFill>
            </a:endParaRPr>
          </a:p>
        </p:txBody>
      </p:sp>
      <p:sp>
        <p:nvSpPr>
          <p:cNvPr id="63493" name="テキスト ボックス 18"/>
          <p:cNvSpPr txBox="1">
            <a:spLocks noChangeArrowheads="1"/>
          </p:cNvSpPr>
          <p:nvPr/>
        </p:nvSpPr>
        <p:spPr bwMode="auto">
          <a:xfrm>
            <a:off x="29323" y="1916832"/>
            <a:ext cx="1657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>
                <a:solidFill>
                  <a:srgbClr val="000000"/>
                </a:solidFill>
              </a:rPr>
              <a:t>分散関係</a:t>
            </a:r>
            <a:endParaRPr lang="en-US" altLang="ja-JP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732837" cy="908050"/>
          </a:xfrm>
        </p:spPr>
        <p:txBody>
          <a:bodyPr/>
          <a:lstStyle/>
          <a:p>
            <a:pPr>
              <a:defRPr/>
            </a:pPr>
            <a:r>
              <a:rPr lang="en-US" altLang="ja-JP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Rashba+Dresselhaus</a:t>
            </a: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SOC BEC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7586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8840"/>
            <a:ext cx="4429000" cy="274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758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4918518"/>
              </p:ext>
            </p:extLst>
          </p:nvPr>
        </p:nvGraphicFramePr>
        <p:xfrm>
          <a:off x="323528" y="5013176"/>
          <a:ext cx="3579316" cy="740690"/>
        </p:xfrm>
        <a:graphic>
          <a:graphicData uri="http://schemas.openxmlformats.org/presentationml/2006/ole">
            <p:oleObj spid="_x0000_s67687" name="数式" r:id="rId5" imgW="2082800" imgH="431800" progId="Equation.3">
              <p:embed/>
            </p:oleObj>
          </a:graphicData>
        </a:graphic>
      </p:graphicFrame>
      <p:graphicFrame>
        <p:nvGraphicFramePr>
          <p:cNvPr id="675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58231415"/>
              </p:ext>
            </p:extLst>
          </p:nvPr>
        </p:nvGraphicFramePr>
        <p:xfrm>
          <a:off x="2582863" y="5849938"/>
          <a:ext cx="1322387" cy="968375"/>
        </p:xfrm>
        <a:graphic>
          <a:graphicData uri="http://schemas.openxmlformats.org/presentationml/2006/ole">
            <p:oleObj spid="_x0000_s67688" name="数式" r:id="rId6" imgW="863600" imgH="635000" progId="Equation.3">
              <p:embed/>
            </p:oleObj>
          </a:graphicData>
        </a:graphic>
      </p:graphicFrame>
      <p:sp>
        <p:nvSpPr>
          <p:cNvPr id="67589" name="テキスト ボックス 18"/>
          <p:cNvSpPr txBox="1">
            <a:spLocks noChangeArrowheads="1"/>
          </p:cNvSpPr>
          <p:nvPr/>
        </p:nvSpPr>
        <p:spPr bwMode="auto">
          <a:xfrm>
            <a:off x="5338004" y="796702"/>
            <a:ext cx="3779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>
                <a:solidFill>
                  <a:srgbClr val="000000"/>
                </a:solidFill>
              </a:rPr>
              <a:t>Lin et al., Nature </a:t>
            </a:r>
            <a:r>
              <a:rPr lang="en-US" altLang="ja-JP" sz="2000" dirty="0">
                <a:solidFill>
                  <a:srgbClr val="000000"/>
                </a:solidFill>
              </a:rPr>
              <a:t>471</a:t>
            </a:r>
            <a:r>
              <a:rPr lang="en-US" altLang="ja-JP" sz="2000" b="0" dirty="0">
                <a:solidFill>
                  <a:srgbClr val="000000"/>
                </a:solidFill>
              </a:rPr>
              <a:t>, 83 (2011)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060848"/>
            <a:ext cx="3965720" cy="287471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991" y="4725144"/>
            <a:ext cx="4574873" cy="2101969"/>
          </a:xfrm>
          <a:prstGeom prst="rect">
            <a:avLst/>
          </a:prstGeom>
        </p:spPr>
      </p:pic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73803045"/>
              </p:ext>
            </p:extLst>
          </p:nvPr>
        </p:nvGraphicFramePr>
        <p:xfrm>
          <a:off x="568325" y="1144588"/>
          <a:ext cx="7915275" cy="900112"/>
        </p:xfrm>
        <a:graphic>
          <a:graphicData uri="http://schemas.openxmlformats.org/presentationml/2006/ole">
            <p:oleObj spid="_x0000_s67689" name="数式" r:id="rId9" imgW="3962400" imgH="457200" progId="Equation.3">
              <p:embed/>
            </p:oleObj>
          </a:graphicData>
        </a:graphic>
      </p:graphicFrame>
      <p:graphicFrame>
        <p:nvGraphicFramePr>
          <p:cNvPr id="67692" name="Object 108"/>
          <p:cNvGraphicFramePr>
            <a:graphicFrameLocks noChangeAspect="1"/>
          </p:cNvGraphicFramePr>
          <p:nvPr/>
        </p:nvGraphicFramePr>
        <p:xfrm>
          <a:off x="896938" y="5943600"/>
          <a:ext cx="1207816" cy="681037"/>
        </p:xfrm>
        <a:graphic>
          <a:graphicData uri="http://schemas.openxmlformats.org/presentationml/2006/ole">
            <p:oleObj spid="_x0000_s67692" name="数式" r:id="rId10" imgW="762000" imgH="431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732837" cy="908050"/>
          </a:xfrm>
        </p:spPr>
        <p:txBody>
          <a:bodyPr/>
          <a:lstStyle/>
          <a:p>
            <a:pPr>
              <a:defRPr/>
            </a:pPr>
            <a:r>
              <a:rPr lang="en-US" altLang="ja-JP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Rashba+Dresselhaus</a:t>
            </a: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SOC BEC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7586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8840"/>
            <a:ext cx="4429000" cy="274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テキスト ボックス 18"/>
          <p:cNvSpPr txBox="1">
            <a:spLocks noChangeArrowheads="1"/>
          </p:cNvSpPr>
          <p:nvPr/>
        </p:nvSpPr>
        <p:spPr bwMode="auto">
          <a:xfrm>
            <a:off x="5338004" y="796702"/>
            <a:ext cx="3779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>
                <a:solidFill>
                  <a:srgbClr val="000000"/>
                </a:solidFill>
              </a:rPr>
              <a:t>Lin et al., Nature </a:t>
            </a:r>
            <a:r>
              <a:rPr lang="en-US" altLang="ja-JP" sz="2000" dirty="0">
                <a:solidFill>
                  <a:srgbClr val="000000"/>
                </a:solidFill>
              </a:rPr>
              <a:t>471</a:t>
            </a:r>
            <a:r>
              <a:rPr lang="en-US" altLang="ja-JP" sz="2000" b="0" dirty="0">
                <a:solidFill>
                  <a:srgbClr val="000000"/>
                </a:solidFill>
              </a:rPr>
              <a:t>, 83 (2011)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1" y="4725144"/>
            <a:ext cx="4574873" cy="2101969"/>
          </a:xfrm>
          <a:prstGeom prst="rect">
            <a:avLst/>
          </a:prstGeom>
        </p:spPr>
      </p:pic>
      <p:pic>
        <p:nvPicPr>
          <p:cNvPr id="11" name="図 10" descr="Hophasedi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922096"/>
            <a:ext cx="3120686" cy="2878504"/>
          </a:xfrm>
          <a:prstGeom prst="rect">
            <a:avLst/>
          </a:prstGeom>
        </p:spPr>
      </p:pic>
      <p:sp>
        <p:nvSpPr>
          <p:cNvPr id="12" name="テキスト ボックス 18"/>
          <p:cNvSpPr txBox="1">
            <a:spLocks noChangeArrowheads="1"/>
          </p:cNvSpPr>
          <p:nvPr/>
        </p:nvSpPr>
        <p:spPr bwMode="auto">
          <a:xfrm>
            <a:off x="0" y="6457950"/>
            <a:ext cx="426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>
                <a:solidFill>
                  <a:srgbClr val="000000"/>
                </a:solidFill>
              </a:rPr>
              <a:t>Ho, Zhang PRL </a:t>
            </a:r>
            <a:r>
              <a:rPr lang="en-US" altLang="ja-JP" sz="2000" dirty="0">
                <a:solidFill>
                  <a:srgbClr val="000000"/>
                </a:solidFill>
              </a:rPr>
              <a:t>107</a:t>
            </a:r>
            <a:r>
              <a:rPr lang="en-US" altLang="ja-JP" sz="2000" b="0" dirty="0">
                <a:solidFill>
                  <a:srgbClr val="000000"/>
                </a:solidFill>
              </a:rPr>
              <a:t>, 150403 (2011)</a:t>
            </a:r>
          </a:p>
        </p:txBody>
      </p:sp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9875853"/>
              </p:ext>
            </p:extLst>
          </p:nvPr>
        </p:nvGraphicFramePr>
        <p:xfrm>
          <a:off x="3276600" y="3352800"/>
          <a:ext cx="507975" cy="312694"/>
        </p:xfrm>
        <a:graphic>
          <a:graphicData uri="http://schemas.openxmlformats.org/presentationml/2006/ole">
            <p:oleObj spid="_x0000_s178186" name="数式" r:id="rId7" imgW="330200" imgH="203200" progId="Equation.3">
              <p:embed/>
            </p:oleObj>
          </a:graphicData>
        </a:graphic>
      </p:graphicFrame>
      <p:graphicFrame>
        <p:nvGraphicFramePr>
          <p:cNvPr id="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83796044"/>
              </p:ext>
            </p:extLst>
          </p:nvPr>
        </p:nvGraphicFramePr>
        <p:xfrm>
          <a:off x="1143000" y="1974850"/>
          <a:ext cx="976313" cy="311150"/>
        </p:xfrm>
        <a:graphic>
          <a:graphicData uri="http://schemas.openxmlformats.org/presentationml/2006/ole">
            <p:oleObj spid="_x0000_s178187" name="数式" r:id="rId8" imgW="635000" imgH="203200" progId="Equation.3">
              <p:embed/>
            </p:oleObj>
          </a:graphicData>
        </a:graphic>
      </p:graphicFrame>
      <p:pic>
        <p:nvPicPr>
          <p:cNvPr id="10" name="図 9" descr="Hodensity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343400"/>
            <a:ext cx="2286000" cy="215185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798" y="5029200"/>
            <a:ext cx="2321411" cy="1286999"/>
          </a:xfrm>
          <a:prstGeom prst="rect">
            <a:avLst/>
          </a:prstGeom>
        </p:spPr>
      </p:pic>
      <p:graphicFrame>
        <p:nvGraphicFramePr>
          <p:cNvPr id="178192" name="Object 16"/>
          <p:cNvGraphicFramePr>
            <a:graphicFrameLocks noChangeAspect="1"/>
          </p:cNvGraphicFramePr>
          <p:nvPr/>
        </p:nvGraphicFramePr>
        <p:xfrm>
          <a:off x="568325" y="1144588"/>
          <a:ext cx="7915275" cy="900112"/>
        </p:xfrm>
        <a:graphic>
          <a:graphicData uri="http://schemas.openxmlformats.org/presentationml/2006/ole">
            <p:oleObj spid="_x0000_s178192" name="数式" r:id="rId11" imgW="3962400" imgH="457200" progId="Equation.3">
              <p:embed/>
            </p:oleObj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5872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732837" cy="908050"/>
          </a:xfrm>
        </p:spPr>
        <p:txBody>
          <a:bodyPr/>
          <a:lstStyle/>
          <a:p>
            <a:pPr>
              <a:defRPr/>
            </a:pP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2D </a:t>
            </a:r>
            <a:r>
              <a:rPr lang="en-US" altLang="ja-JP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Rashba</a:t>
            </a: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SOC BEC 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（トラップ系）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963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0713581"/>
              </p:ext>
            </p:extLst>
          </p:nvPr>
        </p:nvGraphicFramePr>
        <p:xfrm>
          <a:off x="998538" y="1274763"/>
          <a:ext cx="6715125" cy="714375"/>
        </p:xfrm>
        <a:graphic>
          <a:graphicData uri="http://schemas.openxmlformats.org/presentationml/2006/ole">
            <p:oleObj spid="_x0000_s69822" name="数式" r:id="rId4" imgW="3771900" imgH="406400" progId="Equation.3">
              <p:embed/>
            </p:oleObj>
          </a:graphicData>
        </a:graphic>
      </p:graphicFrame>
      <p:graphicFrame>
        <p:nvGraphicFramePr>
          <p:cNvPr id="6963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54182996"/>
              </p:ext>
            </p:extLst>
          </p:nvPr>
        </p:nvGraphicFramePr>
        <p:xfrm>
          <a:off x="477838" y="835025"/>
          <a:ext cx="2055812" cy="436563"/>
        </p:xfrm>
        <a:graphic>
          <a:graphicData uri="http://schemas.openxmlformats.org/presentationml/2006/ole">
            <p:oleObj spid="_x0000_s69823" name="数式" r:id="rId5" imgW="1168400" imgH="254000" progId="Equation.3">
              <p:embed/>
            </p:oleObj>
          </a:graphicData>
        </a:graphic>
      </p:graphicFrame>
      <p:cxnSp>
        <p:nvCxnSpPr>
          <p:cNvPr id="69636" name="直線矢印コネクタ 3"/>
          <p:cNvCxnSpPr>
            <a:cxnSpLocks noChangeShapeType="1"/>
          </p:cNvCxnSpPr>
          <p:nvPr/>
        </p:nvCxnSpPr>
        <p:spPr bwMode="auto">
          <a:xfrm flipV="1">
            <a:off x="5724128" y="2276476"/>
            <a:ext cx="0" cy="417686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</p:spPr>
      </p:cxnSp>
      <p:cxnSp>
        <p:nvCxnSpPr>
          <p:cNvPr id="69637" name="直線矢印コネクタ 11"/>
          <p:cNvCxnSpPr>
            <a:cxnSpLocks noChangeShapeType="1"/>
          </p:cNvCxnSpPr>
          <p:nvPr/>
        </p:nvCxnSpPr>
        <p:spPr bwMode="auto">
          <a:xfrm flipV="1">
            <a:off x="2196851" y="6453336"/>
            <a:ext cx="6551613" cy="7938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</p:spPr>
      </p:cxnSp>
      <p:graphicFrame>
        <p:nvGraphicFramePr>
          <p:cNvPr id="6963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25366216"/>
              </p:ext>
            </p:extLst>
          </p:nvPr>
        </p:nvGraphicFramePr>
        <p:xfrm>
          <a:off x="5791200" y="1922463"/>
          <a:ext cx="1325563" cy="668337"/>
        </p:xfrm>
        <a:graphic>
          <a:graphicData uri="http://schemas.openxmlformats.org/presentationml/2006/ole">
            <p:oleObj spid="_x0000_s69824" name="数式" r:id="rId6" imgW="723900" imgH="368300" progId="Equation.3">
              <p:embed/>
            </p:oleObj>
          </a:graphicData>
        </a:graphic>
      </p:graphicFrame>
      <p:sp>
        <p:nvSpPr>
          <p:cNvPr id="69640" name="テキスト ボックス 18"/>
          <p:cNvSpPr txBox="1">
            <a:spLocks noChangeArrowheads="1"/>
          </p:cNvSpPr>
          <p:nvPr/>
        </p:nvSpPr>
        <p:spPr bwMode="auto">
          <a:xfrm>
            <a:off x="1" y="3297178"/>
            <a:ext cx="24117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>
                <a:solidFill>
                  <a:srgbClr val="000000"/>
                </a:solidFill>
              </a:rPr>
              <a:t>Wang et al., PRL </a:t>
            </a:r>
            <a:r>
              <a:rPr lang="en-US" altLang="ja-JP" sz="2000" dirty="0">
                <a:solidFill>
                  <a:srgbClr val="000000"/>
                </a:solidFill>
              </a:rPr>
              <a:t>106</a:t>
            </a:r>
            <a:r>
              <a:rPr lang="en-US" altLang="ja-JP" sz="2000" b="0" dirty="0">
                <a:solidFill>
                  <a:srgbClr val="000000"/>
                </a:solidFill>
              </a:rPr>
              <a:t>, </a:t>
            </a:r>
            <a:r>
              <a:rPr lang="en-US" altLang="ja-JP" sz="2000" b="0" dirty="0" smtClean="0">
                <a:solidFill>
                  <a:srgbClr val="000000"/>
                </a:solidFill>
              </a:rPr>
              <a:t>160403 </a:t>
            </a:r>
            <a:r>
              <a:rPr lang="en-US" altLang="ja-JP" sz="2000" b="0" dirty="0">
                <a:solidFill>
                  <a:srgbClr val="000000"/>
                </a:solidFill>
              </a:rPr>
              <a:t>(2010)</a:t>
            </a:r>
          </a:p>
        </p:txBody>
      </p:sp>
      <p:pic>
        <p:nvPicPr>
          <p:cNvPr id="11" name="図 10" descr="zhai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2971800"/>
            <a:ext cx="1475999" cy="1475999"/>
          </a:xfrm>
          <a:prstGeom prst="rect">
            <a:avLst/>
          </a:prstGeom>
        </p:spPr>
      </p:pic>
      <p:pic>
        <p:nvPicPr>
          <p:cNvPr id="12" name="図 11" descr="zhai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7243" y="2971800"/>
            <a:ext cx="1480861" cy="1511999"/>
          </a:xfrm>
          <a:prstGeom prst="rect">
            <a:avLst/>
          </a:prstGeom>
        </p:spPr>
      </p:pic>
      <p:pic>
        <p:nvPicPr>
          <p:cNvPr id="13" name="図 12" descr="zhai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4742" y="2971800"/>
            <a:ext cx="1423562" cy="1440000"/>
          </a:xfrm>
          <a:prstGeom prst="rect">
            <a:avLst/>
          </a:prstGeom>
        </p:spPr>
      </p:pic>
      <p:pic>
        <p:nvPicPr>
          <p:cNvPr id="14" name="図 13" descr="zhai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0312" y="2971800"/>
            <a:ext cx="1429975" cy="1439998"/>
          </a:xfrm>
          <a:prstGeom prst="rect">
            <a:avLst/>
          </a:prstGeom>
        </p:spPr>
      </p:pic>
      <p:sp>
        <p:nvSpPr>
          <p:cNvPr id="18" name="テキスト ボックス 18"/>
          <p:cNvSpPr txBox="1">
            <a:spLocks noChangeArrowheads="1"/>
          </p:cNvSpPr>
          <p:nvPr/>
        </p:nvSpPr>
        <p:spPr bwMode="auto">
          <a:xfrm>
            <a:off x="3059832" y="4581128"/>
            <a:ext cx="1872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00"/>
                </a:solidFill>
              </a:rPr>
              <a:t>“stripe phase”</a:t>
            </a:r>
            <a:endParaRPr lang="en-US" altLang="ja-JP" sz="2000" b="0" dirty="0">
              <a:solidFill>
                <a:srgbClr val="000000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6228184" y="4581128"/>
            <a:ext cx="25922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00"/>
                </a:solidFill>
              </a:rPr>
              <a:t>“plane wave phase”</a:t>
            </a:r>
            <a:endParaRPr lang="en-US" altLang="ja-JP" sz="2000" b="0" dirty="0">
              <a:solidFill>
                <a:srgbClr val="000000"/>
              </a:solidFill>
            </a:endParaRPr>
          </a:p>
        </p:txBody>
      </p:sp>
      <p:sp>
        <p:nvSpPr>
          <p:cNvPr id="20" name="テキスト ボックス 18"/>
          <p:cNvSpPr txBox="1">
            <a:spLocks noChangeArrowheads="1"/>
          </p:cNvSpPr>
          <p:nvPr/>
        </p:nvSpPr>
        <p:spPr bwMode="auto">
          <a:xfrm>
            <a:off x="2555776" y="2492896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i="1" dirty="0" smtClean="0">
                <a:solidFill>
                  <a:srgbClr val="000000"/>
                </a:solidFill>
                <a:latin typeface="Times"/>
                <a:cs typeface="Times"/>
              </a:rPr>
              <a:t>n</a:t>
            </a:r>
            <a:r>
              <a:rPr lang="en-US" altLang="ja-JP" b="0" baseline="-25000" dirty="0" smtClean="0">
                <a:solidFill>
                  <a:srgbClr val="000000"/>
                </a:solidFill>
                <a:latin typeface="Times"/>
                <a:cs typeface="Times"/>
              </a:rPr>
              <a:t>1</a:t>
            </a:r>
            <a:endParaRPr lang="en-US" altLang="ja-JP" b="0" baseline="-25000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21" name="テキスト ボックス 18"/>
          <p:cNvSpPr txBox="1">
            <a:spLocks noChangeArrowheads="1"/>
          </p:cNvSpPr>
          <p:nvPr/>
        </p:nvSpPr>
        <p:spPr bwMode="auto">
          <a:xfrm>
            <a:off x="4067944" y="2492896"/>
            <a:ext cx="4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 i="1" dirty="0" smtClean="0">
                <a:solidFill>
                  <a:srgbClr val="000000"/>
                </a:solidFill>
                <a:latin typeface="Times"/>
                <a:cs typeface="Times"/>
              </a:rPr>
              <a:t>n</a:t>
            </a:r>
            <a:r>
              <a:rPr lang="en-US" altLang="ja-JP" b="0" baseline="-25000" dirty="0">
                <a:solidFill>
                  <a:srgbClr val="000000"/>
                </a:solidFill>
                <a:latin typeface="Times"/>
                <a:cs typeface="Times"/>
              </a:rPr>
              <a:t>2</a:t>
            </a:r>
          </a:p>
        </p:txBody>
      </p:sp>
      <p:sp>
        <p:nvSpPr>
          <p:cNvPr id="22" name="テキスト ボックス 18"/>
          <p:cNvSpPr txBox="1">
            <a:spLocks noChangeArrowheads="1"/>
          </p:cNvSpPr>
          <p:nvPr/>
        </p:nvSpPr>
        <p:spPr bwMode="auto">
          <a:xfrm>
            <a:off x="5868144" y="2564904"/>
            <a:ext cx="5760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i="1" dirty="0">
                <a:solidFill>
                  <a:srgbClr val="000000"/>
                </a:solidFill>
                <a:latin typeface="Symbol" charset="2"/>
                <a:cs typeface="Symbol" charset="2"/>
              </a:rPr>
              <a:t>q</a:t>
            </a:r>
            <a:r>
              <a:rPr lang="en-US" altLang="ja-JP" sz="2000" b="0" baseline="-25000" dirty="0" smtClean="0">
                <a:solidFill>
                  <a:srgbClr val="000000"/>
                </a:solidFill>
                <a:latin typeface="Times"/>
                <a:cs typeface="Times"/>
              </a:rPr>
              <a:t>1</a:t>
            </a:r>
            <a:endParaRPr lang="en-US" altLang="ja-JP" sz="2000" b="0" baseline="-25000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24" name="テキスト ボックス 18"/>
          <p:cNvSpPr txBox="1">
            <a:spLocks noChangeArrowheads="1"/>
          </p:cNvSpPr>
          <p:nvPr/>
        </p:nvSpPr>
        <p:spPr bwMode="auto">
          <a:xfrm>
            <a:off x="7308304" y="2564904"/>
            <a:ext cx="5760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i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q</a:t>
            </a:r>
            <a:r>
              <a:rPr lang="en-US" altLang="ja-JP" sz="2000" b="0" baseline="-25000" dirty="0">
                <a:solidFill>
                  <a:srgbClr val="000000"/>
                </a:solidFill>
                <a:latin typeface="Times"/>
                <a:cs typeface="Times"/>
              </a:rPr>
              <a:t>2</a:t>
            </a:r>
          </a:p>
        </p:txBody>
      </p:sp>
      <p:graphicFrame>
        <p:nvGraphicFramePr>
          <p:cNvPr id="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3034612"/>
              </p:ext>
            </p:extLst>
          </p:nvPr>
        </p:nvGraphicFramePr>
        <p:xfrm>
          <a:off x="6172200" y="5013176"/>
          <a:ext cx="1712168" cy="712082"/>
        </p:xfrm>
        <a:graphic>
          <a:graphicData uri="http://schemas.openxmlformats.org/presentationml/2006/ole">
            <p:oleObj spid="_x0000_s69826" name="数式" r:id="rId11" imgW="1155700" imgH="469900" progId="Equation.3">
              <p:embed/>
            </p:oleObj>
          </a:graphicData>
        </a:graphic>
      </p:graphicFrame>
      <p:graphicFrame>
        <p:nvGraphicFramePr>
          <p:cNvPr id="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8104103"/>
              </p:ext>
            </p:extLst>
          </p:nvPr>
        </p:nvGraphicFramePr>
        <p:xfrm>
          <a:off x="2859406" y="4941168"/>
          <a:ext cx="1492652" cy="773832"/>
        </p:xfrm>
        <a:graphic>
          <a:graphicData uri="http://schemas.openxmlformats.org/presentationml/2006/ole">
            <p:oleObj spid="_x0000_s69827" name="数式" r:id="rId12" imgW="901700" imgH="469900" progId="Equation.3">
              <p:embed/>
            </p:oleObj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6376" y="4941168"/>
            <a:ext cx="931540" cy="96294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4933032"/>
            <a:ext cx="983109" cy="1016248"/>
          </a:xfrm>
          <a:prstGeom prst="rect">
            <a:avLst/>
          </a:prstGeom>
        </p:spPr>
      </p:pic>
      <p:sp>
        <p:nvSpPr>
          <p:cNvPr id="29" name="テキスト ボックス 18"/>
          <p:cNvSpPr txBox="1">
            <a:spLocks noChangeArrowheads="1"/>
          </p:cNvSpPr>
          <p:nvPr/>
        </p:nvSpPr>
        <p:spPr bwMode="auto">
          <a:xfrm>
            <a:off x="3275856" y="6457890"/>
            <a:ext cx="1872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FF0000"/>
                </a:solidFill>
              </a:rPr>
              <a:t>immiscible</a:t>
            </a:r>
            <a:endParaRPr lang="en-US" altLang="ja-JP" sz="2000" b="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18"/>
          <p:cNvSpPr txBox="1">
            <a:spLocks noChangeArrowheads="1"/>
          </p:cNvSpPr>
          <p:nvPr/>
        </p:nvSpPr>
        <p:spPr bwMode="auto">
          <a:xfrm>
            <a:off x="6732240" y="6474099"/>
            <a:ext cx="1368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FF0000"/>
                </a:solidFill>
              </a:rPr>
              <a:t>miscible</a:t>
            </a:r>
            <a:endParaRPr lang="en-US" altLang="ja-JP" sz="2000" b="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18"/>
          <p:cNvSpPr txBox="1">
            <a:spLocks noChangeArrowheads="1"/>
          </p:cNvSpPr>
          <p:nvPr/>
        </p:nvSpPr>
        <p:spPr bwMode="auto">
          <a:xfrm>
            <a:off x="107504" y="2276872"/>
            <a:ext cx="23042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FF"/>
                </a:solidFill>
              </a:rPr>
              <a:t>Strong interaction</a:t>
            </a:r>
            <a:endParaRPr lang="en-US" altLang="ja-JP" sz="2000" b="0" dirty="0">
              <a:solidFill>
                <a:srgbClr val="0000FF"/>
              </a:solidFill>
            </a:endParaRPr>
          </a:p>
        </p:txBody>
      </p:sp>
      <p:graphicFrame>
        <p:nvGraphicFramePr>
          <p:cNvPr id="69830" name="Object 198"/>
          <p:cNvGraphicFramePr>
            <a:graphicFrameLocks noChangeAspect="1"/>
          </p:cNvGraphicFramePr>
          <p:nvPr/>
        </p:nvGraphicFramePr>
        <p:xfrm>
          <a:off x="762000" y="6172200"/>
          <a:ext cx="1325563" cy="668337"/>
        </p:xfrm>
        <a:graphic>
          <a:graphicData uri="http://schemas.openxmlformats.org/presentationml/2006/ole">
            <p:oleObj spid="_x0000_s69830" name="数式" r:id="rId15" imgW="723900" imgH="3683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円/楕円 27"/>
          <p:cNvSpPr>
            <a:spLocks noChangeAspect="1"/>
          </p:cNvSpPr>
          <p:nvPr/>
        </p:nvSpPr>
        <p:spPr bwMode="auto">
          <a:xfrm>
            <a:off x="5562600" y="6324600"/>
            <a:ext cx="272999" cy="272999"/>
          </a:xfrm>
          <a:prstGeom prst="ellipse">
            <a:avLst/>
          </a:prstGeom>
          <a:solidFill>
            <a:srgbClr val="FFBBF8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76200" y="2057400"/>
            <a:ext cx="5486400" cy="1219200"/>
          </a:xfrm>
          <a:prstGeom prst="rect">
            <a:avLst/>
          </a:prstGeom>
          <a:solidFill>
            <a:srgbClr val="FFDCD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rgbClr val="D3FCFF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732837" cy="908050"/>
          </a:xfrm>
        </p:spPr>
        <p:txBody>
          <a:bodyPr/>
          <a:lstStyle/>
          <a:p>
            <a:pPr>
              <a:defRPr/>
            </a:pP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2D </a:t>
            </a:r>
            <a:r>
              <a:rPr lang="en-US" altLang="ja-JP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Rashba</a:t>
            </a: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SOC BEC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（トラップ系）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9636" name="直線矢印コネクタ 3"/>
          <p:cNvCxnSpPr>
            <a:cxnSpLocks noChangeShapeType="1"/>
          </p:cNvCxnSpPr>
          <p:nvPr/>
        </p:nvCxnSpPr>
        <p:spPr bwMode="auto">
          <a:xfrm flipV="1">
            <a:off x="5724128" y="2276476"/>
            <a:ext cx="0" cy="417686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</p:spPr>
      </p:cxnSp>
      <p:cxnSp>
        <p:nvCxnSpPr>
          <p:cNvPr id="69637" name="直線矢印コネクタ 11"/>
          <p:cNvCxnSpPr>
            <a:cxnSpLocks noChangeShapeType="1"/>
          </p:cNvCxnSpPr>
          <p:nvPr/>
        </p:nvCxnSpPr>
        <p:spPr bwMode="auto">
          <a:xfrm flipV="1">
            <a:off x="2196851" y="6453336"/>
            <a:ext cx="6551613" cy="7938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69641" name="テキスト ボックス 18"/>
          <p:cNvSpPr txBox="1">
            <a:spLocks noChangeArrowheads="1"/>
          </p:cNvSpPr>
          <p:nvPr/>
        </p:nvSpPr>
        <p:spPr bwMode="auto">
          <a:xfrm>
            <a:off x="1" y="5301208"/>
            <a:ext cx="2555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>
                <a:solidFill>
                  <a:srgbClr val="000000"/>
                </a:solidFill>
              </a:rPr>
              <a:t>Hu, et al., </a:t>
            </a:r>
            <a:r>
              <a:rPr lang="en-US" altLang="ja-JP" sz="2000" b="0" dirty="0" smtClean="0">
                <a:solidFill>
                  <a:srgbClr val="000000"/>
                </a:solidFill>
              </a:rPr>
              <a:t>PRL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</a:rPr>
              <a:t>108</a:t>
            </a:r>
            <a:r>
              <a:rPr lang="en-US" altLang="ja-JP" sz="2000" b="0" dirty="0">
                <a:solidFill>
                  <a:srgbClr val="000000"/>
                </a:solidFill>
              </a:rPr>
              <a:t>, </a:t>
            </a:r>
            <a:r>
              <a:rPr lang="en-US" altLang="ja-JP" sz="2000" b="0" dirty="0" smtClean="0">
                <a:solidFill>
                  <a:srgbClr val="000000"/>
                </a:solidFill>
              </a:rPr>
              <a:t>010402 </a:t>
            </a:r>
            <a:r>
              <a:rPr lang="en-US" altLang="ja-JP" sz="2000" b="0" dirty="0">
                <a:solidFill>
                  <a:srgbClr val="000000"/>
                </a:solidFill>
              </a:rPr>
              <a:t>(2012)</a:t>
            </a:r>
          </a:p>
        </p:txBody>
      </p:sp>
      <p:pic>
        <p:nvPicPr>
          <p:cNvPr id="15" name="図 14" descr="weak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645" y="4876800"/>
            <a:ext cx="2801451" cy="1432560"/>
          </a:xfrm>
          <a:prstGeom prst="rect">
            <a:avLst/>
          </a:prstGeom>
        </p:spPr>
      </p:pic>
      <p:pic>
        <p:nvPicPr>
          <p:cNvPr id="16" name="図 15" descr="weak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392" y="4861520"/>
            <a:ext cx="2799080" cy="1447800"/>
          </a:xfrm>
          <a:prstGeom prst="rect">
            <a:avLst/>
          </a:prstGeom>
        </p:spPr>
      </p:pic>
      <p:sp>
        <p:nvSpPr>
          <p:cNvPr id="17" name="テキスト ボックス 18"/>
          <p:cNvSpPr txBox="1">
            <a:spLocks noChangeArrowheads="1"/>
          </p:cNvSpPr>
          <p:nvPr/>
        </p:nvSpPr>
        <p:spPr bwMode="auto">
          <a:xfrm>
            <a:off x="3275856" y="6457890"/>
            <a:ext cx="1872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FF0000"/>
                </a:solidFill>
              </a:rPr>
              <a:t>immiscible</a:t>
            </a:r>
            <a:endParaRPr lang="en-US" altLang="ja-JP" sz="2000" b="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8"/>
          <p:cNvSpPr txBox="1">
            <a:spLocks noChangeArrowheads="1"/>
          </p:cNvSpPr>
          <p:nvPr/>
        </p:nvSpPr>
        <p:spPr bwMode="auto">
          <a:xfrm>
            <a:off x="6732240" y="6474099"/>
            <a:ext cx="1368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FF0000"/>
                </a:solidFill>
              </a:rPr>
              <a:t>miscible</a:t>
            </a:r>
            <a:endParaRPr lang="en-US" altLang="ja-JP" sz="2000" b="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07504" y="4933890"/>
            <a:ext cx="23042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0000FF"/>
                </a:solidFill>
              </a:rPr>
              <a:t>Weak interaction</a:t>
            </a:r>
            <a:endParaRPr lang="en-US" altLang="ja-JP" sz="2000" b="0" dirty="0">
              <a:solidFill>
                <a:srgbClr val="0000FF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3962400"/>
            <a:ext cx="923713" cy="94424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887" y="3962400"/>
            <a:ext cx="923713" cy="944240"/>
          </a:xfrm>
          <a:prstGeom prst="rect">
            <a:avLst/>
          </a:prstGeom>
        </p:spPr>
      </p:pic>
      <p:graphicFrame>
        <p:nvGraphicFramePr>
          <p:cNvPr id="179219" name="Object 19"/>
          <p:cNvGraphicFramePr>
            <a:graphicFrameLocks noChangeAspect="1"/>
          </p:cNvGraphicFramePr>
          <p:nvPr/>
        </p:nvGraphicFramePr>
        <p:xfrm>
          <a:off x="998538" y="1274763"/>
          <a:ext cx="6715125" cy="714375"/>
        </p:xfrm>
        <a:graphic>
          <a:graphicData uri="http://schemas.openxmlformats.org/presentationml/2006/ole">
            <p:oleObj spid="_x0000_s179219" name="数式" r:id="rId7" imgW="3771900" imgH="406400" progId="Equation.3">
              <p:embed/>
            </p:oleObj>
          </a:graphicData>
        </a:graphic>
      </p:graphicFrame>
      <p:graphicFrame>
        <p:nvGraphicFramePr>
          <p:cNvPr id="179220" name="Object 20"/>
          <p:cNvGraphicFramePr>
            <a:graphicFrameLocks noChangeAspect="1"/>
          </p:cNvGraphicFramePr>
          <p:nvPr/>
        </p:nvGraphicFramePr>
        <p:xfrm>
          <a:off x="477838" y="835025"/>
          <a:ext cx="2055812" cy="436563"/>
        </p:xfrm>
        <a:graphic>
          <a:graphicData uri="http://schemas.openxmlformats.org/presentationml/2006/ole">
            <p:oleObj spid="_x0000_s179220" name="数式" r:id="rId8" imgW="1168400" imgH="254000" progId="Equation.3">
              <p:embed/>
            </p:oleObj>
          </a:graphicData>
        </a:graphic>
      </p:graphicFrame>
      <p:graphicFrame>
        <p:nvGraphicFramePr>
          <p:cNvPr id="179221" name="Object 21"/>
          <p:cNvGraphicFramePr>
            <a:graphicFrameLocks noChangeAspect="1"/>
          </p:cNvGraphicFramePr>
          <p:nvPr/>
        </p:nvGraphicFramePr>
        <p:xfrm>
          <a:off x="5943600" y="1922463"/>
          <a:ext cx="1325563" cy="668337"/>
        </p:xfrm>
        <a:graphic>
          <a:graphicData uri="http://schemas.openxmlformats.org/presentationml/2006/ole">
            <p:oleObj spid="_x0000_s179221" name="数式" r:id="rId9" imgW="723900" imgH="368300" progId="Equation.3">
              <p:embed/>
            </p:oleObj>
          </a:graphicData>
        </a:graphic>
      </p:graphicFrame>
      <p:graphicFrame>
        <p:nvGraphicFramePr>
          <p:cNvPr id="179222" name="Object 22"/>
          <p:cNvGraphicFramePr>
            <a:graphicFrameLocks noChangeAspect="1"/>
          </p:cNvGraphicFramePr>
          <p:nvPr/>
        </p:nvGraphicFramePr>
        <p:xfrm>
          <a:off x="762000" y="6172200"/>
          <a:ext cx="1325563" cy="668338"/>
        </p:xfrm>
        <a:graphic>
          <a:graphicData uri="http://schemas.openxmlformats.org/presentationml/2006/ole">
            <p:oleObj spid="_x0000_s179222" name="数式" r:id="rId10" imgW="723900" imgH="368300" progId="Equation.3">
              <p:embed/>
            </p:oleObj>
          </a:graphicData>
        </a:graphic>
      </p:graphicFrame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381000" y="2133600"/>
            <a:ext cx="266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FF0000"/>
                </a:solidFill>
              </a:rPr>
              <a:t>Non-interacting case</a:t>
            </a:r>
            <a:endParaRPr lang="en-US" altLang="ja-JP" sz="2000" b="0" dirty="0">
              <a:solidFill>
                <a:srgbClr val="FF0000"/>
              </a:solidFill>
            </a:endParaRPr>
          </a:p>
        </p:txBody>
      </p:sp>
      <p:graphicFrame>
        <p:nvGraphicFramePr>
          <p:cNvPr id="179223" name="Object 23"/>
          <p:cNvGraphicFramePr>
            <a:graphicFrameLocks noChangeAspect="1"/>
          </p:cNvGraphicFramePr>
          <p:nvPr/>
        </p:nvGraphicFramePr>
        <p:xfrm>
          <a:off x="3581400" y="2133600"/>
          <a:ext cx="1392967" cy="838200"/>
        </p:xfrm>
        <a:graphic>
          <a:graphicData uri="http://schemas.openxmlformats.org/presentationml/2006/ole">
            <p:oleObj spid="_x0000_s179223" name="数式" r:id="rId11" imgW="863600" imgH="508000" progId="Equation.3">
              <p:embed/>
            </p:oleObj>
          </a:graphicData>
        </a:graphic>
      </p:graphicFrame>
      <p:sp>
        <p:nvSpPr>
          <p:cNvPr id="23" name="テキスト ボックス 22"/>
          <p:cNvSpPr txBox="1">
            <a:spLocks noChangeArrowheads="1"/>
          </p:cNvSpPr>
          <p:nvPr/>
        </p:nvSpPr>
        <p:spPr bwMode="auto">
          <a:xfrm>
            <a:off x="3048000" y="2895600"/>
            <a:ext cx="266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FF0000"/>
                </a:solidFill>
              </a:rPr>
              <a:t>Half-quantum vortex</a:t>
            </a:r>
            <a:endParaRPr lang="en-US" altLang="ja-JP" sz="2000" b="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18"/>
          <p:cNvSpPr txBox="1">
            <a:spLocks noChangeArrowheads="1"/>
          </p:cNvSpPr>
          <p:nvPr/>
        </p:nvSpPr>
        <p:spPr bwMode="auto">
          <a:xfrm>
            <a:off x="111225" y="2438400"/>
            <a:ext cx="3317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0" dirty="0">
                <a:solidFill>
                  <a:srgbClr val="000000"/>
                </a:solidFill>
              </a:rPr>
              <a:t>W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u</a:t>
            </a:r>
            <a:r>
              <a:rPr lang="en-US" altLang="ja-JP" sz="1800" b="0" dirty="0">
                <a:solidFill>
                  <a:srgbClr val="000000"/>
                </a:solidFill>
              </a:rPr>
              <a:t>, et al.,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 Chin. Phys. </a:t>
            </a:r>
            <a:r>
              <a:rPr lang="en-US" altLang="ja-JP" sz="1800" b="0" dirty="0" err="1" smtClean="0">
                <a:solidFill>
                  <a:srgbClr val="000000"/>
                </a:solidFill>
              </a:rPr>
              <a:t>Lett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altLang="ja-JP" sz="1800" dirty="0" smtClean="0">
                <a:solidFill>
                  <a:srgbClr val="000000"/>
                </a:solidFill>
              </a:rPr>
              <a:t>28</a:t>
            </a:r>
            <a:r>
              <a:rPr lang="en-US" altLang="ja-JP" sz="1800" b="0" dirty="0">
                <a:solidFill>
                  <a:srgbClr val="000000"/>
                </a:solidFill>
              </a:rPr>
              <a:t>, 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097102 </a:t>
            </a:r>
            <a:r>
              <a:rPr lang="en-US" altLang="ja-JP" sz="1800" b="0" dirty="0">
                <a:solidFill>
                  <a:srgbClr val="000000"/>
                </a:solidFill>
              </a:rPr>
              <a:t>(</a:t>
            </a:r>
            <a:r>
              <a:rPr lang="en-US" altLang="ja-JP" sz="1800" b="0" dirty="0" smtClean="0">
                <a:solidFill>
                  <a:srgbClr val="000000"/>
                </a:solidFill>
              </a:rPr>
              <a:t>2011)</a:t>
            </a:r>
            <a:endParaRPr lang="en-US" altLang="ja-JP" sz="1800" b="0" dirty="0">
              <a:solidFill>
                <a:srgbClr val="000000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 bwMode="auto">
          <a:xfrm rot="16200000" flipH="1">
            <a:off x="3962400" y="4724400"/>
            <a:ext cx="3048000" cy="3048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9" name="図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" y="3352800"/>
            <a:ext cx="3756660" cy="1295400"/>
          </a:xfrm>
          <a:prstGeom prst="rect">
            <a:avLst/>
          </a:prstGeom>
        </p:spPr>
      </p:pic>
      <p:sp>
        <p:nvSpPr>
          <p:cNvPr id="30" name="テキスト ボックス 29"/>
          <p:cNvSpPr txBox="1">
            <a:spLocks noChangeArrowheads="1"/>
          </p:cNvSpPr>
          <p:nvPr/>
        </p:nvSpPr>
        <p:spPr bwMode="auto">
          <a:xfrm>
            <a:off x="2819400" y="4495800"/>
            <a:ext cx="114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/>
              <a:t>HV(1/2)</a:t>
            </a:r>
            <a:endParaRPr lang="en-US" altLang="ja-JP" sz="2000" b="0" dirty="0"/>
          </a:p>
        </p:txBody>
      </p:sp>
      <p:sp>
        <p:nvSpPr>
          <p:cNvPr id="32" name="テキスト ボックス 31"/>
          <p:cNvSpPr txBox="1">
            <a:spLocks noChangeArrowheads="1"/>
          </p:cNvSpPr>
          <p:nvPr/>
        </p:nvSpPr>
        <p:spPr bwMode="auto">
          <a:xfrm>
            <a:off x="5943600" y="4191000"/>
            <a:ext cx="2209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/>
              <a:t>Superposition of HV(1/2)</a:t>
            </a:r>
            <a:endParaRPr lang="en-US" altLang="ja-JP" sz="2000" b="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11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732837" cy="908050"/>
          </a:xfrm>
        </p:spPr>
        <p:txBody>
          <a:bodyPr/>
          <a:lstStyle/>
          <a:p>
            <a:pPr>
              <a:defRPr/>
            </a:pP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2D </a:t>
            </a:r>
            <a:r>
              <a:rPr lang="en-US" altLang="ja-JP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Rashba</a:t>
            </a: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SOC BEC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（トラップ系）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9636" name="直線矢印コネクタ 3"/>
          <p:cNvCxnSpPr>
            <a:cxnSpLocks noChangeShapeType="1"/>
          </p:cNvCxnSpPr>
          <p:nvPr/>
        </p:nvCxnSpPr>
        <p:spPr bwMode="auto">
          <a:xfrm flipV="1">
            <a:off x="5724128" y="2276476"/>
            <a:ext cx="0" cy="417686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</p:spPr>
      </p:cxnSp>
      <p:sp>
        <p:nvSpPr>
          <p:cNvPr id="17" name="テキスト ボックス 18"/>
          <p:cNvSpPr txBox="1">
            <a:spLocks noChangeArrowheads="1"/>
          </p:cNvSpPr>
          <p:nvPr/>
        </p:nvSpPr>
        <p:spPr bwMode="auto">
          <a:xfrm>
            <a:off x="3275856" y="6457890"/>
            <a:ext cx="1872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FF0000"/>
                </a:solidFill>
              </a:rPr>
              <a:t>immiscible</a:t>
            </a:r>
            <a:endParaRPr lang="en-US" altLang="ja-JP" sz="2000" b="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8"/>
          <p:cNvSpPr txBox="1">
            <a:spLocks noChangeArrowheads="1"/>
          </p:cNvSpPr>
          <p:nvPr/>
        </p:nvSpPr>
        <p:spPr bwMode="auto">
          <a:xfrm>
            <a:off x="6732240" y="6474099"/>
            <a:ext cx="1368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>
                <a:solidFill>
                  <a:srgbClr val="FF0000"/>
                </a:solidFill>
              </a:rPr>
              <a:t>miscible</a:t>
            </a:r>
            <a:endParaRPr lang="en-US" altLang="ja-JP" sz="2000" b="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8"/>
          <p:cNvSpPr txBox="1">
            <a:spLocks noChangeArrowheads="1"/>
          </p:cNvSpPr>
          <p:nvPr/>
        </p:nvSpPr>
        <p:spPr bwMode="auto">
          <a:xfrm>
            <a:off x="533400" y="3505200"/>
            <a:ext cx="24837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err="1">
                <a:solidFill>
                  <a:srgbClr val="000000"/>
                </a:solidFill>
              </a:rPr>
              <a:t>Sinha</a:t>
            </a:r>
            <a:r>
              <a:rPr lang="en-US" altLang="ja-JP" sz="2000" b="0" dirty="0">
                <a:solidFill>
                  <a:srgbClr val="000000"/>
                </a:solidFill>
              </a:rPr>
              <a:t>, et al., PRL </a:t>
            </a:r>
            <a:endParaRPr lang="en-US" altLang="ja-JP" sz="2000" b="0" dirty="0" smtClean="0">
              <a:solidFill>
                <a:srgbClr val="000000"/>
              </a:solidFill>
            </a:endParaRPr>
          </a:p>
          <a:p>
            <a:r>
              <a:rPr lang="en-US" altLang="ja-JP" sz="2000" dirty="0" smtClean="0">
                <a:solidFill>
                  <a:srgbClr val="000000"/>
                </a:solidFill>
              </a:rPr>
              <a:t>106</a:t>
            </a:r>
            <a:r>
              <a:rPr lang="en-US" altLang="ja-JP" sz="2000" b="0" dirty="0">
                <a:solidFill>
                  <a:srgbClr val="000000"/>
                </a:solidFill>
              </a:rPr>
              <a:t>, </a:t>
            </a:r>
            <a:r>
              <a:rPr lang="en-US" altLang="ja-JP" sz="2000" b="0" dirty="0" smtClean="0">
                <a:solidFill>
                  <a:srgbClr val="000000"/>
                </a:solidFill>
              </a:rPr>
              <a:t>160403 </a:t>
            </a:r>
            <a:r>
              <a:rPr lang="en-US" altLang="ja-JP" sz="2000" b="0" dirty="0">
                <a:solidFill>
                  <a:srgbClr val="000000"/>
                </a:solidFill>
              </a:rPr>
              <a:t>(2011)</a:t>
            </a:r>
          </a:p>
        </p:txBody>
      </p:sp>
      <p:pic>
        <p:nvPicPr>
          <p:cNvPr id="21" name="図 20" descr="santos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895600"/>
            <a:ext cx="2170176" cy="1884968"/>
          </a:xfrm>
          <a:prstGeom prst="rect">
            <a:avLst/>
          </a:prstGeom>
        </p:spPr>
      </p:pic>
      <p:pic>
        <p:nvPicPr>
          <p:cNvPr id="22" name="図 21" descr="santos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4267200"/>
            <a:ext cx="2209800" cy="1861717"/>
          </a:xfrm>
          <a:prstGeom prst="rect">
            <a:avLst/>
          </a:prstGeom>
        </p:spPr>
      </p:pic>
      <p:cxnSp>
        <p:nvCxnSpPr>
          <p:cNvPr id="69637" name="直線矢印コネクタ 11"/>
          <p:cNvCxnSpPr>
            <a:cxnSpLocks noChangeShapeType="1"/>
          </p:cNvCxnSpPr>
          <p:nvPr/>
        </p:nvCxnSpPr>
        <p:spPr bwMode="auto">
          <a:xfrm flipV="1">
            <a:off x="2196851" y="6453336"/>
            <a:ext cx="6551613" cy="7938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</p:spPr>
      </p:cxnSp>
      <p:graphicFrame>
        <p:nvGraphicFramePr>
          <p:cNvPr id="181263" name="Object 15"/>
          <p:cNvGraphicFramePr>
            <a:graphicFrameLocks noChangeAspect="1"/>
          </p:cNvGraphicFramePr>
          <p:nvPr/>
        </p:nvGraphicFramePr>
        <p:xfrm>
          <a:off x="998538" y="1274763"/>
          <a:ext cx="6715125" cy="714375"/>
        </p:xfrm>
        <a:graphic>
          <a:graphicData uri="http://schemas.openxmlformats.org/presentationml/2006/ole">
            <p:oleObj spid="_x0000_s181263" name="数式" r:id="rId6" imgW="3771900" imgH="406400" progId="Equation.3">
              <p:embed/>
            </p:oleObj>
          </a:graphicData>
        </a:graphic>
      </p:graphicFrame>
      <p:graphicFrame>
        <p:nvGraphicFramePr>
          <p:cNvPr id="181264" name="Object 16"/>
          <p:cNvGraphicFramePr>
            <a:graphicFrameLocks noChangeAspect="1"/>
          </p:cNvGraphicFramePr>
          <p:nvPr/>
        </p:nvGraphicFramePr>
        <p:xfrm>
          <a:off x="477838" y="835025"/>
          <a:ext cx="2055812" cy="436563"/>
        </p:xfrm>
        <a:graphic>
          <a:graphicData uri="http://schemas.openxmlformats.org/presentationml/2006/ole">
            <p:oleObj spid="_x0000_s181264" name="数式" r:id="rId7" imgW="1168400" imgH="254000" progId="Equation.3">
              <p:embed/>
            </p:oleObj>
          </a:graphicData>
        </a:graphic>
      </p:graphicFrame>
      <p:graphicFrame>
        <p:nvGraphicFramePr>
          <p:cNvPr id="181265" name="Object 17"/>
          <p:cNvGraphicFramePr>
            <a:graphicFrameLocks noChangeAspect="1"/>
          </p:cNvGraphicFramePr>
          <p:nvPr/>
        </p:nvGraphicFramePr>
        <p:xfrm>
          <a:off x="5943600" y="1922463"/>
          <a:ext cx="1325563" cy="668337"/>
        </p:xfrm>
        <a:graphic>
          <a:graphicData uri="http://schemas.openxmlformats.org/presentationml/2006/ole">
            <p:oleObj spid="_x0000_s181265" name="数式" r:id="rId8" imgW="723900" imgH="368300" progId="Equation.3">
              <p:embed/>
            </p:oleObj>
          </a:graphicData>
        </a:graphic>
      </p:graphicFrame>
      <p:graphicFrame>
        <p:nvGraphicFramePr>
          <p:cNvPr id="181266" name="Object 18"/>
          <p:cNvGraphicFramePr>
            <a:graphicFrameLocks noChangeAspect="1"/>
          </p:cNvGraphicFramePr>
          <p:nvPr/>
        </p:nvGraphicFramePr>
        <p:xfrm>
          <a:off x="762000" y="6172200"/>
          <a:ext cx="1325563" cy="668338"/>
        </p:xfrm>
        <a:graphic>
          <a:graphicData uri="http://schemas.openxmlformats.org/presentationml/2006/ole">
            <p:oleObj spid="_x0000_s181266" name="数式" r:id="rId9" imgW="723900" imgH="368300" progId="Equation.3">
              <p:embed/>
            </p:oleObj>
          </a:graphicData>
        </a:graphic>
      </p:graphicFrame>
      <p:sp>
        <p:nvSpPr>
          <p:cNvPr id="19" name="角丸四角形 18"/>
          <p:cNvSpPr/>
          <p:nvPr/>
        </p:nvSpPr>
        <p:spPr bwMode="auto">
          <a:xfrm>
            <a:off x="5562600" y="2514600"/>
            <a:ext cx="304800" cy="3886200"/>
          </a:xfrm>
          <a:prstGeom prst="roundRect">
            <a:avLst/>
          </a:prstGeom>
          <a:solidFill>
            <a:srgbClr val="008000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4200" y="4648200"/>
            <a:ext cx="998969" cy="1066800"/>
          </a:xfrm>
          <a:prstGeom prst="rect">
            <a:avLst/>
          </a:prstGeom>
        </p:spPr>
      </p:pic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3124200" y="3810000"/>
            <a:ext cx="114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/>
              <a:t>HV(3/2)</a:t>
            </a:r>
            <a:endParaRPr lang="en-US" altLang="ja-JP" sz="2000" b="0" dirty="0"/>
          </a:p>
        </p:txBody>
      </p:sp>
      <p:sp>
        <p:nvSpPr>
          <p:cNvPr id="25" name="テキスト ボックス 24"/>
          <p:cNvSpPr txBox="1">
            <a:spLocks noChangeArrowheads="1"/>
          </p:cNvSpPr>
          <p:nvPr/>
        </p:nvSpPr>
        <p:spPr bwMode="auto">
          <a:xfrm>
            <a:off x="5943600" y="2514600"/>
            <a:ext cx="1828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0" dirty="0" smtClean="0"/>
              <a:t>Vortex lattice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69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r>
              <a:rPr lang="ja-JP" altLang="en-US" dirty="0" smtClean="0">
                <a:latin typeface="Arial" charset="0"/>
                <a:ea typeface="ＭＳ Ｐゴシック" charset="0"/>
                <a:cs typeface="ＭＳ Ｐゴシック" charset="0"/>
              </a:rPr>
              <a:t>まとめ</a:t>
            </a:r>
            <a:endParaRPr lang="en-US" altLang="ja-JP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テキスト ボックス 13"/>
          <p:cNvSpPr txBox="1">
            <a:spLocks noChangeArrowheads="1"/>
          </p:cNvSpPr>
          <p:nvPr/>
        </p:nvSpPr>
        <p:spPr bwMode="auto">
          <a:xfrm>
            <a:off x="331788" y="4303693"/>
            <a:ext cx="85074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2800" b="0" dirty="0" smtClean="0">
                <a:solidFill>
                  <a:srgbClr val="000000"/>
                </a:solidFill>
                <a:latin typeface="+mj-lt"/>
                <a:cs typeface="Times" charset="0"/>
              </a:rPr>
              <a:t>ボース凝縮系における超流動，量子流体力学は新しい技術の発展により新たな展開を迎えている。</a:t>
            </a:r>
            <a:endParaRPr lang="en-US" altLang="ja-JP" sz="2800" b="0" dirty="0" smtClean="0">
              <a:solidFill>
                <a:srgbClr val="000000"/>
              </a:solidFill>
              <a:latin typeface="+mj-lt"/>
              <a:cs typeface="Times" charset="0"/>
            </a:endParaRPr>
          </a:p>
        </p:txBody>
      </p:sp>
      <p:sp>
        <p:nvSpPr>
          <p:cNvPr id="8" name="テキスト ボックス 13"/>
          <p:cNvSpPr txBox="1">
            <a:spLocks noChangeArrowheads="1"/>
          </p:cNvSpPr>
          <p:nvPr/>
        </p:nvSpPr>
        <p:spPr bwMode="auto">
          <a:xfrm>
            <a:off x="2057400" y="5344180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2800" b="0" dirty="0" smtClean="0">
                <a:solidFill>
                  <a:srgbClr val="0000FF"/>
                </a:solidFill>
                <a:latin typeface="+mj-lt"/>
                <a:cs typeface="Times" charset="0"/>
              </a:rPr>
              <a:t>様々な分野との交流が重要</a:t>
            </a:r>
            <a:endParaRPr lang="en-US" altLang="ja-JP" sz="2800" b="0" dirty="0" smtClean="0">
              <a:solidFill>
                <a:srgbClr val="0000FF"/>
              </a:solidFill>
              <a:latin typeface="+mj-lt"/>
              <a:cs typeface="Times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066801"/>
            <a:ext cx="9121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1800"/>
              </a:spcAft>
            </a:pPr>
            <a:r>
              <a:rPr lang="en-US" altLang="ja-JP" sz="3200" b="0" dirty="0"/>
              <a:t>1</a:t>
            </a:r>
            <a:r>
              <a:rPr lang="ja-JP" altLang="en-US" sz="3200" b="0" dirty="0" smtClean="0"/>
              <a:t>，原子</a:t>
            </a:r>
            <a:r>
              <a:rPr lang="ja-JP" altLang="en-US" sz="3200" b="0" dirty="0"/>
              <a:t>気体のボースアインシュタイン凝縮（</a:t>
            </a:r>
            <a:r>
              <a:rPr lang="en-US" altLang="ja-JP" sz="3200" b="0" dirty="0"/>
              <a:t>BEC</a:t>
            </a:r>
            <a:r>
              <a:rPr lang="ja-JP" altLang="en-US" sz="3200" b="0" dirty="0"/>
              <a:t>）</a:t>
            </a:r>
            <a:endParaRPr lang="en-US" altLang="ja-JP" sz="3200" b="0" dirty="0" smtClean="0"/>
          </a:p>
          <a:p>
            <a:pPr>
              <a:spcAft>
                <a:spcPts val="1800"/>
              </a:spcAft>
            </a:pPr>
            <a:r>
              <a:rPr lang="ja-JP" altLang="en-US" sz="3200" b="0" dirty="0" smtClean="0"/>
              <a:t>２，超流動・量子流体力学の展開</a:t>
            </a:r>
            <a:endParaRPr lang="en-US" altLang="ja-JP" sz="3200" b="0" dirty="0" smtClean="0"/>
          </a:p>
          <a:p>
            <a:pPr>
              <a:spcAft>
                <a:spcPts val="1800"/>
              </a:spcAft>
            </a:pPr>
            <a:r>
              <a:rPr lang="ja-JP" altLang="en-US" sz="3200" b="0" dirty="0" smtClean="0"/>
              <a:t>３，中性原子に対する磁場</a:t>
            </a:r>
            <a:r>
              <a:rPr lang="en-US" altLang="ja-JP" sz="3200" b="0" dirty="0" smtClean="0"/>
              <a:t> </a:t>
            </a:r>
            <a:r>
              <a:rPr lang="ja-JP" altLang="en-US" sz="3200" b="0" dirty="0" smtClean="0"/>
              <a:t>（</a:t>
            </a:r>
            <a:r>
              <a:rPr lang="en-US" altLang="ja-JP" sz="3200" b="0" dirty="0" smtClean="0"/>
              <a:t>Synthetic gauge field</a:t>
            </a:r>
            <a:r>
              <a:rPr lang="ja-JP" altLang="en-US" sz="3200" b="0" dirty="0" smtClean="0"/>
              <a:t>）</a:t>
            </a:r>
            <a:endParaRPr lang="en-US" altLang="ja-JP" sz="3200" b="0" dirty="0" smtClean="0"/>
          </a:p>
          <a:p>
            <a:pPr>
              <a:spcAft>
                <a:spcPts val="1800"/>
              </a:spcAft>
            </a:pPr>
            <a:r>
              <a:rPr lang="ja-JP" altLang="en-US" sz="3200" b="0" dirty="0" smtClean="0"/>
              <a:t>４，スピン軌道相互作用をもつ</a:t>
            </a:r>
            <a:r>
              <a:rPr lang="en-US" altLang="ja-JP" sz="3200" b="0" dirty="0" smtClean="0"/>
              <a:t>BEC</a:t>
            </a:r>
          </a:p>
          <a:p>
            <a:pPr>
              <a:spcAft>
                <a:spcPts val="1800"/>
              </a:spcAft>
            </a:pPr>
            <a:endParaRPr lang="en-US" altLang="ja-JP" sz="3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07504" y="1237184"/>
            <a:ext cx="8991600" cy="468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kumimoji="0" lang="ja-JP" altLang="en-US" b="0" dirty="0">
                <a:solidFill>
                  <a:srgbClr val="000000"/>
                </a:solidFill>
              </a:rPr>
              <a:t>・</a:t>
            </a:r>
            <a:r>
              <a:rPr kumimoji="0" lang="en-US" altLang="ja-JP" b="0" dirty="0">
                <a:solidFill>
                  <a:srgbClr val="000000"/>
                </a:solidFill>
              </a:rPr>
              <a:t> </a:t>
            </a:r>
            <a:r>
              <a:rPr kumimoji="0" lang="ja-JP" altLang="en-US" b="0" dirty="0" smtClean="0">
                <a:solidFill>
                  <a:srgbClr val="000000"/>
                </a:solidFill>
              </a:rPr>
              <a:t>希薄気体</a:t>
            </a:r>
            <a:r>
              <a:rPr kumimoji="0" lang="en-US" altLang="ja-JP" b="0" dirty="0" smtClean="0">
                <a:solidFill>
                  <a:srgbClr val="000000"/>
                </a:solidFill>
              </a:rPr>
              <a:t> (small </a:t>
            </a:r>
            <a:r>
              <a:rPr kumimoji="0" lang="en-US" altLang="ja-JP" b="0" dirty="0">
                <a:solidFill>
                  <a:srgbClr val="000000"/>
                </a:solidFill>
              </a:rPr>
              <a:t>gas </a:t>
            </a:r>
            <a:r>
              <a:rPr kumimoji="0" lang="en-US" altLang="ja-JP" b="0" dirty="0" smtClean="0">
                <a:solidFill>
                  <a:srgbClr val="000000"/>
                </a:solidFill>
              </a:rPr>
              <a:t>parameter)  </a:t>
            </a:r>
            <a:r>
              <a:rPr kumimoji="0" lang="en-US" altLang="ja-JP" b="0" dirty="0">
                <a:solidFill>
                  <a:srgbClr val="000000"/>
                </a:solidFill>
              </a:rPr>
              <a:t>‥‥　</a:t>
            </a:r>
            <a:r>
              <a:rPr kumimoji="0" lang="en-US" altLang="ja-JP" b="0" dirty="0">
                <a:solidFill>
                  <a:srgbClr val="FF0000"/>
                </a:solidFill>
              </a:rPr>
              <a:t>Gross-</a:t>
            </a:r>
            <a:r>
              <a:rPr kumimoji="0" lang="en-US" altLang="ja-JP" b="0" dirty="0" err="1">
                <a:solidFill>
                  <a:srgbClr val="FF0000"/>
                </a:solidFill>
              </a:rPr>
              <a:t>Pitaevskii</a:t>
            </a:r>
            <a:r>
              <a:rPr kumimoji="0" lang="en-US" altLang="ja-JP" b="0" dirty="0">
                <a:solidFill>
                  <a:srgbClr val="FF0000"/>
                </a:solidFill>
              </a:rPr>
              <a:t> </a:t>
            </a:r>
            <a:r>
              <a:rPr kumimoji="0" lang="ja-JP" altLang="en-US" b="0" dirty="0" smtClean="0">
                <a:solidFill>
                  <a:srgbClr val="FF0000"/>
                </a:solidFill>
              </a:rPr>
              <a:t>方程式</a:t>
            </a:r>
            <a:endParaRPr kumimoji="0" lang="en-US" altLang="ja-JP" b="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kumimoji="0" lang="en-US" altLang="ja-JP" b="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kumimoji="0" lang="en-US" altLang="ja-JP" b="0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kumimoji="0" lang="en-US" altLang="ja-JP" b="0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kumimoji="0" lang="ja-JP" altLang="en-US" b="0" dirty="0" smtClean="0">
                <a:solidFill>
                  <a:srgbClr val="000000"/>
                </a:solidFill>
              </a:rPr>
              <a:t>・</a:t>
            </a:r>
            <a:r>
              <a:rPr kumimoji="0" lang="en-US" altLang="ja-JP" b="0" dirty="0" smtClean="0">
                <a:solidFill>
                  <a:srgbClr val="000000"/>
                </a:solidFill>
              </a:rPr>
              <a:t> </a:t>
            </a:r>
            <a:r>
              <a:rPr kumimoji="0" lang="ja-JP" altLang="en-US" b="0" dirty="0" smtClean="0">
                <a:solidFill>
                  <a:srgbClr val="000000"/>
                </a:solidFill>
              </a:rPr>
              <a:t>比較的</a:t>
            </a:r>
            <a:r>
              <a:rPr kumimoji="0" lang="ja-JP" altLang="en-US" b="0" dirty="0">
                <a:solidFill>
                  <a:srgbClr val="000000"/>
                </a:solidFill>
              </a:rPr>
              <a:t>大きな回復</a:t>
            </a:r>
            <a:r>
              <a:rPr kumimoji="0" lang="ja-JP" altLang="en-US" b="0" dirty="0" smtClean="0">
                <a:solidFill>
                  <a:srgbClr val="000000"/>
                </a:solidFill>
              </a:rPr>
              <a:t>長　（秩序変数の空間変化）</a:t>
            </a:r>
            <a:endParaRPr kumimoji="0" lang="en-US" altLang="ja-JP" b="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kumimoji="0" lang="ja-JP" altLang="en-US" b="0" dirty="0">
                <a:solidFill>
                  <a:srgbClr val="000000"/>
                </a:solidFill>
              </a:rPr>
              <a:t>・</a:t>
            </a:r>
            <a:r>
              <a:rPr kumimoji="0" lang="en-US" altLang="ja-JP" b="0" dirty="0">
                <a:solidFill>
                  <a:srgbClr val="000000"/>
                </a:solidFill>
              </a:rPr>
              <a:t> </a:t>
            </a:r>
            <a:r>
              <a:rPr kumimoji="0" lang="ja-JP" altLang="en-US" b="0" dirty="0">
                <a:solidFill>
                  <a:srgbClr val="000000"/>
                </a:solidFill>
              </a:rPr>
              <a:t>閉じ込めポテンシャルによる有限系</a:t>
            </a:r>
            <a:endParaRPr kumimoji="0" lang="en-US" altLang="ja-JP" b="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kumimoji="0" lang="ja-JP" altLang="en-US" b="0" dirty="0" smtClean="0">
                <a:solidFill>
                  <a:srgbClr val="000000"/>
                </a:solidFill>
              </a:rPr>
              <a:t>・</a:t>
            </a:r>
            <a:r>
              <a:rPr kumimoji="0" lang="en-US" altLang="ja-JP" b="0" dirty="0" smtClean="0">
                <a:solidFill>
                  <a:srgbClr val="000000"/>
                </a:solidFill>
              </a:rPr>
              <a:t> </a:t>
            </a:r>
            <a:r>
              <a:rPr kumimoji="0" lang="ja-JP" altLang="en-US" b="0" dirty="0">
                <a:solidFill>
                  <a:srgbClr val="000000"/>
                </a:solidFill>
              </a:rPr>
              <a:t>多成分</a:t>
            </a:r>
            <a:r>
              <a:rPr kumimoji="0" lang="ja-JP" altLang="en-US" b="0" dirty="0" smtClean="0">
                <a:solidFill>
                  <a:srgbClr val="000000"/>
                </a:solidFill>
              </a:rPr>
              <a:t>凝縮体</a:t>
            </a:r>
            <a:endParaRPr kumimoji="0" lang="en-US" altLang="ja-JP" b="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kumimoji="0" lang="ja-JP" altLang="en-US" b="0" dirty="0" smtClean="0">
                <a:solidFill>
                  <a:srgbClr val="000000"/>
                </a:solidFill>
              </a:rPr>
              <a:t>・</a:t>
            </a:r>
            <a:r>
              <a:rPr kumimoji="0" lang="en-US" altLang="ja-JP" b="0" dirty="0" smtClean="0">
                <a:solidFill>
                  <a:srgbClr val="000000"/>
                </a:solidFill>
              </a:rPr>
              <a:t> </a:t>
            </a:r>
            <a:r>
              <a:rPr kumimoji="0" lang="ja-JP" altLang="en-US" b="0" dirty="0" smtClean="0">
                <a:solidFill>
                  <a:srgbClr val="000000"/>
                </a:solidFill>
              </a:rPr>
              <a:t>原子間相互作用の操作　（</a:t>
            </a:r>
            <a:r>
              <a:rPr kumimoji="0" lang="ja-JP" altLang="en-US" b="0" dirty="0">
                <a:solidFill>
                  <a:srgbClr val="FF0000"/>
                </a:solidFill>
              </a:rPr>
              <a:t>フェシュバッハ</a:t>
            </a:r>
            <a:r>
              <a:rPr kumimoji="0" lang="ja-JP" altLang="en-US" b="0" dirty="0" smtClean="0">
                <a:solidFill>
                  <a:srgbClr val="FF0000"/>
                </a:solidFill>
              </a:rPr>
              <a:t>共鳴</a:t>
            </a:r>
            <a:r>
              <a:rPr kumimoji="0" lang="ja-JP" altLang="en-US" b="0" dirty="0" smtClean="0">
                <a:solidFill>
                  <a:srgbClr val="000000"/>
                </a:solidFill>
              </a:rPr>
              <a:t>）</a:t>
            </a:r>
            <a:endParaRPr kumimoji="0" lang="en-US" altLang="ja-JP" b="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kumimoji="0" lang="ja-JP" altLang="en-US" b="0" dirty="0">
                <a:solidFill>
                  <a:srgbClr val="000000"/>
                </a:solidFill>
              </a:rPr>
              <a:t>・</a:t>
            </a:r>
            <a:r>
              <a:rPr kumimoji="0" lang="en-US" altLang="ja-JP" b="0" dirty="0">
                <a:solidFill>
                  <a:srgbClr val="000000"/>
                </a:solidFill>
              </a:rPr>
              <a:t> </a:t>
            </a:r>
            <a:r>
              <a:rPr kumimoji="0" lang="ja-JP" altLang="en-US" b="0" dirty="0">
                <a:solidFill>
                  <a:srgbClr val="000000"/>
                </a:solidFill>
              </a:rPr>
              <a:t>外場による凝縮体</a:t>
            </a:r>
            <a:r>
              <a:rPr kumimoji="0" lang="ja-JP" altLang="en-US" b="0" dirty="0" smtClean="0">
                <a:solidFill>
                  <a:srgbClr val="000000"/>
                </a:solidFill>
              </a:rPr>
              <a:t>操作</a:t>
            </a:r>
            <a:r>
              <a:rPr kumimoji="0" lang="en-US" altLang="ja-JP" b="0" dirty="0">
                <a:solidFill>
                  <a:srgbClr val="000000"/>
                </a:solidFill>
              </a:rPr>
              <a:t>‥‥</a:t>
            </a:r>
            <a:endParaRPr kumimoji="0" lang="en-US" altLang="ja-JP" b="0" dirty="0" smtClean="0">
              <a:solidFill>
                <a:srgbClr val="000000"/>
              </a:solidFill>
            </a:endParaRPr>
          </a:p>
        </p:txBody>
      </p:sp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5413"/>
            <a:ext cx="8208912" cy="711299"/>
          </a:xfrm>
        </p:spPr>
        <p:txBody>
          <a:bodyPr/>
          <a:lstStyle/>
          <a:p>
            <a:pPr>
              <a:defRPr/>
            </a:pP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冷却原子</a:t>
            </a: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の特徴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18" descr="セーム皮"/>
          <p:cNvSpPr>
            <a:spLocks noChangeArrowheads="1"/>
          </p:cNvSpPr>
          <p:nvPr/>
        </p:nvSpPr>
        <p:spPr bwMode="auto">
          <a:xfrm>
            <a:off x="467544" y="1885256"/>
            <a:ext cx="4386336" cy="850379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ysClr val="windowText" lastClr="000000"/>
              </a:solidFill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11489151"/>
              </p:ext>
            </p:extLst>
          </p:nvPr>
        </p:nvGraphicFramePr>
        <p:xfrm>
          <a:off x="539552" y="1885256"/>
          <a:ext cx="4238625" cy="882650"/>
        </p:xfrm>
        <a:graphic>
          <a:graphicData uri="http://schemas.openxmlformats.org/presentationml/2006/ole">
            <p:oleObj spid="_x0000_s1064" name="数式" r:id="rId5" imgW="2197100" imgH="457200" progId="Equation.3">
              <p:embed/>
            </p:oleObj>
          </a:graphicData>
        </a:graphic>
      </p:graphicFrame>
      <p:sp>
        <p:nvSpPr>
          <p:cNvPr id="22534" name="Text Box 25"/>
          <p:cNvSpPr txBox="1">
            <a:spLocks noChangeArrowheads="1"/>
          </p:cNvSpPr>
          <p:nvPr/>
        </p:nvSpPr>
        <p:spPr bwMode="auto">
          <a:xfrm>
            <a:off x="5006280" y="1805360"/>
            <a:ext cx="3886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2000" b="0">
                <a:solidFill>
                  <a:srgbClr val="000000"/>
                </a:solidFill>
                <a:latin typeface="Symbol" charset="0"/>
                <a:sym typeface="Symbol" charset="0"/>
              </a:rPr>
              <a:t></a:t>
            </a:r>
            <a:r>
              <a:rPr kumimoji="0" lang="en-US" altLang="ja-JP" sz="2000" b="0">
                <a:solidFill>
                  <a:srgbClr val="000000"/>
                </a:solidFill>
              </a:rPr>
              <a:t>condensate wave function</a:t>
            </a:r>
          </a:p>
          <a:p>
            <a:r>
              <a:rPr kumimoji="0" lang="en-US" altLang="ja-JP" sz="2000" b="0" i="1">
                <a:solidFill>
                  <a:srgbClr val="000000"/>
                </a:solidFill>
                <a:latin typeface="Times" charset="0"/>
                <a:cs typeface="Times" charset="0"/>
              </a:rPr>
              <a:t>V</a:t>
            </a:r>
            <a:r>
              <a:rPr kumimoji="0" lang="en-US" altLang="ja-JP" sz="2000" b="0">
                <a:solidFill>
                  <a:srgbClr val="000000"/>
                </a:solidFill>
              </a:rPr>
              <a:t> : Trapping potential</a:t>
            </a:r>
          </a:p>
          <a:p>
            <a:r>
              <a:rPr kumimoji="0" lang="en-US" altLang="ja-JP" sz="2000" b="0" i="1">
                <a:solidFill>
                  <a:srgbClr val="000000"/>
                </a:solidFill>
                <a:latin typeface="Times" charset="0"/>
                <a:cs typeface="Times" charset="0"/>
              </a:rPr>
              <a:t>a</a:t>
            </a:r>
            <a:r>
              <a:rPr kumimoji="0" lang="en-US" altLang="ja-JP" sz="2000" b="0">
                <a:solidFill>
                  <a:srgbClr val="000000"/>
                </a:solidFill>
              </a:rPr>
              <a:t> : s-wave scattering length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995936" y="5427583"/>
            <a:ext cx="507605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kumimoji="0" lang="ja-JP" altLang="en-US" b="0" dirty="0" smtClean="0">
                <a:solidFill>
                  <a:srgbClr val="000000"/>
                </a:solidFill>
              </a:rPr>
              <a:t>トラップの異方性，</a:t>
            </a:r>
            <a:r>
              <a:rPr kumimoji="0" lang="ja-JP" altLang="en-US" b="0" dirty="0">
                <a:solidFill>
                  <a:srgbClr val="000000"/>
                </a:solidFill>
              </a:rPr>
              <a:t>光格子</a:t>
            </a:r>
            <a:r>
              <a:rPr kumimoji="0" lang="ja-JP" altLang="en-US" b="0" dirty="0" smtClean="0">
                <a:solidFill>
                  <a:srgbClr val="000000"/>
                </a:solidFill>
              </a:rPr>
              <a:t>，低次元系</a:t>
            </a:r>
            <a:endParaRPr kumimoji="0" lang="en-US" altLang="ja-JP" b="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kumimoji="0" lang="ja-JP" altLang="en-US" b="0" dirty="0" smtClean="0">
                <a:solidFill>
                  <a:srgbClr val="000000"/>
                </a:solidFill>
              </a:rPr>
              <a:t>光</a:t>
            </a:r>
            <a:r>
              <a:rPr kumimoji="0" lang="ja-JP" altLang="en-US" b="0" dirty="0">
                <a:solidFill>
                  <a:srgbClr val="000000"/>
                </a:solidFill>
              </a:rPr>
              <a:t>スプーン</a:t>
            </a:r>
            <a:r>
              <a:rPr kumimoji="0" lang="ja-JP" altLang="en-US" b="0" dirty="0" smtClean="0">
                <a:solidFill>
                  <a:srgbClr val="000000"/>
                </a:solidFill>
              </a:rPr>
              <a:t>，不純物</a:t>
            </a:r>
            <a:r>
              <a:rPr kumimoji="0" lang="ja-JP" altLang="en-US" b="0" dirty="0">
                <a:solidFill>
                  <a:srgbClr val="000000"/>
                </a:solidFill>
              </a:rPr>
              <a:t>ポテンシャル</a:t>
            </a:r>
            <a:endParaRPr kumimoji="0" lang="en-US" altLang="ja-JP" b="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kumimoji="0" lang="ja-JP" altLang="en-US" b="0" dirty="0" smtClean="0">
                <a:solidFill>
                  <a:srgbClr val="000000"/>
                </a:solidFill>
              </a:rPr>
              <a:t>人工ゲージ場，．．．</a:t>
            </a:r>
            <a:endParaRPr kumimoji="0" lang="en-US" altLang="ja-JP" b="0" dirty="0">
              <a:solidFill>
                <a:srgbClr val="000000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16632" y="838200"/>
            <a:ext cx="8189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 smtClean="0">
                <a:solidFill>
                  <a:srgbClr val="FF0000"/>
                </a:solidFill>
              </a:rPr>
              <a:t>・</a:t>
            </a:r>
            <a:r>
              <a:rPr lang="en-US" altLang="ja-JP" b="0" dirty="0" smtClean="0">
                <a:solidFill>
                  <a:srgbClr val="FF0000"/>
                </a:solidFill>
              </a:rPr>
              <a:t> </a:t>
            </a:r>
            <a:r>
              <a:rPr lang="ja-JP" altLang="en-US" b="0" dirty="0" smtClean="0">
                <a:solidFill>
                  <a:srgbClr val="FF0000"/>
                </a:solidFill>
              </a:rPr>
              <a:t>巨視的コヒーレンスの発現　</a:t>
            </a:r>
            <a:r>
              <a:rPr lang="en-US" altLang="ja-JP" b="0" dirty="0" smtClean="0">
                <a:solidFill>
                  <a:srgbClr val="FF0000"/>
                </a:solidFill>
              </a:rPr>
              <a:t>⇔</a:t>
            </a:r>
            <a:r>
              <a:rPr lang="ja-JP" altLang="en-US" b="0" dirty="0" smtClean="0">
                <a:solidFill>
                  <a:srgbClr val="FF0000"/>
                </a:solidFill>
              </a:rPr>
              <a:t>　巨視的波動関数（秩序変数）</a:t>
            </a:r>
            <a:endParaRPr lang="en-US" altLang="ja-JP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3404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5413"/>
            <a:ext cx="8208912" cy="711299"/>
          </a:xfrm>
        </p:spPr>
        <p:txBody>
          <a:bodyPr/>
          <a:lstStyle/>
          <a:p>
            <a:pPr>
              <a:defRPr/>
            </a:pP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における超流動性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12776"/>
            <a:ext cx="2426568" cy="142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図 19" descr="qu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347864" cy="17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527720" y="1342727"/>
            <a:ext cx="152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0" dirty="0">
                <a:solidFill>
                  <a:schemeClr val="accent1"/>
                </a:solidFill>
                <a:latin typeface="+mn-lt"/>
                <a:ea typeface="Osaka" pitchFamily="-107" charset="-128"/>
                <a:cs typeface="Osaka" pitchFamily="-107" charset="-128"/>
              </a:rPr>
              <a:t>Collective excitations</a:t>
            </a: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3657600" y="1412776"/>
            <a:ext cx="121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0" dirty="0" err="1">
                <a:solidFill>
                  <a:schemeClr val="accent1"/>
                </a:solidFill>
                <a:latin typeface="+mn-lt"/>
                <a:ea typeface="Osaka" pitchFamily="-107" charset="-128"/>
                <a:cs typeface="Osaka" pitchFamily="-107" charset="-128"/>
              </a:rPr>
              <a:t>Solitons</a:t>
            </a:r>
            <a:endParaRPr lang="en-US" altLang="ja-JP" sz="1800" b="0" dirty="0">
              <a:solidFill>
                <a:schemeClr val="accent1"/>
              </a:solidFill>
              <a:latin typeface="+mn-lt"/>
              <a:ea typeface="Osaka" pitchFamily="-107" charset="-128"/>
              <a:cs typeface="Osaka" pitchFamily="-107" charset="-128"/>
            </a:endParaRPr>
          </a:p>
        </p:txBody>
      </p:sp>
      <p:pic>
        <p:nvPicPr>
          <p:cNvPr id="22538" name="図 13" descr="09_zu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2043336" cy="200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76200" y="3140968"/>
            <a:ext cx="1676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0" dirty="0">
                <a:latin typeface="+mn-lt"/>
                <a:ea typeface="Osaka" pitchFamily="-107" charset="-128"/>
                <a:cs typeface="Osaka" pitchFamily="-107" charset="-128"/>
              </a:rPr>
              <a:t>Interference</a:t>
            </a:r>
          </a:p>
        </p:txBody>
      </p:sp>
      <p:pic>
        <p:nvPicPr>
          <p:cNvPr id="22540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68960"/>
            <a:ext cx="3600400" cy="128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2920752" y="3059112"/>
            <a:ext cx="121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0" dirty="0">
                <a:solidFill>
                  <a:schemeClr val="accent1"/>
                </a:solidFill>
                <a:latin typeface="+mn-lt"/>
                <a:ea typeface="Osaka" pitchFamily="-107" charset="-128"/>
                <a:cs typeface="Osaka" pitchFamily="-107" charset="-128"/>
              </a:rPr>
              <a:t>Vortices</a:t>
            </a:r>
          </a:p>
        </p:txBody>
      </p:sp>
      <p:pic>
        <p:nvPicPr>
          <p:cNvPr id="22542" name="図 22" descr="nphys138-f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94632"/>
            <a:ext cx="23241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20"/>
          <p:cNvSpPr txBox="1">
            <a:spLocks noChangeArrowheads="1"/>
          </p:cNvSpPr>
          <p:nvPr/>
        </p:nvSpPr>
        <p:spPr bwMode="auto">
          <a:xfrm>
            <a:off x="6926932" y="1268760"/>
            <a:ext cx="2057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0" kern="0" dirty="0">
                <a:solidFill>
                  <a:sysClr val="windowText" lastClr="000000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Josephson effect</a:t>
            </a:r>
          </a:p>
        </p:txBody>
      </p:sp>
      <p:pic>
        <p:nvPicPr>
          <p:cNvPr id="2" name="図 1" descr="Unknown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95936" y="4717736"/>
            <a:ext cx="2448272" cy="2095640"/>
          </a:xfrm>
          <a:prstGeom prst="rect">
            <a:avLst/>
          </a:prstGeom>
        </p:spPr>
      </p:pic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4139952" y="4429704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 b="0" dirty="0" smtClean="0">
                <a:latin typeface="+mn-lt"/>
                <a:ea typeface="Osaka" pitchFamily="-107" charset="-128"/>
                <a:cs typeface="Osaka" pitchFamily="-107" charset="-128"/>
              </a:rPr>
              <a:t>Persistent current</a:t>
            </a:r>
            <a:endParaRPr lang="en-US" altLang="ja-JP" sz="1800" b="0" dirty="0">
              <a:latin typeface="+mn-lt"/>
              <a:ea typeface="Osaka" pitchFamily="-107" charset="-128"/>
              <a:cs typeface="Osaka" pitchFamily="-107" charset="-128"/>
            </a:endParaRPr>
          </a:p>
        </p:txBody>
      </p:sp>
      <p:pic>
        <p:nvPicPr>
          <p:cNvPr id="3" name="図 2" descr="BK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06884" y="5321485"/>
            <a:ext cx="3057004" cy="1491891"/>
          </a:xfrm>
          <a:prstGeom prst="rect">
            <a:avLst/>
          </a:prstGeom>
        </p:spPr>
      </p:pic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539552" y="5291916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800" b="0" dirty="0" smtClean="0">
                <a:solidFill>
                  <a:schemeClr val="accent1"/>
                </a:solidFill>
                <a:latin typeface="+mn-lt"/>
                <a:ea typeface="Osaka" pitchFamily="-107" charset="-128"/>
                <a:cs typeface="Osaka" pitchFamily="-107" charset="-128"/>
              </a:rPr>
              <a:t>BKT transition</a:t>
            </a:r>
            <a:endParaRPr lang="en-US" altLang="ja-JP" sz="1800" b="0" dirty="0">
              <a:solidFill>
                <a:schemeClr val="accent1"/>
              </a:solidFill>
              <a:latin typeface="+mn-lt"/>
              <a:ea typeface="Osaka" pitchFamily="-107" charset="-128"/>
              <a:cs typeface="Osaka" pitchFamily="-107" charset="-128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16632" y="838200"/>
            <a:ext cx="8189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0" dirty="0" smtClean="0">
                <a:solidFill>
                  <a:srgbClr val="FF0000"/>
                </a:solidFill>
              </a:rPr>
              <a:t>・</a:t>
            </a:r>
            <a:r>
              <a:rPr lang="en-US" altLang="ja-JP" b="0" dirty="0" smtClean="0">
                <a:solidFill>
                  <a:srgbClr val="FF0000"/>
                </a:solidFill>
              </a:rPr>
              <a:t> </a:t>
            </a:r>
            <a:r>
              <a:rPr lang="ja-JP" altLang="en-US" b="0" dirty="0" smtClean="0">
                <a:solidFill>
                  <a:srgbClr val="FF0000"/>
                </a:solidFill>
              </a:rPr>
              <a:t>巨視的コヒーレンスの発現　</a:t>
            </a:r>
            <a:r>
              <a:rPr lang="en-US" altLang="ja-JP" b="0" dirty="0" smtClean="0">
                <a:solidFill>
                  <a:srgbClr val="FF0000"/>
                </a:solidFill>
              </a:rPr>
              <a:t>⇔</a:t>
            </a:r>
            <a:r>
              <a:rPr lang="ja-JP" altLang="en-US" b="0" dirty="0" smtClean="0">
                <a:solidFill>
                  <a:srgbClr val="FF0000"/>
                </a:solidFill>
              </a:rPr>
              <a:t>　巨視的波動関数（秩序変数）</a:t>
            </a:r>
            <a:endParaRPr lang="en-US" altLang="ja-JP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-100013"/>
            <a:ext cx="8732837" cy="1169988"/>
          </a:xfrm>
        </p:spPr>
        <p:txBody>
          <a:bodyPr/>
          <a:lstStyle/>
          <a:p>
            <a:pPr>
              <a:defRPr/>
            </a:pPr>
            <a:r>
              <a:rPr lang="en-US" altLang="ja-JP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に</a:t>
            </a:r>
            <a:r>
              <a:rPr lang="ja-JP" alt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おける量子流体力学</a:t>
            </a:r>
            <a:endParaRPr lang="ja-JP" altLang="en-US" i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0800" y="836712"/>
            <a:ext cx="9129712" cy="5429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300" b="0" dirty="0">
                <a:solidFill>
                  <a:srgbClr val="0000FF"/>
                </a:solidFill>
              </a:rPr>
              <a:t>超流動体で起こる流体現象、特</a:t>
            </a:r>
            <a:r>
              <a:rPr lang="ja-JP" altLang="en-US" sz="2300" b="0" dirty="0" smtClean="0">
                <a:solidFill>
                  <a:srgbClr val="0000FF"/>
                </a:solidFill>
              </a:rPr>
              <a:t>に「量子渦」に</a:t>
            </a:r>
            <a:r>
              <a:rPr lang="ja-JP" altLang="en-US" sz="2300" b="0" dirty="0">
                <a:solidFill>
                  <a:srgbClr val="0000FF"/>
                </a:solidFill>
              </a:rPr>
              <a:t>よって支配される流体力学</a:t>
            </a:r>
            <a:endParaRPr lang="en-US" altLang="ja-JP" sz="2300" b="0" dirty="0">
              <a:solidFill>
                <a:srgbClr val="0000FF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07504" y="1274440"/>
            <a:ext cx="2808312" cy="6096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ja-JP" altLang="en-US" sz="3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0"/>
                <a:cs typeface="Osaka" charset="0"/>
              </a:rPr>
              <a:t>循環の量子化</a:t>
            </a:r>
            <a:endParaRPr lang="ja-JP" altLang="en-US" sz="3200" b="0" dirty="0" smtClean="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30088" y="1887215"/>
            <a:ext cx="2469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b="0" dirty="0">
                <a:solidFill>
                  <a:srgbClr val="FF0000"/>
                </a:solidFill>
              </a:rPr>
              <a:t>巨視的波動関数 </a:t>
            </a: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69305134"/>
              </p:ext>
            </p:extLst>
          </p:nvPr>
        </p:nvGraphicFramePr>
        <p:xfrm>
          <a:off x="2678113" y="1941190"/>
          <a:ext cx="1577975" cy="373063"/>
        </p:xfrm>
        <a:graphic>
          <a:graphicData uri="http://schemas.openxmlformats.org/presentationml/2006/ole">
            <p:oleObj spid="_x0000_s72876" name="数式" r:id="rId4" imgW="914400" imgH="215900" progId="Equation.3">
              <p:embed/>
            </p:oleObj>
          </a:graphicData>
        </a:graphic>
      </p:graphicFrame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5229944" y="1815207"/>
            <a:ext cx="243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b="0" dirty="0">
                <a:solidFill>
                  <a:srgbClr val="FF0000"/>
                </a:solidFill>
              </a:rPr>
              <a:t>超流動速度場                 </a:t>
            </a:r>
          </a:p>
        </p:txBody>
      </p:sp>
      <p:graphicFrame>
        <p:nvGraphicFramePr>
          <p:cNvPr id="2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34779272"/>
              </p:ext>
            </p:extLst>
          </p:nvPr>
        </p:nvGraphicFramePr>
        <p:xfrm>
          <a:off x="7289800" y="1668140"/>
          <a:ext cx="1320800" cy="698500"/>
        </p:xfrm>
        <a:graphic>
          <a:graphicData uri="http://schemas.openxmlformats.org/presentationml/2006/ole">
            <p:oleObj spid="_x0000_s72877" name="数式" r:id="rId5" imgW="673100" imgH="355600" progId="Equation.3">
              <p:embed/>
            </p:oleObj>
          </a:graphicData>
        </a:graphic>
      </p:graphicFrame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545232" y="2362944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b="0"/>
              <a:t>単連結領域</a:t>
            </a:r>
            <a:endParaRPr lang="ja-JP" altLang="en-US" sz="2800" b="0"/>
          </a:p>
        </p:txBody>
      </p:sp>
      <p:grpSp>
        <p:nvGrpSpPr>
          <p:cNvPr id="26" name="Group 8"/>
          <p:cNvGrpSpPr>
            <a:grpSpLocks/>
          </p:cNvGrpSpPr>
          <p:nvPr/>
        </p:nvGrpSpPr>
        <p:grpSpPr bwMode="auto">
          <a:xfrm>
            <a:off x="8153400" y="2569840"/>
            <a:ext cx="844550" cy="2438400"/>
            <a:chOff x="5171" y="2496"/>
            <a:chExt cx="532" cy="1536"/>
          </a:xfrm>
        </p:grpSpPr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5312" y="2496"/>
              <a:ext cx="176" cy="1512"/>
            </a:xfrm>
            <a:custGeom>
              <a:avLst/>
              <a:gdLst>
                <a:gd name="T0" fmla="*/ 160 w 176"/>
                <a:gd name="T1" fmla="*/ 0 h 1512"/>
                <a:gd name="T2" fmla="*/ 112 w 176"/>
                <a:gd name="T3" fmla="*/ 192 h 1512"/>
                <a:gd name="T4" fmla="*/ 112 w 176"/>
                <a:gd name="T5" fmla="*/ 240 h 1512"/>
                <a:gd name="T6" fmla="*/ 160 w 176"/>
                <a:gd name="T7" fmla="*/ 480 h 1512"/>
                <a:gd name="T8" fmla="*/ 16 w 176"/>
                <a:gd name="T9" fmla="*/ 1344 h 1512"/>
                <a:gd name="T10" fmla="*/ 64 w 176"/>
                <a:gd name="T11" fmla="*/ 1488 h 1512"/>
                <a:gd name="T12" fmla="*/ 16 w 176"/>
                <a:gd name="T13" fmla="*/ 1440 h 15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6"/>
                <a:gd name="T22" fmla="*/ 0 h 1512"/>
                <a:gd name="T23" fmla="*/ 176 w 176"/>
                <a:gd name="T24" fmla="*/ 1512 h 15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6" h="1512">
                  <a:moveTo>
                    <a:pt x="160" y="0"/>
                  </a:moveTo>
                  <a:cubicBezTo>
                    <a:pt x="140" y="76"/>
                    <a:pt x="120" y="152"/>
                    <a:pt x="112" y="192"/>
                  </a:cubicBezTo>
                  <a:cubicBezTo>
                    <a:pt x="104" y="232"/>
                    <a:pt x="104" y="192"/>
                    <a:pt x="112" y="240"/>
                  </a:cubicBezTo>
                  <a:cubicBezTo>
                    <a:pt x="120" y="288"/>
                    <a:pt x="176" y="296"/>
                    <a:pt x="160" y="480"/>
                  </a:cubicBezTo>
                  <a:cubicBezTo>
                    <a:pt x="144" y="664"/>
                    <a:pt x="32" y="1176"/>
                    <a:pt x="16" y="1344"/>
                  </a:cubicBezTo>
                  <a:cubicBezTo>
                    <a:pt x="0" y="1512"/>
                    <a:pt x="64" y="1472"/>
                    <a:pt x="64" y="1488"/>
                  </a:cubicBezTo>
                  <a:cubicBezTo>
                    <a:pt x="64" y="1504"/>
                    <a:pt x="40" y="1472"/>
                    <a:pt x="16" y="14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5408" y="2496"/>
              <a:ext cx="176" cy="1512"/>
            </a:xfrm>
            <a:custGeom>
              <a:avLst/>
              <a:gdLst>
                <a:gd name="T0" fmla="*/ 160 w 176"/>
                <a:gd name="T1" fmla="*/ 0 h 1512"/>
                <a:gd name="T2" fmla="*/ 112 w 176"/>
                <a:gd name="T3" fmla="*/ 192 h 1512"/>
                <a:gd name="T4" fmla="*/ 112 w 176"/>
                <a:gd name="T5" fmla="*/ 240 h 1512"/>
                <a:gd name="T6" fmla="*/ 160 w 176"/>
                <a:gd name="T7" fmla="*/ 480 h 1512"/>
                <a:gd name="T8" fmla="*/ 16 w 176"/>
                <a:gd name="T9" fmla="*/ 1344 h 1512"/>
                <a:gd name="T10" fmla="*/ 64 w 176"/>
                <a:gd name="T11" fmla="*/ 1488 h 1512"/>
                <a:gd name="T12" fmla="*/ 16 w 176"/>
                <a:gd name="T13" fmla="*/ 1440 h 15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6"/>
                <a:gd name="T22" fmla="*/ 0 h 1512"/>
                <a:gd name="T23" fmla="*/ 176 w 176"/>
                <a:gd name="T24" fmla="*/ 1512 h 15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6" h="1512">
                  <a:moveTo>
                    <a:pt x="160" y="0"/>
                  </a:moveTo>
                  <a:cubicBezTo>
                    <a:pt x="140" y="76"/>
                    <a:pt x="120" y="152"/>
                    <a:pt x="112" y="192"/>
                  </a:cubicBezTo>
                  <a:cubicBezTo>
                    <a:pt x="104" y="232"/>
                    <a:pt x="104" y="192"/>
                    <a:pt x="112" y="240"/>
                  </a:cubicBezTo>
                  <a:cubicBezTo>
                    <a:pt x="120" y="288"/>
                    <a:pt x="176" y="296"/>
                    <a:pt x="160" y="480"/>
                  </a:cubicBezTo>
                  <a:cubicBezTo>
                    <a:pt x="144" y="664"/>
                    <a:pt x="32" y="1176"/>
                    <a:pt x="16" y="1344"/>
                  </a:cubicBezTo>
                  <a:cubicBezTo>
                    <a:pt x="0" y="1512"/>
                    <a:pt x="64" y="1472"/>
                    <a:pt x="64" y="1488"/>
                  </a:cubicBezTo>
                  <a:cubicBezTo>
                    <a:pt x="64" y="1504"/>
                    <a:pt x="40" y="1472"/>
                    <a:pt x="16" y="14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5472" y="2496"/>
              <a:ext cx="96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5376" y="3984"/>
              <a:ext cx="96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5171" y="3112"/>
              <a:ext cx="532" cy="240"/>
            </a:xfrm>
            <a:custGeom>
              <a:avLst/>
              <a:gdLst>
                <a:gd name="T0" fmla="*/ 253 w 532"/>
                <a:gd name="T1" fmla="*/ 32 h 240"/>
                <a:gd name="T2" fmla="*/ 181 w 532"/>
                <a:gd name="T3" fmla="*/ 0 h 240"/>
                <a:gd name="T4" fmla="*/ 125 w 532"/>
                <a:gd name="T5" fmla="*/ 8 h 240"/>
                <a:gd name="T6" fmla="*/ 77 w 532"/>
                <a:gd name="T7" fmla="*/ 40 h 240"/>
                <a:gd name="T8" fmla="*/ 53 w 532"/>
                <a:gd name="T9" fmla="*/ 48 h 240"/>
                <a:gd name="T10" fmla="*/ 93 w 532"/>
                <a:gd name="T11" fmla="*/ 184 h 240"/>
                <a:gd name="T12" fmla="*/ 421 w 532"/>
                <a:gd name="T13" fmla="*/ 224 h 240"/>
                <a:gd name="T14" fmla="*/ 525 w 532"/>
                <a:gd name="T15" fmla="*/ 216 h 240"/>
                <a:gd name="T16" fmla="*/ 445 w 532"/>
                <a:gd name="T17" fmla="*/ 88 h 240"/>
                <a:gd name="T18" fmla="*/ 389 w 532"/>
                <a:gd name="T19" fmla="*/ 72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2"/>
                <a:gd name="T31" fmla="*/ 0 h 240"/>
                <a:gd name="T32" fmla="*/ 532 w 532"/>
                <a:gd name="T33" fmla="*/ 240 h 2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2" h="240">
                  <a:moveTo>
                    <a:pt x="253" y="32"/>
                  </a:moveTo>
                  <a:cubicBezTo>
                    <a:pt x="226" y="23"/>
                    <a:pt x="207" y="8"/>
                    <a:pt x="181" y="0"/>
                  </a:cubicBezTo>
                  <a:cubicBezTo>
                    <a:pt x="162" y="2"/>
                    <a:pt x="142" y="1"/>
                    <a:pt x="125" y="8"/>
                  </a:cubicBezTo>
                  <a:cubicBezTo>
                    <a:pt x="107" y="14"/>
                    <a:pt x="95" y="33"/>
                    <a:pt x="77" y="40"/>
                  </a:cubicBezTo>
                  <a:cubicBezTo>
                    <a:pt x="69" y="42"/>
                    <a:pt x="61" y="45"/>
                    <a:pt x="53" y="48"/>
                  </a:cubicBezTo>
                  <a:cubicBezTo>
                    <a:pt x="0" y="126"/>
                    <a:pt x="31" y="153"/>
                    <a:pt x="93" y="184"/>
                  </a:cubicBezTo>
                  <a:cubicBezTo>
                    <a:pt x="205" y="240"/>
                    <a:pt x="260" y="218"/>
                    <a:pt x="421" y="224"/>
                  </a:cubicBezTo>
                  <a:cubicBezTo>
                    <a:pt x="456" y="235"/>
                    <a:pt x="487" y="222"/>
                    <a:pt x="525" y="216"/>
                  </a:cubicBezTo>
                  <a:cubicBezTo>
                    <a:pt x="515" y="107"/>
                    <a:pt x="532" y="114"/>
                    <a:pt x="445" y="88"/>
                  </a:cubicBezTo>
                  <a:cubicBezTo>
                    <a:pt x="388" y="71"/>
                    <a:pt x="414" y="72"/>
                    <a:pt x="389" y="7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152400" y="5629101"/>
            <a:ext cx="7848600" cy="1184275"/>
          </a:xfrm>
          <a:prstGeom prst="rect">
            <a:avLst/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ja-JP" altLang="en-US" sz="2500" b="0" dirty="0" smtClean="0"/>
              <a:t>超流体が排除された渦芯と量子化された循環を持つ渦</a:t>
            </a:r>
            <a:endParaRPr lang="ja-JP" altLang="en-US" sz="3000" b="0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ja-JP" altLang="en-US" sz="3000" b="0" dirty="0" smtClean="0">
                <a:solidFill>
                  <a:srgbClr val="000099"/>
                </a:solidFill>
              </a:rPr>
              <a:t>量子渦</a:t>
            </a:r>
            <a:r>
              <a:rPr lang="en-US" altLang="ja-JP" sz="3000" b="0" dirty="0" smtClean="0">
                <a:solidFill>
                  <a:srgbClr val="000099"/>
                </a:solidFill>
              </a:rPr>
              <a:t>(Quantized vortex)</a:t>
            </a:r>
            <a:endParaRPr lang="en-US" altLang="ja-JP" sz="2800" b="0" dirty="0" smtClean="0"/>
          </a:p>
        </p:txBody>
      </p:sp>
      <p:graphicFrame>
        <p:nvGraphicFramePr>
          <p:cNvPr id="3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554393"/>
              </p:ext>
            </p:extLst>
          </p:nvPr>
        </p:nvGraphicFramePr>
        <p:xfrm>
          <a:off x="3851920" y="4653136"/>
          <a:ext cx="3962400" cy="700088"/>
        </p:xfrm>
        <a:graphic>
          <a:graphicData uri="http://schemas.openxmlformats.org/presentationml/2006/ole">
            <p:oleObj spid="_x0000_s72878" name="数式" r:id="rId6" imgW="2082800" imgH="368300" progId="Equation.3">
              <p:embed/>
            </p:oleObj>
          </a:graphicData>
        </a:graphic>
      </p:graphicFrame>
      <p:graphicFrame>
        <p:nvGraphicFramePr>
          <p:cNvPr id="3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3200771"/>
              </p:ext>
            </p:extLst>
          </p:nvPr>
        </p:nvGraphicFramePr>
        <p:xfrm>
          <a:off x="4749800" y="4270053"/>
          <a:ext cx="101600" cy="177800"/>
        </p:xfrm>
        <a:graphic>
          <a:graphicData uri="http://schemas.openxmlformats.org/presentationml/2006/ole">
            <p:oleObj spid="_x0000_s72879" name="数式" r:id="rId7" imgW="101600" imgH="177800" progId="Equation.3">
              <p:embed/>
            </p:oleObj>
          </a:graphicData>
        </a:graphic>
      </p:graphicFrame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7848600" y="5085184"/>
            <a:ext cx="1403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b="0" dirty="0">
                <a:latin typeface="Times" charset="0"/>
                <a:cs typeface="Times" charset="0"/>
              </a:rPr>
              <a:t>(</a:t>
            </a:r>
            <a:r>
              <a:rPr lang="en-US" altLang="ja-JP" b="0" i="1" dirty="0">
                <a:latin typeface="Times" charset="0"/>
                <a:cs typeface="Times" charset="0"/>
              </a:rPr>
              <a:t>n</a:t>
            </a:r>
            <a:r>
              <a:rPr lang="en-US" altLang="ja-JP" b="0" dirty="0">
                <a:latin typeface="Times" charset="0"/>
                <a:cs typeface="Times" charset="0"/>
              </a:rPr>
              <a:t>: </a:t>
            </a:r>
            <a:r>
              <a:rPr lang="ja-JP" altLang="en-US" b="0" dirty="0">
                <a:latin typeface="Times" charset="0"/>
                <a:cs typeface="Times" charset="0"/>
              </a:rPr>
              <a:t>整数</a:t>
            </a:r>
            <a:r>
              <a:rPr lang="en-US" altLang="ja-JP" b="0" dirty="0">
                <a:latin typeface="Times" charset="0"/>
                <a:cs typeface="Times" charset="0"/>
              </a:rPr>
              <a:t>)</a:t>
            </a:r>
          </a:p>
        </p:txBody>
      </p:sp>
      <p:grpSp>
        <p:nvGrpSpPr>
          <p:cNvPr id="36" name="Group 18"/>
          <p:cNvGrpSpPr>
            <a:grpSpLocks/>
          </p:cNvGrpSpPr>
          <p:nvPr/>
        </p:nvGrpSpPr>
        <p:grpSpPr bwMode="auto">
          <a:xfrm>
            <a:off x="621432" y="2820144"/>
            <a:ext cx="2438400" cy="1905000"/>
            <a:chOff x="336" y="1296"/>
            <a:chExt cx="1536" cy="1200"/>
          </a:xfrm>
        </p:grpSpPr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456" y="1488"/>
              <a:ext cx="1262" cy="952"/>
            </a:xfrm>
            <a:custGeom>
              <a:avLst/>
              <a:gdLst>
                <a:gd name="T0" fmla="*/ 64 w 1262"/>
                <a:gd name="T1" fmla="*/ 200 h 952"/>
                <a:gd name="T2" fmla="*/ 0 w 1262"/>
                <a:gd name="T3" fmla="*/ 480 h 952"/>
                <a:gd name="T4" fmla="*/ 184 w 1262"/>
                <a:gd name="T5" fmla="*/ 672 h 952"/>
                <a:gd name="T6" fmla="*/ 344 w 1262"/>
                <a:gd name="T7" fmla="*/ 680 h 952"/>
                <a:gd name="T8" fmla="*/ 400 w 1262"/>
                <a:gd name="T9" fmla="*/ 696 h 952"/>
                <a:gd name="T10" fmla="*/ 456 w 1262"/>
                <a:gd name="T11" fmla="*/ 752 h 952"/>
                <a:gd name="T12" fmla="*/ 568 w 1262"/>
                <a:gd name="T13" fmla="*/ 840 h 952"/>
                <a:gd name="T14" fmla="*/ 664 w 1262"/>
                <a:gd name="T15" fmla="*/ 928 h 952"/>
                <a:gd name="T16" fmla="*/ 688 w 1262"/>
                <a:gd name="T17" fmla="*/ 952 h 952"/>
                <a:gd name="T18" fmla="*/ 968 w 1262"/>
                <a:gd name="T19" fmla="*/ 896 h 952"/>
                <a:gd name="T20" fmla="*/ 1008 w 1262"/>
                <a:gd name="T21" fmla="*/ 880 h 952"/>
                <a:gd name="T22" fmla="*/ 1088 w 1262"/>
                <a:gd name="T23" fmla="*/ 864 h 952"/>
                <a:gd name="T24" fmla="*/ 1112 w 1262"/>
                <a:gd name="T25" fmla="*/ 848 h 952"/>
                <a:gd name="T26" fmla="*/ 1144 w 1262"/>
                <a:gd name="T27" fmla="*/ 840 h 952"/>
                <a:gd name="T28" fmla="*/ 1240 w 1262"/>
                <a:gd name="T29" fmla="*/ 664 h 952"/>
                <a:gd name="T30" fmla="*/ 1224 w 1262"/>
                <a:gd name="T31" fmla="*/ 480 h 952"/>
                <a:gd name="T32" fmla="*/ 1168 w 1262"/>
                <a:gd name="T33" fmla="*/ 424 h 952"/>
                <a:gd name="T34" fmla="*/ 1120 w 1262"/>
                <a:gd name="T35" fmla="*/ 336 h 952"/>
                <a:gd name="T36" fmla="*/ 1064 w 1262"/>
                <a:gd name="T37" fmla="*/ 280 h 952"/>
                <a:gd name="T38" fmla="*/ 960 w 1262"/>
                <a:gd name="T39" fmla="*/ 168 h 952"/>
                <a:gd name="T40" fmla="*/ 896 w 1262"/>
                <a:gd name="T41" fmla="*/ 128 h 952"/>
                <a:gd name="T42" fmla="*/ 864 w 1262"/>
                <a:gd name="T43" fmla="*/ 120 h 952"/>
                <a:gd name="T44" fmla="*/ 816 w 1262"/>
                <a:gd name="T45" fmla="*/ 104 h 952"/>
                <a:gd name="T46" fmla="*/ 688 w 1262"/>
                <a:gd name="T47" fmla="*/ 32 h 952"/>
                <a:gd name="T48" fmla="*/ 648 w 1262"/>
                <a:gd name="T49" fmla="*/ 16 h 952"/>
                <a:gd name="T50" fmla="*/ 600 w 1262"/>
                <a:gd name="T51" fmla="*/ 0 h 952"/>
                <a:gd name="T52" fmla="*/ 200 w 1262"/>
                <a:gd name="T53" fmla="*/ 64 h 952"/>
                <a:gd name="T54" fmla="*/ 96 w 1262"/>
                <a:gd name="T55" fmla="*/ 104 h 952"/>
                <a:gd name="T56" fmla="*/ 64 w 1262"/>
                <a:gd name="T57" fmla="*/ 200 h 9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62"/>
                <a:gd name="T88" fmla="*/ 0 h 952"/>
                <a:gd name="T89" fmla="*/ 1262 w 1262"/>
                <a:gd name="T90" fmla="*/ 952 h 9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62" h="952">
                  <a:moveTo>
                    <a:pt x="64" y="200"/>
                  </a:moveTo>
                  <a:cubicBezTo>
                    <a:pt x="53" y="477"/>
                    <a:pt x="87" y="348"/>
                    <a:pt x="0" y="480"/>
                  </a:cubicBezTo>
                  <a:cubicBezTo>
                    <a:pt x="17" y="550"/>
                    <a:pt x="102" y="667"/>
                    <a:pt x="184" y="672"/>
                  </a:cubicBezTo>
                  <a:cubicBezTo>
                    <a:pt x="237" y="674"/>
                    <a:pt x="290" y="677"/>
                    <a:pt x="344" y="680"/>
                  </a:cubicBezTo>
                  <a:cubicBezTo>
                    <a:pt x="362" y="686"/>
                    <a:pt x="382" y="688"/>
                    <a:pt x="400" y="696"/>
                  </a:cubicBezTo>
                  <a:cubicBezTo>
                    <a:pt x="431" y="709"/>
                    <a:pt x="429" y="725"/>
                    <a:pt x="456" y="752"/>
                  </a:cubicBezTo>
                  <a:cubicBezTo>
                    <a:pt x="489" y="785"/>
                    <a:pt x="531" y="810"/>
                    <a:pt x="568" y="840"/>
                  </a:cubicBezTo>
                  <a:cubicBezTo>
                    <a:pt x="632" y="892"/>
                    <a:pt x="589" y="853"/>
                    <a:pt x="664" y="928"/>
                  </a:cubicBezTo>
                  <a:cubicBezTo>
                    <a:pt x="672" y="936"/>
                    <a:pt x="688" y="952"/>
                    <a:pt x="688" y="952"/>
                  </a:cubicBezTo>
                  <a:cubicBezTo>
                    <a:pt x="780" y="932"/>
                    <a:pt x="874" y="911"/>
                    <a:pt x="968" y="896"/>
                  </a:cubicBezTo>
                  <a:cubicBezTo>
                    <a:pt x="981" y="890"/>
                    <a:pt x="994" y="883"/>
                    <a:pt x="1008" y="880"/>
                  </a:cubicBezTo>
                  <a:cubicBezTo>
                    <a:pt x="1034" y="872"/>
                    <a:pt x="1062" y="871"/>
                    <a:pt x="1088" y="864"/>
                  </a:cubicBezTo>
                  <a:cubicBezTo>
                    <a:pt x="1097" y="861"/>
                    <a:pt x="1103" y="851"/>
                    <a:pt x="1112" y="848"/>
                  </a:cubicBezTo>
                  <a:cubicBezTo>
                    <a:pt x="1122" y="843"/>
                    <a:pt x="1133" y="842"/>
                    <a:pt x="1144" y="840"/>
                  </a:cubicBezTo>
                  <a:cubicBezTo>
                    <a:pt x="1198" y="803"/>
                    <a:pt x="1227" y="726"/>
                    <a:pt x="1240" y="664"/>
                  </a:cubicBezTo>
                  <a:cubicBezTo>
                    <a:pt x="1236" y="602"/>
                    <a:pt x="1262" y="528"/>
                    <a:pt x="1224" y="480"/>
                  </a:cubicBezTo>
                  <a:cubicBezTo>
                    <a:pt x="1207" y="459"/>
                    <a:pt x="1179" y="447"/>
                    <a:pt x="1168" y="424"/>
                  </a:cubicBezTo>
                  <a:cubicBezTo>
                    <a:pt x="1167" y="423"/>
                    <a:pt x="1134" y="350"/>
                    <a:pt x="1120" y="336"/>
                  </a:cubicBezTo>
                  <a:cubicBezTo>
                    <a:pt x="1045" y="261"/>
                    <a:pt x="1128" y="365"/>
                    <a:pt x="1064" y="280"/>
                  </a:cubicBezTo>
                  <a:cubicBezTo>
                    <a:pt x="1036" y="197"/>
                    <a:pt x="1061" y="242"/>
                    <a:pt x="960" y="168"/>
                  </a:cubicBezTo>
                  <a:cubicBezTo>
                    <a:pt x="933" y="148"/>
                    <a:pt x="926" y="139"/>
                    <a:pt x="896" y="128"/>
                  </a:cubicBezTo>
                  <a:cubicBezTo>
                    <a:pt x="885" y="124"/>
                    <a:pt x="874" y="123"/>
                    <a:pt x="864" y="120"/>
                  </a:cubicBezTo>
                  <a:cubicBezTo>
                    <a:pt x="847" y="115"/>
                    <a:pt x="816" y="104"/>
                    <a:pt x="816" y="104"/>
                  </a:cubicBezTo>
                  <a:cubicBezTo>
                    <a:pt x="772" y="73"/>
                    <a:pt x="735" y="53"/>
                    <a:pt x="688" y="32"/>
                  </a:cubicBezTo>
                  <a:cubicBezTo>
                    <a:pt x="674" y="26"/>
                    <a:pt x="661" y="20"/>
                    <a:pt x="648" y="16"/>
                  </a:cubicBezTo>
                  <a:cubicBezTo>
                    <a:pt x="632" y="10"/>
                    <a:pt x="600" y="0"/>
                    <a:pt x="600" y="0"/>
                  </a:cubicBezTo>
                  <a:cubicBezTo>
                    <a:pt x="464" y="11"/>
                    <a:pt x="335" y="52"/>
                    <a:pt x="200" y="64"/>
                  </a:cubicBezTo>
                  <a:cubicBezTo>
                    <a:pt x="167" y="85"/>
                    <a:pt x="133" y="91"/>
                    <a:pt x="96" y="104"/>
                  </a:cubicBezTo>
                  <a:cubicBezTo>
                    <a:pt x="55" y="165"/>
                    <a:pt x="64" y="132"/>
                    <a:pt x="64" y="200"/>
                  </a:cubicBezTo>
                  <a:close/>
                </a:path>
              </a:pathLst>
            </a:custGeom>
            <a:solidFill>
              <a:srgbClr val="33CCCC"/>
            </a:solidFill>
            <a:ln w="3810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" name="Line 20"/>
            <p:cNvSpPr>
              <a:spLocks noChangeShapeType="1"/>
            </p:cNvSpPr>
            <p:nvPr/>
          </p:nvSpPr>
          <p:spPr bwMode="auto">
            <a:xfrm flipH="1">
              <a:off x="1344" y="1440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" name="Line 21"/>
            <p:cNvSpPr>
              <a:spLocks noChangeShapeType="1"/>
            </p:cNvSpPr>
            <p:nvPr/>
          </p:nvSpPr>
          <p:spPr bwMode="auto">
            <a:xfrm flipH="1">
              <a:off x="1488" y="1536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0" name="Line 22"/>
            <p:cNvSpPr>
              <a:spLocks noChangeShapeType="1"/>
            </p:cNvSpPr>
            <p:nvPr/>
          </p:nvSpPr>
          <p:spPr bwMode="auto">
            <a:xfrm flipH="1">
              <a:off x="1584" y="1632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" name="Line 23"/>
            <p:cNvSpPr>
              <a:spLocks noChangeShapeType="1"/>
            </p:cNvSpPr>
            <p:nvPr/>
          </p:nvSpPr>
          <p:spPr bwMode="auto">
            <a:xfrm flipH="1">
              <a:off x="1680" y="1776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" name="Line 24"/>
            <p:cNvSpPr>
              <a:spLocks noChangeShapeType="1"/>
            </p:cNvSpPr>
            <p:nvPr/>
          </p:nvSpPr>
          <p:spPr bwMode="auto">
            <a:xfrm flipH="1">
              <a:off x="1680" y="1920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3" name="Line 25"/>
            <p:cNvSpPr>
              <a:spLocks noChangeShapeType="1"/>
            </p:cNvSpPr>
            <p:nvPr/>
          </p:nvSpPr>
          <p:spPr bwMode="auto">
            <a:xfrm flipH="1">
              <a:off x="1632" y="2112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4" name="Line 26"/>
            <p:cNvSpPr>
              <a:spLocks noChangeShapeType="1"/>
            </p:cNvSpPr>
            <p:nvPr/>
          </p:nvSpPr>
          <p:spPr bwMode="auto">
            <a:xfrm flipH="1">
              <a:off x="1200" y="1344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" name="Line 27"/>
            <p:cNvSpPr>
              <a:spLocks noChangeShapeType="1"/>
            </p:cNvSpPr>
            <p:nvPr/>
          </p:nvSpPr>
          <p:spPr bwMode="auto">
            <a:xfrm flipH="1">
              <a:off x="960" y="1296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" name="Line 28"/>
            <p:cNvSpPr>
              <a:spLocks noChangeShapeType="1"/>
            </p:cNvSpPr>
            <p:nvPr/>
          </p:nvSpPr>
          <p:spPr bwMode="auto">
            <a:xfrm flipH="1">
              <a:off x="720" y="1344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" name="Line 29"/>
            <p:cNvSpPr>
              <a:spLocks noChangeShapeType="1"/>
            </p:cNvSpPr>
            <p:nvPr/>
          </p:nvSpPr>
          <p:spPr bwMode="auto">
            <a:xfrm flipH="1">
              <a:off x="528" y="1440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" name="Line 30"/>
            <p:cNvSpPr>
              <a:spLocks noChangeShapeType="1"/>
            </p:cNvSpPr>
            <p:nvPr/>
          </p:nvSpPr>
          <p:spPr bwMode="auto">
            <a:xfrm flipH="1">
              <a:off x="336" y="1680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" name="Line 31"/>
            <p:cNvSpPr>
              <a:spLocks noChangeShapeType="1"/>
            </p:cNvSpPr>
            <p:nvPr/>
          </p:nvSpPr>
          <p:spPr bwMode="auto">
            <a:xfrm flipH="1">
              <a:off x="336" y="1872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" name="Line 32"/>
            <p:cNvSpPr>
              <a:spLocks noChangeShapeType="1"/>
            </p:cNvSpPr>
            <p:nvPr/>
          </p:nvSpPr>
          <p:spPr bwMode="auto">
            <a:xfrm flipH="1">
              <a:off x="432" y="2160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" name="Line 33"/>
            <p:cNvSpPr>
              <a:spLocks noChangeShapeType="1"/>
            </p:cNvSpPr>
            <p:nvPr/>
          </p:nvSpPr>
          <p:spPr bwMode="auto">
            <a:xfrm flipH="1">
              <a:off x="336" y="2064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Line 34"/>
            <p:cNvSpPr>
              <a:spLocks noChangeShapeType="1"/>
            </p:cNvSpPr>
            <p:nvPr/>
          </p:nvSpPr>
          <p:spPr bwMode="auto">
            <a:xfrm flipH="1">
              <a:off x="576" y="2160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" name="Line 35"/>
            <p:cNvSpPr>
              <a:spLocks noChangeShapeType="1"/>
            </p:cNvSpPr>
            <p:nvPr/>
          </p:nvSpPr>
          <p:spPr bwMode="auto">
            <a:xfrm flipH="1">
              <a:off x="720" y="2256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" name="Line 36"/>
            <p:cNvSpPr>
              <a:spLocks noChangeShapeType="1"/>
            </p:cNvSpPr>
            <p:nvPr/>
          </p:nvSpPr>
          <p:spPr bwMode="auto">
            <a:xfrm flipH="1">
              <a:off x="816" y="2304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5" name="Group 37"/>
          <p:cNvGrpSpPr>
            <a:grpSpLocks/>
          </p:cNvGrpSpPr>
          <p:nvPr/>
        </p:nvGrpSpPr>
        <p:grpSpPr bwMode="auto">
          <a:xfrm>
            <a:off x="4005808" y="2748136"/>
            <a:ext cx="2438400" cy="1905000"/>
            <a:chOff x="336" y="1296"/>
            <a:chExt cx="1536" cy="1200"/>
          </a:xfrm>
        </p:grpSpPr>
        <p:sp>
          <p:nvSpPr>
            <p:cNvPr id="56" name="Freeform 38"/>
            <p:cNvSpPr>
              <a:spLocks/>
            </p:cNvSpPr>
            <p:nvPr/>
          </p:nvSpPr>
          <p:spPr bwMode="auto">
            <a:xfrm>
              <a:off x="456" y="1488"/>
              <a:ext cx="1262" cy="952"/>
            </a:xfrm>
            <a:custGeom>
              <a:avLst/>
              <a:gdLst>
                <a:gd name="T0" fmla="*/ 64 w 1262"/>
                <a:gd name="T1" fmla="*/ 200 h 952"/>
                <a:gd name="T2" fmla="*/ 0 w 1262"/>
                <a:gd name="T3" fmla="*/ 480 h 952"/>
                <a:gd name="T4" fmla="*/ 184 w 1262"/>
                <a:gd name="T5" fmla="*/ 672 h 952"/>
                <a:gd name="T6" fmla="*/ 344 w 1262"/>
                <a:gd name="T7" fmla="*/ 680 h 952"/>
                <a:gd name="T8" fmla="*/ 400 w 1262"/>
                <a:gd name="T9" fmla="*/ 696 h 952"/>
                <a:gd name="T10" fmla="*/ 456 w 1262"/>
                <a:gd name="T11" fmla="*/ 752 h 952"/>
                <a:gd name="T12" fmla="*/ 568 w 1262"/>
                <a:gd name="T13" fmla="*/ 840 h 952"/>
                <a:gd name="T14" fmla="*/ 664 w 1262"/>
                <a:gd name="T15" fmla="*/ 928 h 952"/>
                <a:gd name="T16" fmla="*/ 688 w 1262"/>
                <a:gd name="T17" fmla="*/ 952 h 952"/>
                <a:gd name="T18" fmla="*/ 968 w 1262"/>
                <a:gd name="T19" fmla="*/ 896 h 952"/>
                <a:gd name="T20" fmla="*/ 1008 w 1262"/>
                <a:gd name="T21" fmla="*/ 880 h 952"/>
                <a:gd name="T22" fmla="*/ 1088 w 1262"/>
                <a:gd name="T23" fmla="*/ 864 h 952"/>
                <a:gd name="T24" fmla="*/ 1112 w 1262"/>
                <a:gd name="T25" fmla="*/ 848 h 952"/>
                <a:gd name="T26" fmla="*/ 1144 w 1262"/>
                <a:gd name="T27" fmla="*/ 840 h 952"/>
                <a:gd name="T28" fmla="*/ 1240 w 1262"/>
                <a:gd name="T29" fmla="*/ 664 h 952"/>
                <a:gd name="T30" fmla="*/ 1224 w 1262"/>
                <a:gd name="T31" fmla="*/ 480 h 952"/>
                <a:gd name="T32" fmla="*/ 1168 w 1262"/>
                <a:gd name="T33" fmla="*/ 424 h 952"/>
                <a:gd name="T34" fmla="*/ 1120 w 1262"/>
                <a:gd name="T35" fmla="*/ 336 h 952"/>
                <a:gd name="T36" fmla="*/ 1064 w 1262"/>
                <a:gd name="T37" fmla="*/ 280 h 952"/>
                <a:gd name="T38" fmla="*/ 960 w 1262"/>
                <a:gd name="T39" fmla="*/ 168 h 952"/>
                <a:gd name="T40" fmla="*/ 896 w 1262"/>
                <a:gd name="T41" fmla="*/ 128 h 952"/>
                <a:gd name="T42" fmla="*/ 864 w 1262"/>
                <a:gd name="T43" fmla="*/ 120 h 952"/>
                <a:gd name="T44" fmla="*/ 816 w 1262"/>
                <a:gd name="T45" fmla="*/ 104 h 952"/>
                <a:gd name="T46" fmla="*/ 688 w 1262"/>
                <a:gd name="T47" fmla="*/ 32 h 952"/>
                <a:gd name="T48" fmla="*/ 648 w 1262"/>
                <a:gd name="T49" fmla="*/ 16 h 952"/>
                <a:gd name="T50" fmla="*/ 600 w 1262"/>
                <a:gd name="T51" fmla="*/ 0 h 952"/>
                <a:gd name="T52" fmla="*/ 200 w 1262"/>
                <a:gd name="T53" fmla="*/ 64 h 952"/>
                <a:gd name="T54" fmla="*/ 96 w 1262"/>
                <a:gd name="T55" fmla="*/ 104 h 952"/>
                <a:gd name="T56" fmla="*/ 64 w 1262"/>
                <a:gd name="T57" fmla="*/ 200 h 9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62"/>
                <a:gd name="T88" fmla="*/ 0 h 952"/>
                <a:gd name="T89" fmla="*/ 1262 w 1262"/>
                <a:gd name="T90" fmla="*/ 952 h 9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62" h="952">
                  <a:moveTo>
                    <a:pt x="64" y="200"/>
                  </a:moveTo>
                  <a:cubicBezTo>
                    <a:pt x="53" y="477"/>
                    <a:pt x="87" y="348"/>
                    <a:pt x="0" y="480"/>
                  </a:cubicBezTo>
                  <a:cubicBezTo>
                    <a:pt x="17" y="550"/>
                    <a:pt x="102" y="667"/>
                    <a:pt x="184" y="672"/>
                  </a:cubicBezTo>
                  <a:cubicBezTo>
                    <a:pt x="237" y="674"/>
                    <a:pt x="290" y="677"/>
                    <a:pt x="344" y="680"/>
                  </a:cubicBezTo>
                  <a:cubicBezTo>
                    <a:pt x="362" y="686"/>
                    <a:pt x="382" y="688"/>
                    <a:pt x="400" y="696"/>
                  </a:cubicBezTo>
                  <a:cubicBezTo>
                    <a:pt x="431" y="709"/>
                    <a:pt x="429" y="725"/>
                    <a:pt x="456" y="752"/>
                  </a:cubicBezTo>
                  <a:cubicBezTo>
                    <a:pt x="489" y="785"/>
                    <a:pt x="531" y="810"/>
                    <a:pt x="568" y="840"/>
                  </a:cubicBezTo>
                  <a:cubicBezTo>
                    <a:pt x="632" y="892"/>
                    <a:pt x="589" y="853"/>
                    <a:pt x="664" y="928"/>
                  </a:cubicBezTo>
                  <a:cubicBezTo>
                    <a:pt x="672" y="936"/>
                    <a:pt x="688" y="952"/>
                    <a:pt x="688" y="952"/>
                  </a:cubicBezTo>
                  <a:cubicBezTo>
                    <a:pt x="780" y="932"/>
                    <a:pt x="874" y="911"/>
                    <a:pt x="968" y="896"/>
                  </a:cubicBezTo>
                  <a:cubicBezTo>
                    <a:pt x="981" y="890"/>
                    <a:pt x="994" y="883"/>
                    <a:pt x="1008" y="880"/>
                  </a:cubicBezTo>
                  <a:cubicBezTo>
                    <a:pt x="1034" y="872"/>
                    <a:pt x="1062" y="871"/>
                    <a:pt x="1088" y="864"/>
                  </a:cubicBezTo>
                  <a:cubicBezTo>
                    <a:pt x="1097" y="861"/>
                    <a:pt x="1103" y="851"/>
                    <a:pt x="1112" y="848"/>
                  </a:cubicBezTo>
                  <a:cubicBezTo>
                    <a:pt x="1122" y="843"/>
                    <a:pt x="1133" y="842"/>
                    <a:pt x="1144" y="840"/>
                  </a:cubicBezTo>
                  <a:cubicBezTo>
                    <a:pt x="1198" y="803"/>
                    <a:pt x="1227" y="726"/>
                    <a:pt x="1240" y="664"/>
                  </a:cubicBezTo>
                  <a:cubicBezTo>
                    <a:pt x="1236" y="602"/>
                    <a:pt x="1262" y="528"/>
                    <a:pt x="1224" y="480"/>
                  </a:cubicBezTo>
                  <a:cubicBezTo>
                    <a:pt x="1207" y="459"/>
                    <a:pt x="1179" y="447"/>
                    <a:pt x="1168" y="424"/>
                  </a:cubicBezTo>
                  <a:cubicBezTo>
                    <a:pt x="1167" y="423"/>
                    <a:pt x="1134" y="350"/>
                    <a:pt x="1120" y="336"/>
                  </a:cubicBezTo>
                  <a:cubicBezTo>
                    <a:pt x="1045" y="261"/>
                    <a:pt x="1128" y="365"/>
                    <a:pt x="1064" y="280"/>
                  </a:cubicBezTo>
                  <a:cubicBezTo>
                    <a:pt x="1036" y="197"/>
                    <a:pt x="1061" y="242"/>
                    <a:pt x="960" y="168"/>
                  </a:cubicBezTo>
                  <a:cubicBezTo>
                    <a:pt x="933" y="148"/>
                    <a:pt x="926" y="139"/>
                    <a:pt x="896" y="128"/>
                  </a:cubicBezTo>
                  <a:cubicBezTo>
                    <a:pt x="885" y="124"/>
                    <a:pt x="874" y="123"/>
                    <a:pt x="864" y="120"/>
                  </a:cubicBezTo>
                  <a:cubicBezTo>
                    <a:pt x="847" y="115"/>
                    <a:pt x="816" y="104"/>
                    <a:pt x="816" y="104"/>
                  </a:cubicBezTo>
                  <a:cubicBezTo>
                    <a:pt x="772" y="73"/>
                    <a:pt x="735" y="53"/>
                    <a:pt x="688" y="32"/>
                  </a:cubicBezTo>
                  <a:cubicBezTo>
                    <a:pt x="674" y="26"/>
                    <a:pt x="661" y="20"/>
                    <a:pt x="648" y="16"/>
                  </a:cubicBezTo>
                  <a:cubicBezTo>
                    <a:pt x="632" y="10"/>
                    <a:pt x="600" y="0"/>
                    <a:pt x="600" y="0"/>
                  </a:cubicBezTo>
                  <a:cubicBezTo>
                    <a:pt x="464" y="11"/>
                    <a:pt x="335" y="52"/>
                    <a:pt x="200" y="64"/>
                  </a:cubicBezTo>
                  <a:cubicBezTo>
                    <a:pt x="167" y="85"/>
                    <a:pt x="133" y="91"/>
                    <a:pt x="96" y="104"/>
                  </a:cubicBezTo>
                  <a:cubicBezTo>
                    <a:pt x="55" y="165"/>
                    <a:pt x="64" y="132"/>
                    <a:pt x="64" y="200"/>
                  </a:cubicBezTo>
                  <a:close/>
                </a:path>
              </a:pathLst>
            </a:custGeom>
            <a:solidFill>
              <a:srgbClr val="33CCCC"/>
            </a:solidFill>
            <a:ln w="38100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7" name="Line 39"/>
            <p:cNvSpPr>
              <a:spLocks noChangeShapeType="1"/>
            </p:cNvSpPr>
            <p:nvPr/>
          </p:nvSpPr>
          <p:spPr bwMode="auto">
            <a:xfrm flipH="1">
              <a:off x="1344" y="1440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8" name="Line 40"/>
            <p:cNvSpPr>
              <a:spLocks noChangeShapeType="1"/>
            </p:cNvSpPr>
            <p:nvPr/>
          </p:nvSpPr>
          <p:spPr bwMode="auto">
            <a:xfrm flipH="1">
              <a:off x="1488" y="1536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9" name="Line 41"/>
            <p:cNvSpPr>
              <a:spLocks noChangeShapeType="1"/>
            </p:cNvSpPr>
            <p:nvPr/>
          </p:nvSpPr>
          <p:spPr bwMode="auto">
            <a:xfrm flipH="1">
              <a:off x="1584" y="1632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0" name="Line 42"/>
            <p:cNvSpPr>
              <a:spLocks noChangeShapeType="1"/>
            </p:cNvSpPr>
            <p:nvPr/>
          </p:nvSpPr>
          <p:spPr bwMode="auto">
            <a:xfrm flipH="1">
              <a:off x="1680" y="1776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1" name="Line 43"/>
            <p:cNvSpPr>
              <a:spLocks noChangeShapeType="1"/>
            </p:cNvSpPr>
            <p:nvPr/>
          </p:nvSpPr>
          <p:spPr bwMode="auto">
            <a:xfrm flipH="1">
              <a:off x="1680" y="1920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" name="Line 44"/>
            <p:cNvSpPr>
              <a:spLocks noChangeShapeType="1"/>
            </p:cNvSpPr>
            <p:nvPr/>
          </p:nvSpPr>
          <p:spPr bwMode="auto">
            <a:xfrm flipH="1">
              <a:off x="1632" y="2112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3" name="Line 45"/>
            <p:cNvSpPr>
              <a:spLocks noChangeShapeType="1"/>
            </p:cNvSpPr>
            <p:nvPr/>
          </p:nvSpPr>
          <p:spPr bwMode="auto">
            <a:xfrm flipH="1">
              <a:off x="1200" y="1344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4" name="Line 46"/>
            <p:cNvSpPr>
              <a:spLocks noChangeShapeType="1"/>
            </p:cNvSpPr>
            <p:nvPr/>
          </p:nvSpPr>
          <p:spPr bwMode="auto">
            <a:xfrm flipH="1">
              <a:off x="960" y="1296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5" name="Line 47"/>
            <p:cNvSpPr>
              <a:spLocks noChangeShapeType="1"/>
            </p:cNvSpPr>
            <p:nvPr/>
          </p:nvSpPr>
          <p:spPr bwMode="auto">
            <a:xfrm flipH="1">
              <a:off x="720" y="1344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6" name="Line 48"/>
            <p:cNvSpPr>
              <a:spLocks noChangeShapeType="1"/>
            </p:cNvSpPr>
            <p:nvPr/>
          </p:nvSpPr>
          <p:spPr bwMode="auto">
            <a:xfrm flipH="1">
              <a:off x="528" y="1440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7" name="Line 49"/>
            <p:cNvSpPr>
              <a:spLocks noChangeShapeType="1"/>
            </p:cNvSpPr>
            <p:nvPr/>
          </p:nvSpPr>
          <p:spPr bwMode="auto">
            <a:xfrm flipH="1">
              <a:off x="336" y="1680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" name="Line 50"/>
            <p:cNvSpPr>
              <a:spLocks noChangeShapeType="1"/>
            </p:cNvSpPr>
            <p:nvPr/>
          </p:nvSpPr>
          <p:spPr bwMode="auto">
            <a:xfrm flipH="1">
              <a:off x="336" y="1872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9" name="Line 51"/>
            <p:cNvSpPr>
              <a:spLocks noChangeShapeType="1"/>
            </p:cNvSpPr>
            <p:nvPr/>
          </p:nvSpPr>
          <p:spPr bwMode="auto">
            <a:xfrm flipH="1">
              <a:off x="432" y="2160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" name="Line 52"/>
            <p:cNvSpPr>
              <a:spLocks noChangeShapeType="1"/>
            </p:cNvSpPr>
            <p:nvPr/>
          </p:nvSpPr>
          <p:spPr bwMode="auto">
            <a:xfrm flipH="1">
              <a:off x="336" y="2064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" name="Line 53"/>
            <p:cNvSpPr>
              <a:spLocks noChangeShapeType="1"/>
            </p:cNvSpPr>
            <p:nvPr/>
          </p:nvSpPr>
          <p:spPr bwMode="auto">
            <a:xfrm flipH="1">
              <a:off x="576" y="2160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2" name="Line 54"/>
            <p:cNvSpPr>
              <a:spLocks noChangeShapeType="1"/>
            </p:cNvSpPr>
            <p:nvPr/>
          </p:nvSpPr>
          <p:spPr bwMode="auto">
            <a:xfrm flipH="1">
              <a:off x="720" y="2256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3" name="Line 55"/>
            <p:cNvSpPr>
              <a:spLocks noChangeShapeType="1"/>
            </p:cNvSpPr>
            <p:nvPr/>
          </p:nvSpPr>
          <p:spPr bwMode="auto">
            <a:xfrm flipH="1">
              <a:off x="816" y="2304"/>
              <a:ext cx="192" cy="192"/>
            </a:xfrm>
            <a:prstGeom prst="line">
              <a:avLst/>
            </a:prstGeom>
            <a:noFill/>
            <a:ln w="25400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74" name="Text Box 56"/>
          <p:cNvSpPr txBox="1">
            <a:spLocks noChangeArrowheads="1"/>
          </p:cNvSpPr>
          <p:nvPr/>
        </p:nvSpPr>
        <p:spPr bwMode="auto">
          <a:xfrm>
            <a:off x="4028256" y="231512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b="0"/>
              <a:t>多重連結領域</a:t>
            </a:r>
            <a:endParaRPr lang="ja-JP" altLang="en-US" sz="2800" b="0"/>
          </a:p>
        </p:txBody>
      </p:sp>
      <p:grpSp>
        <p:nvGrpSpPr>
          <p:cNvPr id="75" name="Group 57"/>
          <p:cNvGrpSpPr>
            <a:grpSpLocks/>
          </p:cNvGrpSpPr>
          <p:nvPr/>
        </p:nvGrpSpPr>
        <p:grpSpPr bwMode="auto">
          <a:xfrm>
            <a:off x="1175470" y="3415457"/>
            <a:ext cx="1198562" cy="852487"/>
            <a:chOff x="685" y="1663"/>
            <a:chExt cx="755" cy="537"/>
          </a:xfrm>
        </p:grpSpPr>
        <p:sp>
          <p:nvSpPr>
            <p:cNvPr id="76" name="Freeform 58"/>
            <p:cNvSpPr>
              <a:spLocks/>
            </p:cNvSpPr>
            <p:nvPr/>
          </p:nvSpPr>
          <p:spPr bwMode="auto">
            <a:xfrm>
              <a:off x="685" y="1663"/>
              <a:ext cx="715" cy="537"/>
            </a:xfrm>
            <a:custGeom>
              <a:avLst/>
              <a:gdLst>
                <a:gd name="T0" fmla="*/ 51 w 715"/>
                <a:gd name="T1" fmla="*/ 33 h 537"/>
                <a:gd name="T2" fmla="*/ 27 w 715"/>
                <a:gd name="T3" fmla="*/ 177 h 537"/>
                <a:gd name="T4" fmla="*/ 67 w 715"/>
                <a:gd name="T5" fmla="*/ 225 h 537"/>
                <a:gd name="T6" fmla="*/ 83 w 715"/>
                <a:gd name="T7" fmla="*/ 289 h 537"/>
                <a:gd name="T8" fmla="*/ 107 w 715"/>
                <a:gd name="T9" fmla="*/ 297 h 537"/>
                <a:gd name="T10" fmla="*/ 179 w 715"/>
                <a:gd name="T11" fmla="*/ 345 h 537"/>
                <a:gd name="T12" fmla="*/ 275 w 715"/>
                <a:gd name="T13" fmla="*/ 425 h 537"/>
                <a:gd name="T14" fmla="*/ 323 w 715"/>
                <a:gd name="T15" fmla="*/ 457 h 537"/>
                <a:gd name="T16" fmla="*/ 435 w 715"/>
                <a:gd name="T17" fmla="*/ 537 h 537"/>
                <a:gd name="T18" fmla="*/ 635 w 715"/>
                <a:gd name="T19" fmla="*/ 513 h 537"/>
                <a:gd name="T20" fmla="*/ 683 w 715"/>
                <a:gd name="T21" fmla="*/ 473 h 537"/>
                <a:gd name="T22" fmla="*/ 715 w 715"/>
                <a:gd name="T23" fmla="*/ 361 h 537"/>
                <a:gd name="T24" fmla="*/ 675 w 715"/>
                <a:gd name="T25" fmla="*/ 241 h 537"/>
                <a:gd name="T26" fmla="*/ 531 w 715"/>
                <a:gd name="T27" fmla="*/ 185 h 537"/>
                <a:gd name="T28" fmla="*/ 347 w 715"/>
                <a:gd name="T29" fmla="*/ 105 h 537"/>
                <a:gd name="T30" fmla="*/ 235 w 715"/>
                <a:gd name="T31" fmla="*/ 57 h 537"/>
                <a:gd name="T32" fmla="*/ 99 w 715"/>
                <a:gd name="T33" fmla="*/ 1 h 537"/>
                <a:gd name="T34" fmla="*/ 43 w 715"/>
                <a:gd name="T35" fmla="*/ 9 h 537"/>
                <a:gd name="T36" fmla="*/ 35 w 715"/>
                <a:gd name="T37" fmla="*/ 33 h 537"/>
                <a:gd name="T38" fmla="*/ 51 w 715"/>
                <a:gd name="T39" fmla="*/ 33 h 5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15"/>
                <a:gd name="T61" fmla="*/ 0 h 537"/>
                <a:gd name="T62" fmla="*/ 715 w 715"/>
                <a:gd name="T63" fmla="*/ 537 h 5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15" h="537">
                  <a:moveTo>
                    <a:pt x="51" y="33"/>
                  </a:moveTo>
                  <a:cubicBezTo>
                    <a:pt x="0" y="66"/>
                    <a:pt x="10" y="111"/>
                    <a:pt x="27" y="177"/>
                  </a:cubicBezTo>
                  <a:cubicBezTo>
                    <a:pt x="32" y="197"/>
                    <a:pt x="57" y="206"/>
                    <a:pt x="67" y="225"/>
                  </a:cubicBezTo>
                  <a:cubicBezTo>
                    <a:pt x="76" y="244"/>
                    <a:pt x="70" y="270"/>
                    <a:pt x="83" y="289"/>
                  </a:cubicBezTo>
                  <a:cubicBezTo>
                    <a:pt x="87" y="296"/>
                    <a:pt x="99" y="293"/>
                    <a:pt x="107" y="297"/>
                  </a:cubicBezTo>
                  <a:cubicBezTo>
                    <a:pt x="135" y="311"/>
                    <a:pt x="147" y="334"/>
                    <a:pt x="179" y="345"/>
                  </a:cubicBezTo>
                  <a:cubicBezTo>
                    <a:pt x="213" y="391"/>
                    <a:pt x="227" y="398"/>
                    <a:pt x="275" y="425"/>
                  </a:cubicBezTo>
                  <a:cubicBezTo>
                    <a:pt x="291" y="434"/>
                    <a:pt x="323" y="457"/>
                    <a:pt x="323" y="457"/>
                  </a:cubicBezTo>
                  <a:cubicBezTo>
                    <a:pt x="353" y="502"/>
                    <a:pt x="382" y="523"/>
                    <a:pt x="435" y="537"/>
                  </a:cubicBezTo>
                  <a:cubicBezTo>
                    <a:pt x="501" y="528"/>
                    <a:pt x="571" y="534"/>
                    <a:pt x="635" y="513"/>
                  </a:cubicBezTo>
                  <a:cubicBezTo>
                    <a:pt x="654" y="506"/>
                    <a:pt x="665" y="484"/>
                    <a:pt x="683" y="473"/>
                  </a:cubicBezTo>
                  <a:cubicBezTo>
                    <a:pt x="709" y="433"/>
                    <a:pt x="708" y="412"/>
                    <a:pt x="715" y="361"/>
                  </a:cubicBezTo>
                  <a:cubicBezTo>
                    <a:pt x="705" y="324"/>
                    <a:pt x="696" y="273"/>
                    <a:pt x="675" y="241"/>
                  </a:cubicBezTo>
                  <a:cubicBezTo>
                    <a:pt x="647" y="200"/>
                    <a:pt x="566" y="202"/>
                    <a:pt x="531" y="185"/>
                  </a:cubicBezTo>
                  <a:cubicBezTo>
                    <a:pt x="468" y="153"/>
                    <a:pt x="416" y="118"/>
                    <a:pt x="347" y="105"/>
                  </a:cubicBezTo>
                  <a:cubicBezTo>
                    <a:pt x="312" y="70"/>
                    <a:pt x="278" y="74"/>
                    <a:pt x="235" y="57"/>
                  </a:cubicBezTo>
                  <a:cubicBezTo>
                    <a:pt x="190" y="39"/>
                    <a:pt x="141" y="22"/>
                    <a:pt x="99" y="1"/>
                  </a:cubicBezTo>
                  <a:cubicBezTo>
                    <a:pt x="80" y="3"/>
                    <a:pt x="59" y="0"/>
                    <a:pt x="43" y="9"/>
                  </a:cubicBezTo>
                  <a:cubicBezTo>
                    <a:pt x="35" y="12"/>
                    <a:pt x="32" y="25"/>
                    <a:pt x="35" y="33"/>
                  </a:cubicBezTo>
                  <a:cubicBezTo>
                    <a:pt x="36" y="38"/>
                    <a:pt x="45" y="33"/>
                    <a:pt x="51" y="33"/>
                  </a:cubicBez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7" name="AutoShape 59"/>
            <p:cNvSpPr>
              <a:spLocks noChangeArrowheads="1"/>
            </p:cNvSpPr>
            <p:nvPr/>
          </p:nvSpPr>
          <p:spPr bwMode="auto">
            <a:xfrm rot="-188473">
              <a:off x="1344" y="196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4644008" y="3356992"/>
            <a:ext cx="1198562" cy="852487"/>
            <a:chOff x="685" y="1663"/>
            <a:chExt cx="755" cy="537"/>
          </a:xfrm>
        </p:grpSpPr>
        <p:sp>
          <p:nvSpPr>
            <p:cNvPr id="79" name="Freeform 61"/>
            <p:cNvSpPr>
              <a:spLocks/>
            </p:cNvSpPr>
            <p:nvPr/>
          </p:nvSpPr>
          <p:spPr bwMode="auto">
            <a:xfrm>
              <a:off x="685" y="1663"/>
              <a:ext cx="715" cy="537"/>
            </a:xfrm>
            <a:custGeom>
              <a:avLst/>
              <a:gdLst>
                <a:gd name="T0" fmla="*/ 51 w 715"/>
                <a:gd name="T1" fmla="*/ 33 h 537"/>
                <a:gd name="T2" fmla="*/ 27 w 715"/>
                <a:gd name="T3" fmla="*/ 177 h 537"/>
                <a:gd name="T4" fmla="*/ 67 w 715"/>
                <a:gd name="T5" fmla="*/ 225 h 537"/>
                <a:gd name="T6" fmla="*/ 83 w 715"/>
                <a:gd name="T7" fmla="*/ 289 h 537"/>
                <a:gd name="T8" fmla="*/ 107 w 715"/>
                <a:gd name="T9" fmla="*/ 297 h 537"/>
                <a:gd name="T10" fmla="*/ 179 w 715"/>
                <a:gd name="T11" fmla="*/ 345 h 537"/>
                <a:gd name="T12" fmla="*/ 275 w 715"/>
                <a:gd name="T13" fmla="*/ 425 h 537"/>
                <a:gd name="T14" fmla="*/ 323 w 715"/>
                <a:gd name="T15" fmla="*/ 457 h 537"/>
                <a:gd name="T16" fmla="*/ 435 w 715"/>
                <a:gd name="T17" fmla="*/ 537 h 537"/>
                <a:gd name="T18" fmla="*/ 635 w 715"/>
                <a:gd name="T19" fmla="*/ 513 h 537"/>
                <a:gd name="T20" fmla="*/ 683 w 715"/>
                <a:gd name="T21" fmla="*/ 473 h 537"/>
                <a:gd name="T22" fmla="*/ 715 w 715"/>
                <a:gd name="T23" fmla="*/ 361 h 537"/>
                <a:gd name="T24" fmla="*/ 675 w 715"/>
                <a:gd name="T25" fmla="*/ 241 h 537"/>
                <a:gd name="T26" fmla="*/ 531 w 715"/>
                <a:gd name="T27" fmla="*/ 185 h 537"/>
                <a:gd name="T28" fmla="*/ 347 w 715"/>
                <a:gd name="T29" fmla="*/ 105 h 537"/>
                <a:gd name="T30" fmla="*/ 235 w 715"/>
                <a:gd name="T31" fmla="*/ 57 h 537"/>
                <a:gd name="T32" fmla="*/ 99 w 715"/>
                <a:gd name="T33" fmla="*/ 1 h 537"/>
                <a:gd name="T34" fmla="*/ 43 w 715"/>
                <a:gd name="T35" fmla="*/ 9 h 537"/>
                <a:gd name="T36" fmla="*/ 35 w 715"/>
                <a:gd name="T37" fmla="*/ 33 h 537"/>
                <a:gd name="T38" fmla="*/ 51 w 715"/>
                <a:gd name="T39" fmla="*/ 33 h 5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15"/>
                <a:gd name="T61" fmla="*/ 0 h 537"/>
                <a:gd name="T62" fmla="*/ 715 w 715"/>
                <a:gd name="T63" fmla="*/ 537 h 5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15" h="537">
                  <a:moveTo>
                    <a:pt x="51" y="33"/>
                  </a:moveTo>
                  <a:cubicBezTo>
                    <a:pt x="0" y="66"/>
                    <a:pt x="10" y="111"/>
                    <a:pt x="27" y="177"/>
                  </a:cubicBezTo>
                  <a:cubicBezTo>
                    <a:pt x="32" y="197"/>
                    <a:pt x="57" y="206"/>
                    <a:pt x="67" y="225"/>
                  </a:cubicBezTo>
                  <a:cubicBezTo>
                    <a:pt x="76" y="244"/>
                    <a:pt x="70" y="270"/>
                    <a:pt x="83" y="289"/>
                  </a:cubicBezTo>
                  <a:cubicBezTo>
                    <a:pt x="87" y="296"/>
                    <a:pt x="99" y="293"/>
                    <a:pt x="107" y="297"/>
                  </a:cubicBezTo>
                  <a:cubicBezTo>
                    <a:pt x="135" y="311"/>
                    <a:pt x="147" y="334"/>
                    <a:pt x="179" y="345"/>
                  </a:cubicBezTo>
                  <a:cubicBezTo>
                    <a:pt x="213" y="391"/>
                    <a:pt x="227" y="398"/>
                    <a:pt x="275" y="425"/>
                  </a:cubicBezTo>
                  <a:cubicBezTo>
                    <a:pt x="291" y="434"/>
                    <a:pt x="323" y="457"/>
                    <a:pt x="323" y="457"/>
                  </a:cubicBezTo>
                  <a:cubicBezTo>
                    <a:pt x="353" y="502"/>
                    <a:pt x="382" y="523"/>
                    <a:pt x="435" y="537"/>
                  </a:cubicBezTo>
                  <a:cubicBezTo>
                    <a:pt x="501" y="528"/>
                    <a:pt x="571" y="534"/>
                    <a:pt x="635" y="513"/>
                  </a:cubicBezTo>
                  <a:cubicBezTo>
                    <a:pt x="654" y="506"/>
                    <a:pt x="665" y="484"/>
                    <a:pt x="683" y="473"/>
                  </a:cubicBezTo>
                  <a:cubicBezTo>
                    <a:pt x="709" y="433"/>
                    <a:pt x="708" y="412"/>
                    <a:pt x="715" y="361"/>
                  </a:cubicBezTo>
                  <a:cubicBezTo>
                    <a:pt x="705" y="324"/>
                    <a:pt x="696" y="273"/>
                    <a:pt x="675" y="241"/>
                  </a:cubicBezTo>
                  <a:cubicBezTo>
                    <a:pt x="647" y="200"/>
                    <a:pt x="566" y="202"/>
                    <a:pt x="531" y="185"/>
                  </a:cubicBezTo>
                  <a:cubicBezTo>
                    <a:pt x="468" y="153"/>
                    <a:pt x="416" y="118"/>
                    <a:pt x="347" y="105"/>
                  </a:cubicBezTo>
                  <a:cubicBezTo>
                    <a:pt x="312" y="70"/>
                    <a:pt x="278" y="74"/>
                    <a:pt x="235" y="57"/>
                  </a:cubicBezTo>
                  <a:cubicBezTo>
                    <a:pt x="190" y="39"/>
                    <a:pt x="141" y="22"/>
                    <a:pt x="99" y="1"/>
                  </a:cubicBezTo>
                  <a:cubicBezTo>
                    <a:pt x="80" y="3"/>
                    <a:pt x="59" y="0"/>
                    <a:pt x="43" y="9"/>
                  </a:cubicBezTo>
                  <a:cubicBezTo>
                    <a:pt x="35" y="12"/>
                    <a:pt x="32" y="25"/>
                    <a:pt x="35" y="33"/>
                  </a:cubicBezTo>
                  <a:cubicBezTo>
                    <a:pt x="36" y="38"/>
                    <a:pt x="45" y="33"/>
                    <a:pt x="51" y="33"/>
                  </a:cubicBez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" name="AutoShape 62"/>
            <p:cNvSpPr>
              <a:spLocks noChangeArrowheads="1"/>
            </p:cNvSpPr>
            <p:nvPr/>
          </p:nvSpPr>
          <p:spPr bwMode="auto">
            <a:xfrm rot="-188473">
              <a:off x="1344" y="196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1" name="Oval 63"/>
          <p:cNvSpPr>
            <a:spLocks noChangeArrowheads="1"/>
          </p:cNvSpPr>
          <p:nvPr/>
        </p:nvSpPr>
        <p:spPr bwMode="auto">
          <a:xfrm>
            <a:off x="5199112" y="3696072"/>
            <a:ext cx="381000" cy="381000"/>
          </a:xfrm>
          <a:prstGeom prst="ellipse">
            <a:avLst/>
          </a:prstGeom>
          <a:solidFill>
            <a:srgbClr val="996633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82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97979103"/>
              </p:ext>
            </p:extLst>
          </p:nvPr>
        </p:nvGraphicFramePr>
        <p:xfrm>
          <a:off x="34925" y="4775200"/>
          <a:ext cx="3276600" cy="525463"/>
        </p:xfrm>
        <a:graphic>
          <a:graphicData uri="http://schemas.openxmlformats.org/presentationml/2006/ole">
            <p:oleObj spid="_x0000_s72880" name="数式" r:id="rId8" imgW="1663700" imgH="266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-100013"/>
            <a:ext cx="8732837" cy="1169988"/>
          </a:xfrm>
        </p:spPr>
        <p:txBody>
          <a:bodyPr/>
          <a:lstStyle/>
          <a:p>
            <a:pPr>
              <a:defRPr/>
            </a:pP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冷却原子気体</a:t>
            </a: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における量子渦</a:t>
            </a:r>
          </a:p>
        </p:txBody>
      </p:sp>
      <p:pic>
        <p:nvPicPr>
          <p:cNvPr id="24578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57643" y="2996293"/>
            <a:ext cx="2895600" cy="1912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32621"/>
            <a:ext cx="2350839" cy="164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468560" y="908720"/>
            <a:ext cx="373380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769881" y="1052736"/>
            <a:ext cx="4250391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2843808" y="1013827"/>
            <a:ext cx="3672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b="0" dirty="0" smtClean="0">
                <a:solidFill>
                  <a:schemeClr val="accent1"/>
                </a:solidFill>
                <a:latin typeface="+mn-lt"/>
                <a:ea typeface="Osaka" pitchFamily="-107" charset="-128"/>
                <a:cs typeface="Osaka" pitchFamily="-107" charset="-128"/>
              </a:rPr>
              <a:t>Vortices (TOF image)</a:t>
            </a:r>
            <a:endParaRPr lang="en-US" altLang="ja-JP" b="0" dirty="0">
              <a:solidFill>
                <a:schemeClr val="accent1"/>
              </a:solidFill>
              <a:latin typeface="+mn-lt"/>
              <a:ea typeface="Osaka" pitchFamily="-107" charset="-128"/>
              <a:cs typeface="Osaka" pitchFamily="-107" charset="-128"/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195736" y="4956457"/>
            <a:ext cx="6984776" cy="185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ja-JP" altLang="en-US" sz="1600" b="0" dirty="0" smtClean="0">
                <a:latin typeface="+mn-lt"/>
                <a:ea typeface="Osaka" pitchFamily="-107" charset="-128"/>
                <a:cs typeface="Osaka" pitchFamily="-107" charset="-128"/>
              </a:rPr>
              <a:t>・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 K</a:t>
            </a:r>
            <a:r>
              <a:rPr lang="en-US" altLang="ja-JP" sz="1600" b="0" dirty="0">
                <a:latin typeface="+mn-lt"/>
                <a:ea typeface="Osaka" pitchFamily="-107" charset="-128"/>
                <a:cs typeface="Osaka" pitchFamily="-107" charset="-128"/>
              </a:rPr>
              <a:t>. K., and M. </a:t>
            </a:r>
            <a:r>
              <a:rPr lang="en-US" altLang="ja-JP" sz="1600" b="0" dirty="0" err="1">
                <a:latin typeface="+mn-lt"/>
                <a:ea typeface="Osaka" pitchFamily="-107" charset="-128"/>
                <a:cs typeface="Osaka" pitchFamily="-107" charset="-128"/>
              </a:rPr>
              <a:t>Tsubota</a:t>
            </a:r>
            <a:r>
              <a:rPr lang="en-US" altLang="ja-JP" sz="1600" b="0" dirty="0">
                <a:latin typeface="+mn-lt"/>
                <a:ea typeface="Osaka" pitchFamily="-107" charset="-128"/>
                <a:cs typeface="Osaka" pitchFamily="-107" charset="-128"/>
              </a:rPr>
              <a:t>,  </a:t>
            </a:r>
            <a:r>
              <a:rPr lang="en-US" altLang="ja-JP" sz="1600" b="0" dirty="0" err="1">
                <a:latin typeface="+mn-lt"/>
                <a:ea typeface="Osaka" pitchFamily="-107" charset="-128"/>
                <a:cs typeface="Osaka" pitchFamily="-107" charset="-128"/>
              </a:rPr>
              <a:t>Prog</a:t>
            </a:r>
            <a:r>
              <a:rPr lang="en-US" altLang="ja-JP" sz="1600" b="0" dirty="0">
                <a:latin typeface="+mn-lt"/>
                <a:ea typeface="Osaka" pitchFamily="-107" charset="-128"/>
                <a:cs typeface="Osaka" pitchFamily="-107" charset="-128"/>
              </a:rPr>
              <a:t>. Low Temp. Phys. </a:t>
            </a:r>
            <a:r>
              <a:rPr lang="en-US" altLang="ja-JP" sz="1600" dirty="0" smtClean="0">
                <a:latin typeface="+mn-lt"/>
                <a:ea typeface="Osaka" pitchFamily="-107" charset="-128"/>
                <a:cs typeface="Osaka" pitchFamily="-107" charset="-128"/>
              </a:rPr>
              <a:t>16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, </a:t>
            </a:r>
            <a:r>
              <a:rPr lang="en-US" altLang="ja-JP" sz="1600" b="0" dirty="0">
                <a:latin typeface="+mn-lt"/>
                <a:ea typeface="Osaka" pitchFamily="-107" charset="-128"/>
                <a:cs typeface="Osaka" pitchFamily="-107" charset="-128"/>
              </a:rPr>
              <a:t>351 (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2009), ed. by </a:t>
            </a:r>
          </a:p>
          <a:p>
            <a:pPr>
              <a:lnSpc>
                <a:spcPct val="120000"/>
              </a:lnSpc>
              <a:defRPr/>
            </a:pP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W</a:t>
            </a:r>
            <a:r>
              <a:rPr lang="en-US" altLang="ja-JP" sz="1600" b="0" dirty="0">
                <a:latin typeface="+mn-lt"/>
                <a:ea typeface="Osaka" pitchFamily="-107" charset="-128"/>
                <a:cs typeface="Osaka" pitchFamily="-107" charset="-128"/>
              </a:rPr>
              <a:t>. P. </a:t>
            </a:r>
            <a:r>
              <a:rPr lang="en-US" altLang="ja-JP" sz="1600" b="0" dirty="0" err="1">
                <a:latin typeface="+mn-lt"/>
                <a:ea typeface="Osaka" pitchFamily="-107" charset="-128"/>
                <a:cs typeface="Osaka" pitchFamily="-107" charset="-128"/>
              </a:rPr>
              <a:t>Halperin</a:t>
            </a:r>
            <a:r>
              <a:rPr lang="en-US" altLang="ja-JP" sz="1600" b="0" dirty="0">
                <a:latin typeface="+mn-lt"/>
                <a:ea typeface="Osaka" pitchFamily="-107" charset="-128"/>
                <a:cs typeface="Osaka" pitchFamily="-107" charset="-128"/>
              </a:rPr>
              <a:t> and M. </a:t>
            </a:r>
            <a:r>
              <a:rPr lang="en-US" altLang="ja-JP" sz="1600" b="0" dirty="0" err="1">
                <a:latin typeface="+mn-lt"/>
                <a:ea typeface="Osaka" pitchFamily="-107" charset="-128"/>
                <a:cs typeface="Osaka" pitchFamily="-107" charset="-128"/>
              </a:rPr>
              <a:t>Tsubota</a:t>
            </a:r>
            <a:r>
              <a:rPr lang="en-US" altLang="ja-JP" sz="1600" b="0" dirty="0">
                <a:latin typeface="+mn-lt"/>
                <a:ea typeface="Osaka" pitchFamily="-107" charset="-128"/>
                <a:cs typeface="Osaka" pitchFamily="-107" charset="-128"/>
              </a:rPr>
              <a:t> 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(Elsevier).</a:t>
            </a:r>
            <a:endParaRPr lang="en-US" altLang="ja-JP" sz="1600" b="0" dirty="0">
              <a:latin typeface="+mn-lt"/>
              <a:ea typeface="Osaka" pitchFamily="-107" charset="-128"/>
              <a:cs typeface="Osaka" pitchFamily="-107" charset="-128"/>
            </a:endParaRPr>
          </a:p>
          <a:p>
            <a:pPr>
              <a:lnSpc>
                <a:spcPct val="120000"/>
              </a:lnSpc>
              <a:defRPr/>
            </a:pPr>
            <a:r>
              <a:rPr lang="ja-JP" altLang="en-US" sz="1600" b="0" dirty="0" smtClean="0">
                <a:latin typeface="+mn-lt"/>
                <a:ea typeface="Osaka" pitchFamily="-107" charset="-128"/>
                <a:cs typeface="Osaka" pitchFamily="-107" charset="-128"/>
              </a:rPr>
              <a:t>・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 A. L</a:t>
            </a:r>
            <a:r>
              <a:rPr lang="en-US" altLang="ja-JP" sz="1600" b="0" dirty="0">
                <a:latin typeface="+mn-lt"/>
                <a:ea typeface="Osaka" pitchFamily="-107" charset="-128"/>
                <a:cs typeface="Osaka" pitchFamily="-107" charset="-128"/>
              </a:rPr>
              <a:t>. Fetter, Rev. Mod. Phys. </a:t>
            </a:r>
            <a:r>
              <a:rPr lang="en-US" altLang="ja-JP" sz="1600" dirty="0">
                <a:latin typeface="+mn-lt"/>
                <a:ea typeface="Osaka" pitchFamily="-107" charset="-128"/>
                <a:cs typeface="Osaka" pitchFamily="-107" charset="-128"/>
              </a:rPr>
              <a:t>81</a:t>
            </a:r>
            <a:r>
              <a:rPr lang="en-US" altLang="ja-JP" sz="1600" b="0" dirty="0">
                <a:latin typeface="+mn-lt"/>
                <a:ea typeface="Osaka" pitchFamily="-107" charset="-128"/>
                <a:cs typeface="Osaka" pitchFamily="-107" charset="-128"/>
              </a:rPr>
              <a:t>, 647 (2009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).</a:t>
            </a:r>
          </a:p>
          <a:p>
            <a:pPr>
              <a:lnSpc>
                <a:spcPct val="120000"/>
              </a:lnSpc>
              <a:defRPr/>
            </a:pPr>
            <a:r>
              <a:rPr lang="ja-JP" altLang="en-US" sz="1600" b="0" dirty="0" smtClean="0">
                <a:latin typeface="+mn-lt"/>
                <a:ea typeface="Osaka" pitchFamily="-107" charset="-128"/>
                <a:cs typeface="Osaka" pitchFamily="-107" charset="-128"/>
              </a:rPr>
              <a:t>・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 M. </a:t>
            </a:r>
            <a:r>
              <a:rPr lang="en-US" altLang="ja-JP" sz="1600" b="0" dirty="0" err="1" smtClean="0">
                <a:latin typeface="+mn-lt"/>
                <a:ea typeface="Osaka" pitchFamily="-107" charset="-128"/>
                <a:cs typeface="Osaka" pitchFamily="-107" charset="-128"/>
              </a:rPr>
              <a:t>Tsubota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, K. K, M. Kobayashi, Chap.3 in </a:t>
            </a:r>
            <a:r>
              <a:rPr lang="en-US" altLang="ja-JP" sz="1600" b="0" i="1" dirty="0" smtClean="0">
                <a:latin typeface="+mn-lt"/>
                <a:ea typeface="Osaka" pitchFamily="-107" charset="-128"/>
                <a:cs typeface="Osaka" pitchFamily="-107" charset="-128"/>
              </a:rPr>
              <a:t>Novel </a:t>
            </a:r>
            <a:r>
              <a:rPr lang="en-US" altLang="ja-JP" sz="1600" b="0" i="1" dirty="0" err="1" smtClean="0">
                <a:latin typeface="+mn-lt"/>
                <a:ea typeface="Osaka" pitchFamily="-107" charset="-128"/>
                <a:cs typeface="Osaka" pitchFamily="-107" charset="-128"/>
              </a:rPr>
              <a:t>Superfluids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, ed. by </a:t>
            </a:r>
          </a:p>
          <a:p>
            <a:pPr>
              <a:lnSpc>
                <a:spcPct val="120000"/>
              </a:lnSpc>
              <a:defRPr/>
            </a:pP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K. H. </a:t>
            </a:r>
            <a:r>
              <a:rPr lang="en-US" altLang="ja-JP" sz="1600" b="0" dirty="0" err="1" smtClean="0">
                <a:latin typeface="+mn-lt"/>
                <a:ea typeface="Osaka" pitchFamily="-107" charset="-128"/>
                <a:cs typeface="Osaka" pitchFamily="-107" charset="-128"/>
              </a:rPr>
              <a:t>Bennemann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 and J. B. </a:t>
            </a:r>
            <a:r>
              <a:rPr lang="en-US" altLang="ja-JP" sz="1600" b="0" dirty="0" err="1" smtClean="0">
                <a:latin typeface="+mn-lt"/>
                <a:ea typeface="Osaka" pitchFamily="-107" charset="-128"/>
                <a:cs typeface="Osaka" pitchFamily="-107" charset="-128"/>
              </a:rPr>
              <a:t>Ketterson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, </a:t>
            </a:r>
          </a:p>
          <a:p>
            <a:pPr>
              <a:lnSpc>
                <a:spcPct val="120000"/>
              </a:lnSpc>
              <a:defRPr/>
            </a:pPr>
            <a:r>
              <a:rPr lang="ja-JP" altLang="en-US" sz="1600" b="0" dirty="0" smtClean="0">
                <a:latin typeface="+mn-lt"/>
                <a:ea typeface="Osaka" pitchFamily="-107" charset="-128"/>
                <a:cs typeface="Osaka" pitchFamily="-107" charset="-128"/>
              </a:rPr>
              <a:t>・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 M. </a:t>
            </a:r>
            <a:r>
              <a:rPr lang="en-US" altLang="ja-JP" sz="1600" b="0" dirty="0" err="1" smtClean="0">
                <a:latin typeface="+mn-lt"/>
                <a:ea typeface="Osaka" pitchFamily="-107" charset="-128"/>
                <a:cs typeface="Osaka" pitchFamily="-107" charset="-128"/>
              </a:rPr>
              <a:t>Tsubota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, M. Kobayashi, H. Takeuchi</a:t>
            </a:r>
            <a:r>
              <a:rPr lang="en-US" altLang="ja-JP" sz="1600" b="0" dirty="0">
                <a:latin typeface="+mn-lt"/>
                <a:ea typeface="Osaka" pitchFamily="-107" charset="-128"/>
                <a:cs typeface="Osaka" pitchFamily="-107" charset="-128"/>
              </a:rPr>
              <a:t>, 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Phys. Rep.,</a:t>
            </a:r>
            <a:r>
              <a:rPr lang="en-US" altLang="ja-JP" sz="1600" dirty="0" smtClean="0">
                <a:latin typeface="+mn-lt"/>
                <a:ea typeface="Osaka" pitchFamily="-107" charset="-128"/>
                <a:cs typeface="Osaka" pitchFamily="-107" charset="-128"/>
              </a:rPr>
              <a:t> 522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, </a:t>
            </a:r>
            <a:r>
              <a:rPr lang="en-US" altLang="ja-JP" sz="1600" b="0" dirty="0">
                <a:latin typeface="+mn-lt"/>
                <a:ea typeface="Osaka" pitchFamily="-107" charset="-128"/>
                <a:cs typeface="Osaka" pitchFamily="-107" charset="-128"/>
              </a:rPr>
              <a:t>191-</a:t>
            </a:r>
            <a:r>
              <a:rPr lang="en-US" altLang="ja-JP" sz="1600" b="0" dirty="0" smtClean="0">
                <a:latin typeface="+mn-lt"/>
                <a:ea typeface="Osaka" pitchFamily="-107" charset="-128"/>
                <a:cs typeface="Osaka" pitchFamily="-107" charset="-128"/>
              </a:rPr>
              <a:t>238 (2013).</a:t>
            </a:r>
          </a:p>
        </p:txBody>
      </p:sp>
      <p:pic>
        <p:nvPicPr>
          <p:cNvPr id="24585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70712" y="1052736"/>
            <a:ext cx="1649760" cy="153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Oval 19"/>
          <p:cNvSpPr>
            <a:spLocks noChangeArrowheads="1"/>
          </p:cNvSpPr>
          <p:nvPr/>
        </p:nvSpPr>
        <p:spPr bwMode="auto">
          <a:xfrm>
            <a:off x="826840" y="1644080"/>
            <a:ext cx="1143000" cy="1066800"/>
          </a:xfrm>
          <a:prstGeom prst="ellipse">
            <a:avLst/>
          </a:prstGeom>
          <a:gradFill rotWithShape="0">
            <a:gsLst>
              <a:gs pos="0">
                <a:srgbClr val="7EFFE9"/>
              </a:gs>
              <a:gs pos="100000">
                <a:srgbClr val="3A766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0" lang="ja-JP" altLang="en-US" sz="1200" b="0">
              <a:solidFill>
                <a:srgbClr val="000000"/>
              </a:solidFill>
              <a:latin typeface="Osaka" charset="0"/>
            </a:endParaRPr>
          </a:p>
        </p:txBody>
      </p:sp>
      <p:sp>
        <p:nvSpPr>
          <p:cNvPr id="24587" name="AutoShape 20"/>
          <p:cNvSpPr>
            <a:spLocks noChangeArrowheads="1"/>
          </p:cNvSpPr>
          <p:nvPr/>
        </p:nvSpPr>
        <p:spPr bwMode="auto">
          <a:xfrm>
            <a:off x="293440" y="2101280"/>
            <a:ext cx="2514600" cy="381000"/>
          </a:xfrm>
          <a:prstGeom prst="curvedUpArrow">
            <a:avLst>
              <a:gd name="adj1" fmla="val 71989"/>
              <a:gd name="adj2" fmla="val 222994"/>
              <a:gd name="adj3" fmla="val 25296"/>
            </a:avLst>
          </a:prstGeom>
          <a:solidFill>
            <a:srgbClr val="FF9D9A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b="0"/>
          </a:p>
        </p:txBody>
      </p:sp>
      <p:sp>
        <p:nvSpPr>
          <p:cNvPr id="24588" name="Text Box 34"/>
          <p:cNvSpPr txBox="1">
            <a:spLocks noChangeArrowheads="1"/>
          </p:cNvSpPr>
          <p:nvPr/>
        </p:nvSpPr>
        <p:spPr bwMode="auto">
          <a:xfrm>
            <a:off x="377578" y="1120205"/>
            <a:ext cx="2049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>
                <a:solidFill>
                  <a:srgbClr val="FF0000"/>
                </a:solidFill>
              </a:rPr>
              <a:t>Rotating BEC</a:t>
            </a:r>
            <a:endParaRPr lang="ja-JP" altLang="en-US" b="0">
              <a:solidFill>
                <a:srgbClr val="FF0000"/>
              </a:solidFill>
            </a:endParaRPr>
          </a:p>
        </p:txBody>
      </p:sp>
      <p:cxnSp>
        <p:nvCxnSpPr>
          <p:cNvPr id="24589" name="直線矢印コネクタ 33"/>
          <p:cNvCxnSpPr>
            <a:cxnSpLocks noChangeShapeType="1"/>
          </p:cNvCxnSpPr>
          <p:nvPr/>
        </p:nvCxnSpPr>
        <p:spPr bwMode="auto">
          <a:xfrm>
            <a:off x="3124200" y="2864768"/>
            <a:ext cx="48006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24590" name="正方形/長方形 22"/>
          <p:cNvSpPr>
            <a:spLocks noChangeArrowheads="1"/>
          </p:cNvSpPr>
          <p:nvPr/>
        </p:nvSpPr>
        <p:spPr bwMode="auto">
          <a:xfrm>
            <a:off x="7932738" y="2636168"/>
            <a:ext cx="1211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ja-JP" altLang="en-US" sz="2000" b="0">
                <a:solidFill>
                  <a:srgbClr val="000000"/>
                </a:solidFill>
              </a:rPr>
              <a:t>高速回転</a:t>
            </a:r>
            <a:endParaRPr lang="ja-JP" altLang="en-US" b="0"/>
          </a:p>
        </p:txBody>
      </p:sp>
      <p:pic>
        <p:nvPicPr>
          <p:cNvPr id="24591" name="図 35" descr="vortexlattic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068960"/>
            <a:ext cx="1670248" cy="167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2" name="Text Box 51"/>
          <p:cNvSpPr txBox="1">
            <a:spLocks noChangeArrowheads="1"/>
          </p:cNvSpPr>
          <p:nvPr/>
        </p:nvSpPr>
        <p:spPr bwMode="auto">
          <a:xfrm>
            <a:off x="4439995" y="2924944"/>
            <a:ext cx="25082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2000" b="0" dirty="0"/>
              <a:t>profile of vortex core</a:t>
            </a:r>
            <a:endParaRPr kumimoji="0" lang="ja-JP" altLang="en-US" sz="2000" b="0" dirty="0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32195" y="3356992"/>
            <a:ext cx="18515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0" dirty="0" smtClean="0">
                <a:latin typeface="+mn-lt"/>
                <a:ea typeface="Osaka" pitchFamily="-107" charset="-128"/>
                <a:cs typeface="Osaka" pitchFamily="-107" charset="-128"/>
              </a:rPr>
              <a:t>Solutions of GP eq. </a:t>
            </a:r>
            <a:endParaRPr lang="en-US" altLang="ja-JP" sz="2000" b="0" dirty="0">
              <a:latin typeface="+mn-lt"/>
              <a:ea typeface="Osaka" pitchFamily="-107" charset="-128"/>
              <a:cs typeface="Osaka" pitchFamily="-107" charset="-128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683568" y="4581128"/>
            <a:ext cx="2376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b="0" dirty="0" smtClean="0">
                <a:latin typeface="+mn-lt"/>
                <a:ea typeface="Osaka" pitchFamily="-107" charset="-128"/>
                <a:cs typeface="Osaka" pitchFamily="-107" charset="-128"/>
              </a:rPr>
              <a:t>Review papers</a:t>
            </a:r>
            <a:endParaRPr lang="en-US" altLang="ja-JP" b="0" dirty="0">
              <a:latin typeface="+mn-lt"/>
              <a:ea typeface="Osaka" pitchFamily="-107" charset="-128"/>
              <a:cs typeface="Osaka" pitchFamily="-107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338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338" y="-100013"/>
            <a:ext cx="8732837" cy="1169988"/>
          </a:xfrm>
        </p:spPr>
        <p:txBody>
          <a:bodyPr/>
          <a:lstStyle/>
          <a:p>
            <a:pPr>
              <a:defRPr/>
            </a:pP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冷却原子気体</a:t>
            </a:r>
            <a:r>
              <a:rPr lang="en-US" altLang="ja-JP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BEC</a:t>
            </a:r>
            <a:r>
              <a:rPr lang="ja-JP" alt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における量子渦</a:t>
            </a:r>
          </a:p>
        </p:txBody>
      </p:sp>
      <p:pic>
        <p:nvPicPr>
          <p:cNvPr id="2458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769881" y="1052736"/>
            <a:ext cx="4250391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2843808" y="1013827"/>
            <a:ext cx="3672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b="0" dirty="0" smtClean="0">
                <a:solidFill>
                  <a:schemeClr val="accent1"/>
                </a:solidFill>
                <a:latin typeface="+mn-lt"/>
                <a:ea typeface="Osaka" pitchFamily="-107" charset="-128"/>
                <a:cs typeface="Osaka" pitchFamily="-107" charset="-128"/>
              </a:rPr>
              <a:t>Vortices (TOF image)</a:t>
            </a:r>
            <a:endParaRPr lang="en-US" altLang="ja-JP" b="0" dirty="0">
              <a:solidFill>
                <a:schemeClr val="accent1"/>
              </a:solidFill>
              <a:latin typeface="+mn-lt"/>
              <a:ea typeface="Osaka" pitchFamily="-107" charset="-128"/>
              <a:cs typeface="Osaka" pitchFamily="-107" charset="-128"/>
            </a:endParaRPr>
          </a:p>
        </p:txBody>
      </p:sp>
      <p:pic>
        <p:nvPicPr>
          <p:cNvPr id="24585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70712" y="1052736"/>
            <a:ext cx="1649760" cy="153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Oval 19"/>
          <p:cNvSpPr>
            <a:spLocks noChangeArrowheads="1"/>
          </p:cNvSpPr>
          <p:nvPr/>
        </p:nvSpPr>
        <p:spPr bwMode="auto">
          <a:xfrm>
            <a:off x="826840" y="1644080"/>
            <a:ext cx="1143000" cy="1066800"/>
          </a:xfrm>
          <a:prstGeom prst="ellipse">
            <a:avLst/>
          </a:prstGeom>
          <a:gradFill rotWithShape="0">
            <a:gsLst>
              <a:gs pos="0">
                <a:srgbClr val="7EFFE9"/>
              </a:gs>
              <a:gs pos="100000">
                <a:srgbClr val="3A766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0" lang="ja-JP" altLang="en-US" sz="1200" b="0">
              <a:solidFill>
                <a:srgbClr val="000000"/>
              </a:solidFill>
              <a:latin typeface="Osaka" charset="0"/>
            </a:endParaRPr>
          </a:p>
        </p:txBody>
      </p:sp>
      <p:sp>
        <p:nvSpPr>
          <p:cNvPr id="24588" name="Text Box 34"/>
          <p:cNvSpPr txBox="1">
            <a:spLocks noChangeArrowheads="1"/>
          </p:cNvSpPr>
          <p:nvPr/>
        </p:nvSpPr>
        <p:spPr bwMode="auto">
          <a:xfrm>
            <a:off x="377578" y="1120205"/>
            <a:ext cx="2049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0">
                <a:solidFill>
                  <a:srgbClr val="FF0000"/>
                </a:solidFill>
              </a:rPr>
              <a:t>Rotating BEC</a:t>
            </a:r>
            <a:endParaRPr lang="ja-JP" altLang="en-US" b="0">
              <a:solidFill>
                <a:srgbClr val="FF0000"/>
              </a:solidFill>
            </a:endParaRPr>
          </a:p>
        </p:txBody>
      </p:sp>
      <p:cxnSp>
        <p:nvCxnSpPr>
          <p:cNvPr id="24589" name="直線矢印コネクタ 33"/>
          <p:cNvCxnSpPr>
            <a:cxnSpLocks noChangeShapeType="1"/>
          </p:cNvCxnSpPr>
          <p:nvPr/>
        </p:nvCxnSpPr>
        <p:spPr bwMode="auto">
          <a:xfrm>
            <a:off x="3124200" y="2864768"/>
            <a:ext cx="48006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24590" name="正方形/長方形 22"/>
          <p:cNvSpPr>
            <a:spLocks noChangeArrowheads="1"/>
          </p:cNvSpPr>
          <p:nvPr/>
        </p:nvSpPr>
        <p:spPr bwMode="auto">
          <a:xfrm>
            <a:off x="7932738" y="2636168"/>
            <a:ext cx="1211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ja-JP" altLang="en-US" sz="2000" b="0" dirty="0">
                <a:solidFill>
                  <a:srgbClr val="000000"/>
                </a:solidFill>
              </a:rPr>
              <a:t>高速回転</a:t>
            </a:r>
            <a:endParaRPr lang="ja-JP" altLang="en-US" b="0" dirty="0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5496" y="3933056"/>
            <a:ext cx="2808312" cy="129614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kumimoji="0" lang="ja-JP" altLang="en-US" sz="1200" b="0" dirty="0">
              <a:solidFill>
                <a:srgbClr val="000000"/>
              </a:solidFill>
              <a:latin typeface="Osaka" charset="0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2819400" y="3962400"/>
            <a:ext cx="312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b="0" dirty="0" smtClean="0">
                <a:solidFill>
                  <a:srgbClr val="000000"/>
                </a:solidFill>
                <a:latin typeface="+mn-lt"/>
                <a:ea typeface="Osaka" pitchFamily="-107" charset="-128"/>
                <a:cs typeface="Osaka" pitchFamily="-107" charset="-128"/>
              </a:rPr>
              <a:t>Time of flight (TOF)</a:t>
            </a:r>
            <a:endParaRPr lang="en-US" altLang="ja-JP" b="0" dirty="0">
              <a:solidFill>
                <a:srgbClr val="000000"/>
              </a:solidFill>
              <a:latin typeface="+mn-lt"/>
              <a:ea typeface="Osaka" pitchFamily="-107" charset="-128"/>
              <a:cs typeface="Osaka" pitchFamily="-107" charset="-128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0265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4995</TotalTime>
  <Words>3213</Words>
  <Application>Microsoft Macintosh PowerPoint</Application>
  <PresentationFormat>画面に合わせる (4:3)</PresentationFormat>
  <Paragraphs>431</Paragraphs>
  <Slides>49</Slides>
  <Notes>48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1" baseType="lpstr">
      <vt:lpstr>新しいプレゼンテーション</vt:lpstr>
      <vt:lpstr>数式</vt:lpstr>
      <vt:lpstr>原子気体のボース凝縮系における 最近の進展： 人工ゲージ場の効果を中心として</vt:lpstr>
      <vt:lpstr>原子気体のボース凝縮系における 最近の進展： 人工ゲージ場の効果を中心として</vt:lpstr>
      <vt:lpstr>ボース-アインシュタイン凝縮 (Bose-Einstein condensation：BEC)</vt:lpstr>
      <vt:lpstr>ボース-アインシュタイン凝縮 (Bose-Einstein condensation：BEC)</vt:lpstr>
      <vt:lpstr>冷却原子BECの特徴</vt:lpstr>
      <vt:lpstr>BECにおける超流動性</vt:lpstr>
      <vt:lpstr>BECにおける量子流体力学</vt:lpstr>
      <vt:lpstr>冷却原子気体BECにおける量子渦</vt:lpstr>
      <vt:lpstr>冷却原子気体BECにおける量子渦</vt:lpstr>
      <vt:lpstr>量子渦の制御と観測</vt:lpstr>
      <vt:lpstr>量子渦の制御と観測</vt:lpstr>
      <vt:lpstr>原子気体BECにおける量子乱流</vt:lpstr>
      <vt:lpstr>原子気体BECにおける量子乱流</vt:lpstr>
      <vt:lpstr>原子気体BECにおける量子乱流</vt:lpstr>
      <vt:lpstr>原子気体BECにおける量子乱流</vt:lpstr>
      <vt:lpstr>多成分Bose-Einstein凝縮体</vt:lpstr>
      <vt:lpstr>多成分Bose-Einstein凝縮</vt:lpstr>
      <vt:lpstr>多成分Bose-Einstein凝縮</vt:lpstr>
      <vt:lpstr>２成分BEC系の定式化</vt:lpstr>
      <vt:lpstr>２成分BEC系の実験</vt:lpstr>
      <vt:lpstr>２成分BECにおける量子渦</vt:lpstr>
      <vt:lpstr>２成分BECにおける量子渦</vt:lpstr>
      <vt:lpstr>２成分BECにおける量子渦</vt:lpstr>
      <vt:lpstr>２成分BECにおける量子流体現象</vt:lpstr>
      <vt:lpstr>２成分BECにおける量子流体現象</vt:lpstr>
      <vt:lpstr>冷却原子系における「人工ゲージ場」</vt:lpstr>
      <vt:lpstr>冷却原子系における「人工ゲージ場」</vt:lpstr>
      <vt:lpstr>中性原子に対する「磁場」</vt:lpstr>
      <vt:lpstr>中性原子に対する「磁場」</vt:lpstr>
      <vt:lpstr>中性原子に対する「磁場」</vt:lpstr>
      <vt:lpstr>中性原子に対する「磁場」</vt:lpstr>
      <vt:lpstr>中性原子に対する「磁場」</vt:lpstr>
      <vt:lpstr>中性原子に対する「磁場」</vt:lpstr>
      <vt:lpstr>中性原子に対する「磁場」</vt:lpstr>
      <vt:lpstr>中性原子に対する「磁場」</vt:lpstr>
      <vt:lpstr>中性原子に対する「磁場」</vt:lpstr>
      <vt:lpstr>スピン軌道相互作用 (SOC)</vt:lpstr>
      <vt:lpstr>SOCをもつボソン系</vt:lpstr>
      <vt:lpstr>冷却原子系における スピン軌道相互作用</vt:lpstr>
      <vt:lpstr>冷却原子系における スピン軌道相互作用</vt:lpstr>
      <vt:lpstr>様々なスピン軌道相互作用 の生成法の提案</vt:lpstr>
      <vt:lpstr>冷却原子系におけるスピン軌道 相互作用の実験的観測</vt:lpstr>
      <vt:lpstr>スピン軌道相互作用をもつBEC</vt:lpstr>
      <vt:lpstr>Rashba+Dresselhaus SOC BEC</vt:lpstr>
      <vt:lpstr>Rashba+Dresselhaus SOC BEC</vt:lpstr>
      <vt:lpstr>2D Rashba SOC BEC （トラップ系）</vt:lpstr>
      <vt:lpstr>2D Rashba SOC BEC（トラップ系）</vt:lpstr>
      <vt:lpstr>2D Rashba SOC BEC（トラップ系）</vt:lpstr>
      <vt:lpstr>まとめ</vt:lpstr>
    </vt:vector>
  </TitlesOfParts>
  <Company>石川工業高等専門学校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BECの量子渦</dc:title>
  <dc:creator>笠松 健一</dc:creator>
  <cp:lastModifiedBy>笠松 健一</cp:lastModifiedBy>
  <cp:revision>470</cp:revision>
  <cp:lastPrinted>2011-11-09T02:58:52Z</cp:lastPrinted>
  <dcterms:created xsi:type="dcterms:W3CDTF">2013-08-27T01:01:43Z</dcterms:created>
  <dcterms:modified xsi:type="dcterms:W3CDTF">2013-08-27T01:02:27Z</dcterms:modified>
</cp:coreProperties>
</file>