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1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27" r:id="rId3"/>
    <p:sldId id="328" r:id="rId4"/>
    <p:sldId id="302" r:id="rId5"/>
    <p:sldId id="316" r:id="rId6"/>
    <p:sldId id="318" r:id="rId7"/>
    <p:sldId id="336" r:id="rId8"/>
    <p:sldId id="321" r:id="rId9"/>
    <p:sldId id="344" r:id="rId10"/>
    <p:sldId id="337" r:id="rId11"/>
    <p:sldId id="338" r:id="rId12"/>
    <p:sldId id="340" r:id="rId13"/>
    <p:sldId id="339" r:id="rId14"/>
    <p:sldId id="341" r:id="rId15"/>
    <p:sldId id="332" r:id="rId16"/>
    <p:sldId id="334" r:id="rId17"/>
    <p:sldId id="342" r:id="rId18"/>
    <p:sldId id="331" r:id="rId19"/>
    <p:sldId id="333" r:id="rId20"/>
    <p:sldId id="345" r:id="rId21"/>
    <p:sldId id="335" r:id="rId22"/>
  </p:sldIdLst>
  <p:sldSz cx="9144000" cy="6858000" type="screen4x3"/>
  <p:notesSz cx="9934575" cy="6802438"/>
  <p:custDataLst>
    <p:tags r:id="rId25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660" autoAdjust="0"/>
  </p:normalViewPr>
  <p:slideViewPr>
    <p:cSldViewPr>
      <p:cViewPr>
        <p:scale>
          <a:sx n="70" d="100"/>
          <a:sy n="70" d="100"/>
        </p:scale>
        <p:origin x="-1386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4983" cy="3401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7293" y="0"/>
            <a:ext cx="4304983" cy="3401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23FB36-7AE6-4A86-A406-41C50B06D4A3}" type="datetimeFigureOut">
              <a:rPr kumimoji="1" lang="ja-JP" altLang="en-US" smtClean="0"/>
              <a:t>2013/8/27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461136"/>
            <a:ext cx="4304983" cy="3401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7293" y="6461136"/>
            <a:ext cx="4304983" cy="3401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E8786-FEBF-42E9-B160-5514448E47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291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53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7688" y="0"/>
            <a:ext cx="43053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E3B42-427B-48F2-AD24-6557D778B93A}" type="datetimeFigureOut">
              <a:rPr kumimoji="1" lang="ja-JP" altLang="en-US" smtClean="0"/>
              <a:t>2013/8/27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67075" y="509588"/>
            <a:ext cx="3400425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30563"/>
            <a:ext cx="7947025" cy="30622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1125"/>
            <a:ext cx="43053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7688" y="6461125"/>
            <a:ext cx="43053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9A053-E6B0-4F25-831E-83E849C368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166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9A053-E6B0-4F25-831E-83E849C36862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127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CB16-833E-4BFD-9C2F-AA5D8DB9BC52}" type="datetimeFigureOut">
              <a:rPr kumimoji="1" lang="ja-JP" altLang="en-US" smtClean="0"/>
              <a:t>2013/8/27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AF73-8794-48C9-85F0-6A483DFE2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112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CB16-833E-4BFD-9C2F-AA5D8DB9BC52}" type="datetimeFigureOut">
              <a:rPr kumimoji="1" lang="ja-JP" altLang="en-US" smtClean="0"/>
              <a:t>2013/8/27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AF73-8794-48C9-85F0-6A483DFE2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965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CB16-833E-4BFD-9C2F-AA5D8DB9BC52}" type="datetimeFigureOut">
              <a:rPr kumimoji="1" lang="ja-JP" altLang="en-US" smtClean="0"/>
              <a:t>2013/8/27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AF73-8794-48C9-85F0-6A483DFE2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47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CB16-833E-4BFD-9C2F-AA5D8DB9BC52}" type="datetimeFigureOut">
              <a:rPr kumimoji="1" lang="ja-JP" altLang="en-US" smtClean="0"/>
              <a:t>2013/8/27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AF73-8794-48C9-85F0-6A483DFE2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737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CB16-833E-4BFD-9C2F-AA5D8DB9BC52}" type="datetimeFigureOut">
              <a:rPr kumimoji="1" lang="ja-JP" altLang="en-US" smtClean="0"/>
              <a:t>2013/8/27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AF73-8794-48C9-85F0-6A483DFE2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876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CB16-833E-4BFD-9C2F-AA5D8DB9BC52}" type="datetimeFigureOut">
              <a:rPr kumimoji="1" lang="ja-JP" altLang="en-US" smtClean="0"/>
              <a:t>2013/8/27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AF73-8794-48C9-85F0-6A483DFE2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48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CB16-833E-4BFD-9C2F-AA5D8DB9BC52}" type="datetimeFigureOut">
              <a:rPr kumimoji="1" lang="ja-JP" altLang="en-US" smtClean="0"/>
              <a:t>2013/8/27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AF73-8794-48C9-85F0-6A483DFE2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50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CB16-833E-4BFD-9C2F-AA5D8DB9BC52}" type="datetimeFigureOut">
              <a:rPr kumimoji="1" lang="ja-JP" altLang="en-US" smtClean="0"/>
              <a:t>2013/8/27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AF73-8794-48C9-85F0-6A483DFE2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401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CB16-833E-4BFD-9C2F-AA5D8DB9BC52}" type="datetimeFigureOut">
              <a:rPr kumimoji="1" lang="ja-JP" altLang="en-US" smtClean="0"/>
              <a:t>2013/8/27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AF73-8794-48C9-85F0-6A483DFE2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9751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CB16-833E-4BFD-9C2F-AA5D8DB9BC52}" type="datetimeFigureOut">
              <a:rPr kumimoji="1" lang="ja-JP" altLang="en-US" smtClean="0"/>
              <a:t>2013/8/27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AF73-8794-48C9-85F0-6A483DFE2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3984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CB16-833E-4BFD-9C2F-AA5D8DB9BC52}" type="datetimeFigureOut">
              <a:rPr kumimoji="1" lang="ja-JP" altLang="en-US" smtClean="0"/>
              <a:t>2013/8/27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AF73-8794-48C9-85F0-6A483DFE2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5161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BCB16-833E-4BFD-9C2F-AA5D8DB9BC52}" type="datetimeFigureOut">
              <a:rPr kumimoji="1" lang="ja-JP" altLang="en-US" smtClean="0"/>
              <a:t>2013/8/27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CAF73-8794-48C9-85F0-6A483DFE2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5378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1.png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12" Type="http://schemas.openxmlformats.org/officeDocument/2006/relationships/image" Target="../media/image24.png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1" Type="http://schemas.openxmlformats.org/officeDocument/2006/relationships/image" Target="../media/image23.png"/><Relationship Id="rId5" Type="http://schemas.openxmlformats.org/officeDocument/2006/relationships/tags" Target="../tags/tag31.xml"/><Relationship Id="rId15" Type="http://schemas.openxmlformats.org/officeDocument/2006/relationships/image" Target="../media/image25.png"/><Relationship Id="rId10" Type="http://schemas.openxmlformats.org/officeDocument/2006/relationships/image" Target="../media/image22.png"/><Relationship Id="rId4" Type="http://schemas.openxmlformats.org/officeDocument/2006/relationships/tags" Target="../tags/tag30.xml"/><Relationship Id="rId9" Type="http://schemas.openxmlformats.org/officeDocument/2006/relationships/image" Target="../media/image21.png"/><Relationship Id="rId1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0.png"/><Relationship Id="rId3" Type="http://schemas.openxmlformats.org/officeDocument/2006/relationships/tags" Target="../tags/tag36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29.png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image" Target="../media/image17.png"/><Relationship Id="rId5" Type="http://schemas.openxmlformats.org/officeDocument/2006/relationships/tags" Target="../tags/tag38.xml"/><Relationship Id="rId10" Type="http://schemas.openxmlformats.org/officeDocument/2006/relationships/image" Target="../media/image28.png"/><Relationship Id="rId4" Type="http://schemas.openxmlformats.org/officeDocument/2006/relationships/tags" Target="../tags/tag37.xml"/><Relationship Id="rId9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13" Type="http://schemas.openxmlformats.org/officeDocument/2006/relationships/image" Target="../media/image33.png"/><Relationship Id="rId3" Type="http://schemas.openxmlformats.org/officeDocument/2006/relationships/tags" Target="../tags/tag42.xml"/><Relationship Id="rId7" Type="http://schemas.openxmlformats.org/officeDocument/2006/relationships/tags" Target="../tags/tag46.xml"/><Relationship Id="rId12" Type="http://schemas.openxmlformats.org/officeDocument/2006/relationships/image" Target="../media/image32.png"/><Relationship Id="rId17" Type="http://schemas.openxmlformats.org/officeDocument/2006/relationships/image" Target="../media/image35.png"/><Relationship Id="rId2" Type="http://schemas.openxmlformats.org/officeDocument/2006/relationships/tags" Target="../tags/tag41.xml"/><Relationship Id="rId16" Type="http://schemas.openxmlformats.org/officeDocument/2006/relationships/image" Target="../media/image34.png"/><Relationship Id="rId1" Type="http://schemas.openxmlformats.org/officeDocument/2006/relationships/tags" Target="../tags/tag40.xml"/><Relationship Id="rId6" Type="http://schemas.openxmlformats.org/officeDocument/2006/relationships/tags" Target="../tags/tag45.xml"/><Relationship Id="rId11" Type="http://schemas.openxmlformats.org/officeDocument/2006/relationships/image" Target="../media/image31.png"/><Relationship Id="rId5" Type="http://schemas.openxmlformats.org/officeDocument/2006/relationships/tags" Target="../tags/tag44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43.xml"/><Relationship Id="rId9" Type="http://schemas.openxmlformats.org/officeDocument/2006/relationships/tags" Target="../tags/tag48.xml"/><Relationship Id="rId1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13" Type="http://schemas.openxmlformats.org/officeDocument/2006/relationships/image" Target="../media/image38.png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12" Type="http://schemas.openxmlformats.org/officeDocument/2006/relationships/image" Target="../media/image13.png"/><Relationship Id="rId17" Type="http://schemas.openxmlformats.org/officeDocument/2006/relationships/image" Target="../media/image12.png"/><Relationship Id="rId2" Type="http://schemas.openxmlformats.org/officeDocument/2006/relationships/tags" Target="../tags/tag50.xml"/><Relationship Id="rId16" Type="http://schemas.openxmlformats.org/officeDocument/2006/relationships/image" Target="../media/image39.png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image" Target="../media/image37.png"/><Relationship Id="rId5" Type="http://schemas.openxmlformats.org/officeDocument/2006/relationships/tags" Target="../tags/tag53.xml"/><Relationship Id="rId15" Type="http://schemas.openxmlformats.org/officeDocument/2006/relationships/image" Target="../media/image34.png"/><Relationship Id="rId10" Type="http://schemas.openxmlformats.org/officeDocument/2006/relationships/image" Target="../media/image36.png"/><Relationship Id="rId4" Type="http://schemas.openxmlformats.org/officeDocument/2006/relationships/tags" Target="../tags/tag52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6.png"/><Relationship Id="rId3" Type="http://schemas.openxmlformats.org/officeDocument/2006/relationships/tags" Target="../tags/tag59.xml"/><Relationship Id="rId7" Type="http://schemas.openxmlformats.org/officeDocument/2006/relationships/tags" Target="../tags/tag63.xml"/><Relationship Id="rId12" Type="http://schemas.openxmlformats.org/officeDocument/2006/relationships/image" Target="../media/image3.png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11" Type="http://schemas.openxmlformats.org/officeDocument/2006/relationships/image" Target="../media/image42.png"/><Relationship Id="rId5" Type="http://schemas.openxmlformats.org/officeDocument/2006/relationships/tags" Target="../tags/tag61.xml"/><Relationship Id="rId15" Type="http://schemas.openxmlformats.org/officeDocument/2006/relationships/image" Target="../media/image44.png"/><Relationship Id="rId10" Type="http://schemas.openxmlformats.org/officeDocument/2006/relationships/image" Target="../media/image41.png"/><Relationship Id="rId4" Type="http://schemas.openxmlformats.org/officeDocument/2006/relationships/tags" Target="../tags/tag60.xml"/><Relationship Id="rId9" Type="http://schemas.openxmlformats.org/officeDocument/2006/relationships/image" Target="../media/image40.png"/><Relationship Id="rId14" Type="http://schemas.openxmlformats.org/officeDocument/2006/relationships/image" Target="../media/image4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Relationship Id="rId4" Type="http://schemas.openxmlformats.org/officeDocument/2006/relationships/image" Target="../media/image4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Relationship Id="rId4" Type="http://schemas.openxmlformats.org/officeDocument/2006/relationships/image" Target="../media/image4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2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3" Type="http://schemas.openxmlformats.org/officeDocument/2006/relationships/tags" Target="../tags/tag8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7.pn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image" Target="../media/image6.png"/><Relationship Id="rId5" Type="http://schemas.openxmlformats.org/officeDocument/2006/relationships/tags" Target="../tags/tag10.xml"/><Relationship Id="rId10" Type="http://schemas.openxmlformats.org/officeDocument/2006/relationships/image" Target="../media/image5.png"/><Relationship Id="rId4" Type="http://schemas.openxmlformats.org/officeDocument/2006/relationships/tags" Target="../tags/tag9.xml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tags" Target="../tags/tag16.xml"/><Relationship Id="rId7" Type="http://schemas.openxmlformats.org/officeDocument/2006/relationships/image" Target="../media/image13.png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image" Target="../media/image12.png"/><Relationship Id="rId5" Type="http://schemas.openxmlformats.org/officeDocument/2006/relationships/image" Target="../media/image9.png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tags" Target="../tags/tag21.xml"/><Relationship Id="rId7" Type="http://schemas.openxmlformats.org/officeDocument/2006/relationships/image" Target="../media/image3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notesSlide" Target="../notesSlides/notesSlide1.xml"/><Relationship Id="rId11" Type="http://schemas.openxmlformats.org/officeDocument/2006/relationships/image" Target="../media/image16.png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15.png"/><Relationship Id="rId4" Type="http://schemas.openxmlformats.org/officeDocument/2006/relationships/tags" Target="../tags/tag22.xml"/><Relationship Id="rId9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tags" Target="../tags/tag25.xml"/><Relationship Id="rId7" Type="http://schemas.openxmlformats.org/officeDocument/2006/relationships/image" Target="../media/image18.png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image" Target="../media/image17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6.xml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620688"/>
            <a:ext cx="8748464" cy="2520280"/>
          </a:xfrm>
        </p:spPr>
        <p:txBody>
          <a:bodyPr>
            <a:normAutofit/>
          </a:bodyPr>
          <a:lstStyle/>
          <a:p>
            <a:r>
              <a:rPr kumimoji="1" lang="ja-JP" altLang="en-US" sz="4800" dirty="0" smtClean="0"/>
              <a:t>新奇な非平衡臨界現象を</a:t>
            </a:r>
            <a:r>
              <a:rPr kumimoji="1" lang="en-US" altLang="ja-JP" sz="4800" dirty="0" smtClean="0"/>
              <a:t/>
            </a:r>
            <a:br>
              <a:rPr kumimoji="1" lang="en-US" altLang="ja-JP" sz="4800" dirty="0" smtClean="0"/>
            </a:br>
            <a:r>
              <a:rPr kumimoji="1" lang="ja-JP" altLang="en-US" sz="4800" dirty="0" smtClean="0"/>
              <a:t>記述</a:t>
            </a:r>
            <a:r>
              <a:rPr kumimoji="1" lang="ja-JP" altLang="en-US" sz="4800" dirty="0" smtClean="0"/>
              <a:t>する現象論</a:t>
            </a:r>
            <a:endParaRPr kumimoji="1" lang="ja-JP" altLang="en-US" sz="4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411760" y="4941168"/>
            <a:ext cx="6400800" cy="936104"/>
          </a:xfrm>
        </p:spPr>
        <p:txBody>
          <a:bodyPr>
            <a:normAutofit fontScale="92500"/>
          </a:bodyPr>
          <a:lstStyle/>
          <a:p>
            <a:r>
              <a:rPr lang="ja-JP" altLang="en-US" sz="4400" dirty="0" smtClean="0">
                <a:solidFill>
                  <a:schemeClr val="tx1"/>
                </a:solidFill>
              </a:rPr>
              <a:t>南佑樹、日高義将、中村真</a:t>
            </a:r>
            <a:endParaRPr kumimoji="1" lang="en-US" altLang="ja-JP" sz="4400" dirty="0" smtClean="0">
              <a:solidFill>
                <a:schemeClr val="tx1"/>
              </a:solidFill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3491880" y="2492896"/>
            <a:ext cx="273630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977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932" y="1455309"/>
            <a:ext cx="1273650" cy="339301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565" y="1241972"/>
            <a:ext cx="2326195" cy="746868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592" y="3131501"/>
            <a:ext cx="2308874" cy="729547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327" y="3131501"/>
            <a:ext cx="1834057" cy="729547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827584" y="1321604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散逸</a:t>
            </a:r>
            <a:r>
              <a:rPr lang="ja-JP" altLang="en-US" sz="2800" dirty="0" smtClean="0"/>
              <a:t>：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57477" y="3193812"/>
            <a:ext cx="20409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ジュール熱</a:t>
            </a:r>
            <a:r>
              <a:rPr lang="ja-JP" altLang="en-US" sz="2800" dirty="0" smtClean="0"/>
              <a:t>：</a:t>
            </a:r>
            <a:endParaRPr kumimoji="1" lang="ja-JP" altLang="en-US" sz="2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67544" y="2555437"/>
            <a:ext cx="2285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 ex. </a:t>
            </a:r>
            <a:r>
              <a:rPr kumimoji="1" lang="ja-JP" altLang="en-US" sz="2800" dirty="0" smtClean="0"/>
              <a:t>線形領域</a:t>
            </a:r>
            <a:endParaRPr kumimoji="1" lang="ja-JP" altLang="en-US" sz="28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767758" y="1353796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電場</a:t>
            </a:r>
            <a:r>
              <a:rPr lang="ja-JP" altLang="en-US" sz="2800" dirty="0" smtClean="0"/>
              <a:t>：</a:t>
            </a:r>
            <a:endParaRPr kumimoji="1" lang="ja-JP" altLang="en-US" sz="2800" dirty="0"/>
          </a:p>
        </p:txBody>
      </p:sp>
      <p:cxnSp>
        <p:nvCxnSpPr>
          <p:cNvPr id="17" name="直線矢印コネクタ 16"/>
          <p:cNvCxnSpPr/>
          <p:nvPr/>
        </p:nvCxnSpPr>
        <p:spPr>
          <a:xfrm flipV="1">
            <a:off x="6129510" y="4314480"/>
            <a:ext cx="0" cy="22850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>
            <a:off x="6129510" y="6570997"/>
            <a:ext cx="2546946" cy="285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フリーフォーム 19"/>
          <p:cNvSpPr/>
          <p:nvPr/>
        </p:nvSpPr>
        <p:spPr>
          <a:xfrm>
            <a:off x="6131794" y="4778976"/>
            <a:ext cx="2270358" cy="1820596"/>
          </a:xfrm>
          <a:custGeom>
            <a:avLst/>
            <a:gdLst>
              <a:gd name="connsiteX0" fmla="*/ 0 w 1988313"/>
              <a:gd name="connsiteY0" fmla="*/ 2110271 h 2110271"/>
              <a:gd name="connsiteX1" fmla="*/ 504825 w 1988313"/>
              <a:gd name="connsiteY1" fmla="*/ 776771 h 2110271"/>
              <a:gd name="connsiteX2" fmla="*/ 1085850 w 1988313"/>
              <a:gd name="connsiteY2" fmla="*/ 1405421 h 2110271"/>
              <a:gd name="connsiteX3" fmla="*/ 1857375 w 1988313"/>
              <a:gd name="connsiteY3" fmla="*/ 214796 h 2110271"/>
              <a:gd name="connsiteX4" fmla="*/ 1981200 w 1988313"/>
              <a:gd name="connsiteY4" fmla="*/ 5246 h 211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8313" h="2110271">
                <a:moveTo>
                  <a:pt x="0" y="2110271"/>
                </a:moveTo>
                <a:cubicBezTo>
                  <a:pt x="161925" y="1502258"/>
                  <a:pt x="323850" y="894246"/>
                  <a:pt x="504825" y="776771"/>
                </a:cubicBezTo>
                <a:cubicBezTo>
                  <a:pt x="685800" y="659296"/>
                  <a:pt x="860425" y="1499083"/>
                  <a:pt x="1085850" y="1405421"/>
                </a:cubicBezTo>
                <a:cubicBezTo>
                  <a:pt x="1311275" y="1311759"/>
                  <a:pt x="1708150" y="448158"/>
                  <a:pt x="1857375" y="214796"/>
                </a:cubicBezTo>
                <a:cubicBezTo>
                  <a:pt x="2006600" y="-18566"/>
                  <a:pt x="1993900" y="-6660"/>
                  <a:pt x="1981200" y="524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1" name="図 20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112" y="4149080"/>
            <a:ext cx="271032" cy="237408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4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4402" y="6513425"/>
            <a:ext cx="220086" cy="254729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395536" y="4723739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非</a:t>
            </a:r>
            <a:r>
              <a:rPr kumimoji="1" lang="ja-JP" altLang="en-US" sz="2800" dirty="0" smtClean="0"/>
              <a:t>線形領域</a:t>
            </a:r>
            <a:endParaRPr kumimoji="1" lang="ja-JP" altLang="en-US" sz="2800" dirty="0"/>
          </a:p>
        </p:txBody>
      </p:sp>
      <p:cxnSp>
        <p:nvCxnSpPr>
          <p:cNvPr id="28" name="直線矢印コネクタ 27"/>
          <p:cNvCxnSpPr/>
          <p:nvPr/>
        </p:nvCxnSpPr>
        <p:spPr>
          <a:xfrm>
            <a:off x="5148064" y="3496274"/>
            <a:ext cx="792088" cy="1865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>
            <a:off x="3688720" y="1618547"/>
            <a:ext cx="792088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>
            <a:off x="4940540" y="5390585"/>
            <a:ext cx="792088" cy="1865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図 30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5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42" y="5507937"/>
            <a:ext cx="4091982" cy="423871"/>
          </a:xfrm>
          <a:prstGeom prst="rect">
            <a:avLst/>
          </a:prstGeom>
        </p:spPr>
      </p:pic>
      <p:sp>
        <p:nvSpPr>
          <p:cNvPr id="32" name="テキスト ボックス 31"/>
          <p:cNvSpPr txBox="1"/>
          <p:nvPr/>
        </p:nvSpPr>
        <p:spPr>
          <a:xfrm>
            <a:off x="3659762" y="199859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 smtClean="0"/>
              <a:t>散逸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6741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399" y="1295182"/>
            <a:ext cx="1222705" cy="372926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004" y="2996952"/>
            <a:ext cx="3752686" cy="797815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779" y="1283688"/>
            <a:ext cx="1748468" cy="372925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2891051" y="199859"/>
            <a:ext cx="28119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 smtClean="0"/>
              <a:t>拡張した散逸</a:t>
            </a:r>
            <a:endParaRPr kumimoji="1" lang="ja-JP" altLang="en-US" sz="36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7544" y="2257708"/>
            <a:ext cx="30684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オーダーパラメータ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cxnSp>
        <p:nvCxnSpPr>
          <p:cNvPr id="17" name="直線矢印コネクタ 16"/>
          <p:cNvCxnSpPr/>
          <p:nvPr/>
        </p:nvCxnSpPr>
        <p:spPr>
          <a:xfrm>
            <a:off x="4038279" y="1511206"/>
            <a:ext cx="792088" cy="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flipH="1">
            <a:off x="2410900" y="1661367"/>
            <a:ext cx="144016" cy="36004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円/楕円 19"/>
          <p:cNvSpPr/>
          <p:nvPr/>
        </p:nvSpPr>
        <p:spPr>
          <a:xfrm>
            <a:off x="2482908" y="1285330"/>
            <a:ext cx="393105" cy="39890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23528" y="4201924"/>
            <a:ext cx="4819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c</a:t>
            </a:r>
            <a:r>
              <a:rPr lang="en-US" altLang="ja-JP" sz="2800" dirty="0" smtClean="0"/>
              <a:t>f. </a:t>
            </a:r>
            <a:r>
              <a:rPr lang="ja-JP" altLang="en-US" sz="2800" dirty="0"/>
              <a:t>平衡相転移</a:t>
            </a:r>
            <a:r>
              <a:rPr lang="ja-JP" altLang="en-US" sz="2800" dirty="0" smtClean="0"/>
              <a:t>の</a:t>
            </a:r>
            <a:r>
              <a:rPr lang="ja-JP" altLang="en-US" sz="2800" dirty="0" smtClean="0"/>
              <a:t>ランダウ理論</a:t>
            </a:r>
            <a:r>
              <a:rPr lang="en-US" altLang="ja-JP" sz="2800" dirty="0" smtClean="0"/>
              <a:t> </a:t>
            </a:r>
            <a:endParaRPr kumimoji="1" lang="ja-JP" altLang="en-US" sz="2800" dirty="0"/>
          </a:p>
        </p:txBody>
      </p:sp>
      <p:pic>
        <p:nvPicPr>
          <p:cNvPr id="24" name="図 23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741" y="5038293"/>
            <a:ext cx="1646577" cy="339301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053" y="4941168"/>
            <a:ext cx="1307275" cy="372925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4323" y="6280521"/>
            <a:ext cx="1646577" cy="372926"/>
          </a:xfrm>
          <a:prstGeom prst="rect">
            <a:avLst/>
          </a:prstGeom>
        </p:spPr>
      </p:pic>
      <p:sp>
        <p:nvSpPr>
          <p:cNvPr id="29" name="テキスト ボックス 28"/>
          <p:cNvSpPr txBox="1"/>
          <p:nvPr/>
        </p:nvSpPr>
        <p:spPr>
          <a:xfrm>
            <a:off x="827584" y="4969570"/>
            <a:ext cx="2710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ランダウ汎関数：</a:t>
            </a:r>
            <a:endParaRPr kumimoji="1" lang="ja-JP" altLang="en-US" sz="28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482843" y="6262999"/>
            <a:ext cx="27863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自由エネルギー：</a:t>
            </a:r>
            <a:endParaRPr kumimoji="1" lang="ja-JP" altLang="en-US" sz="2800" dirty="0"/>
          </a:p>
        </p:txBody>
      </p:sp>
      <p:cxnSp>
        <p:nvCxnSpPr>
          <p:cNvPr id="31" name="直線矢印コネクタ 30"/>
          <p:cNvCxnSpPr/>
          <p:nvPr/>
        </p:nvCxnSpPr>
        <p:spPr>
          <a:xfrm>
            <a:off x="5257611" y="5207943"/>
            <a:ext cx="792088" cy="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3750247" y="1759797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solidFill>
                  <a:srgbClr val="002060"/>
                </a:solidFill>
              </a:rPr>
              <a:t>最小化</a:t>
            </a:r>
            <a:endParaRPr kumimoji="1" lang="ja-JP" altLang="en-US" sz="2800" dirty="0">
              <a:solidFill>
                <a:srgbClr val="00206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098809" y="5376488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solidFill>
                  <a:srgbClr val="002060"/>
                </a:solidFill>
              </a:rPr>
              <a:t>最小化</a:t>
            </a:r>
            <a:endParaRPr kumimoji="1" lang="ja-JP" alt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24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76672"/>
            <a:ext cx="6775823" cy="423872"/>
          </a:xfrm>
          <a:prstGeom prst="rect">
            <a:avLst/>
          </a:prstGeom>
        </p:spPr>
      </p:pic>
      <p:cxnSp>
        <p:nvCxnSpPr>
          <p:cNvPr id="7" name="直線矢印コネクタ 6"/>
          <p:cNvCxnSpPr/>
          <p:nvPr/>
        </p:nvCxnSpPr>
        <p:spPr>
          <a:xfrm flipV="1">
            <a:off x="2380696" y="3232800"/>
            <a:ext cx="0" cy="25004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>
            <a:off x="827584" y="4686720"/>
            <a:ext cx="321597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フリーフォーム 22"/>
          <p:cNvSpPr/>
          <p:nvPr/>
        </p:nvSpPr>
        <p:spPr>
          <a:xfrm>
            <a:off x="1105344" y="3507542"/>
            <a:ext cx="1310185" cy="1858255"/>
          </a:xfrm>
          <a:custGeom>
            <a:avLst/>
            <a:gdLst>
              <a:gd name="connsiteX0" fmla="*/ 0 w 1310185"/>
              <a:gd name="connsiteY0" fmla="*/ 0 h 1858255"/>
              <a:gd name="connsiteX1" fmla="*/ 477672 w 1310185"/>
              <a:gd name="connsiteY1" fmla="*/ 1815152 h 1858255"/>
              <a:gd name="connsiteX2" fmla="*/ 1119117 w 1310185"/>
              <a:gd name="connsiteY2" fmla="*/ 1282889 h 1858255"/>
              <a:gd name="connsiteX3" fmla="*/ 1310185 w 1310185"/>
              <a:gd name="connsiteY3" fmla="*/ 1214650 h 1858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0185" h="1858255">
                <a:moveTo>
                  <a:pt x="0" y="0"/>
                </a:moveTo>
                <a:cubicBezTo>
                  <a:pt x="145576" y="800668"/>
                  <a:pt x="291153" y="1601337"/>
                  <a:pt x="477672" y="1815152"/>
                </a:cubicBezTo>
                <a:cubicBezTo>
                  <a:pt x="664191" y="2028967"/>
                  <a:pt x="980365" y="1382973"/>
                  <a:pt x="1119117" y="1282889"/>
                </a:cubicBezTo>
                <a:cubicBezTo>
                  <a:pt x="1257869" y="1182805"/>
                  <a:pt x="1284027" y="1198727"/>
                  <a:pt x="1310185" y="121465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/>
          <p:cNvSpPr/>
          <p:nvPr/>
        </p:nvSpPr>
        <p:spPr>
          <a:xfrm>
            <a:off x="2380696" y="3503721"/>
            <a:ext cx="1310185" cy="1858255"/>
          </a:xfrm>
          <a:custGeom>
            <a:avLst/>
            <a:gdLst>
              <a:gd name="connsiteX0" fmla="*/ 0 w 1310185"/>
              <a:gd name="connsiteY0" fmla="*/ 0 h 1858255"/>
              <a:gd name="connsiteX1" fmla="*/ 477672 w 1310185"/>
              <a:gd name="connsiteY1" fmla="*/ 1815152 h 1858255"/>
              <a:gd name="connsiteX2" fmla="*/ 1119117 w 1310185"/>
              <a:gd name="connsiteY2" fmla="*/ 1282889 h 1858255"/>
              <a:gd name="connsiteX3" fmla="*/ 1310185 w 1310185"/>
              <a:gd name="connsiteY3" fmla="*/ 1214650 h 1858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0185" h="1858255">
                <a:moveTo>
                  <a:pt x="0" y="0"/>
                </a:moveTo>
                <a:cubicBezTo>
                  <a:pt x="145576" y="800668"/>
                  <a:pt x="291153" y="1601337"/>
                  <a:pt x="477672" y="1815152"/>
                </a:cubicBezTo>
                <a:cubicBezTo>
                  <a:pt x="664191" y="2028967"/>
                  <a:pt x="980365" y="1382973"/>
                  <a:pt x="1119117" y="1282889"/>
                </a:cubicBezTo>
                <a:cubicBezTo>
                  <a:pt x="1257869" y="1182805"/>
                  <a:pt x="1284027" y="1198727"/>
                  <a:pt x="1310185" y="1214650"/>
                </a:cubicBezTo>
              </a:path>
            </a:pathLst>
          </a:custGeom>
          <a:noFill/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6" name="図 2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944768"/>
            <a:ext cx="866081" cy="372925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0301" y="4960992"/>
            <a:ext cx="305675" cy="237408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492896"/>
            <a:ext cx="1086168" cy="288353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564583"/>
            <a:ext cx="1086168" cy="288353"/>
          </a:xfrm>
          <a:prstGeom prst="rect">
            <a:avLst/>
          </a:prstGeom>
        </p:spPr>
      </p:pic>
      <p:cxnSp>
        <p:nvCxnSpPr>
          <p:cNvPr id="36" name="直線矢印コネクタ 35"/>
          <p:cNvCxnSpPr/>
          <p:nvPr/>
        </p:nvCxnSpPr>
        <p:spPr>
          <a:xfrm flipV="1">
            <a:off x="6600761" y="3228978"/>
            <a:ext cx="0" cy="25004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>
            <a:off x="5047649" y="4682898"/>
            <a:ext cx="321597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図 39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697" y="2940946"/>
            <a:ext cx="866081" cy="372925"/>
          </a:xfrm>
          <a:prstGeom prst="rect">
            <a:avLst/>
          </a:prstGeom>
        </p:spPr>
      </p:pic>
      <p:pic>
        <p:nvPicPr>
          <p:cNvPr id="41" name="図 40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0366" y="4957170"/>
            <a:ext cx="305675" cy="237408"/>
          </a:xfrm>
          <a:prstGeom prst="rect">
            <a:avLst/>
          </a:prstGeom>
        </p:spPr>
      </p:pic>
      <p:sp>
        <p:nvSpPr>
          <p:cNvPr id="44" name="フリーフォーム 43"/>
          <p:cNvSpPr/>
          <p:nvPr/>
        </p:nvSpPr>
        <p:spPr>
          <a:xfrm>
            <a:off x="5621372" y="3314461"/>
            <a:ext cx="955344" cy="1369739"/>
          </a:xfrm>
          <a:custGeom>
            <a:avLst/>
            <a:gdLst>
              <a:gd name="connsiteX0" fmla="*/ 0 w 955344"/>
              <a:gd name="connsiteY0" fmla="*/ 0 h 1369739"/>
              <a:gd name="connsiteX1" fmla="*/ 518615 w 955344"/>
              <a:gd name="connsiteY1" fmla="*/ 1160059 h 1369739"/>
              <a:gd name="connsiteX2" fmla="*/ 955344 w 955344"/>
              <a:gd name="connsiteY2" fmla="*/ 1364776 h 1369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5344" h="1369739">
                <a:moveTo>
                  <a:pt x="0" y="0"/>
                </a:moveTo>
                <a:cubicBezTo>
                  <a:pt x="179695" y="466298"/>
                  <a:pt x="359391" y="932596"/>
                  <a:pt x="518615" y="1160059"/>
                </a:cubicBezTo>
                <a:cubicBezTo>
                  <a:pt x="677839" y="1387522"/>
                  <a:pt x="816591" y="1376149"/>
                  <a:pt x="955344" y="136477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/>
          <p:cNvSpPr/>
          <p:nvPr/>
        </p:nvSpPr>
        <p:spPr>
          <a:xfrm>
            <a:off x="6672056" y="3297045"/>
            <a:ext cx="955344" cy="1369739"/>
          </a:xfrm>
          <a:custGeom>
            <a:avLst/>
            <a:gdLst>
              <a:gd name="connsiteX0" fmla="*/ 0 w 955344"/>
              <a:gd name="connsiteY0" fmla="*/ 0 h 1369739"/>
              <a:gd name="connsiteX1" fmla="*/ 518615 w 955344"/>
              <a:gd name="connsiteY1" fmla="*/ 1160059 h 1369739"/>
              <a:gd name="connsiteX2" fmla="*/ 955344 w 955344"/>
              <a:gd name="connsiteY2" fmla="*/ 1364776 h 1369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5344" h="1369739">
                <a:moveTo>
                  <a:pt x="0" y="0"/>
                </a:moveTo>
                <a:cubicBezTo>
                  <a:pt x="179695" y="466298"/>
                  <a:pt x="359391" y="932596"/>
                  <a:pt x="518615" y="1160059"/>
                </a:cubicBezTo>
                <a:cubicBezTo>
                  <a:pt x="677839" y="1387522"/>
                  <a:pt x="816591" y="1376149"/>
                  <a:pt x="955344" y="1364776"/>
                </a:cubicBezTo>
              </a:path>
            </a:pathLst>
          </a:custGeom>
          <a:noFill/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角丸四角形 45"/>
          <p:cNvSpPr/>
          <p:nvPr/>
        </p:nvSpPr>
        <p:spPr>
          <a:xfrm>
            <a:off x="475463" y="1412776"/>
            <a:ext cx="8273001" cy="7920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0" name="図 49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6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904" y="1507492"/>
            <a:ext cx="7998530" cy="644977"/>
          </a:xfrm>
          <a:prstGeom prst="rect">
            <a:avLst/>
          </a:prstGeom>
        </p:spPr>
      </p:pic>
      <p:pic>
        <p:nvPicPr>
          <p:cNvPr id="52" name="図 51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7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4383" y="6207105"/>
            <a:ext cx="5230124" cy="390247"/>
          </a:xfrm>
          <a:prstGeom prst="rect">
            <a:avLst/>
          </a:prstGeom>
        </p:spPr>
      </p:pic>
      <p:sp>
        <p:nvSpPr>
          <p:cNvPr id="20" name="角丸四角形 19"/>
          <p:cNvSpPr/>
          <p:nvPr/>
        </p:nvSpPr>
        <p:spPr>
          <a:xfrm>
            <a:off x="1664383" y="6077256"/>
            <a:ext cx="5283881" cy="59210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387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ja-JP" altLang="en-US" dirty="0"/>
              <a:t>臨界現象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765583"/>
            <a:ext cx="2665497" cy="441193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736133"/>
            <a:ext cx="2614551" cy="441193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879" y="5458327"/>
            <a:ext cx="3276850" cy="441193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355" y="3270672"/>
            <a:ext cx="1069868" cy="288354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4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490" y="3263447"/>
            <a:ext cx="1120814" cy="288354"/>
          </a:xfrm>
          <a:prstGeom prst="rect">
            <a:avLst/>
          </a:prstGeom>
        </p:spPr>
      </p:pic>
      <p:sp>
        <p:nvSpPr>
          <p:cNvPr id="22" name="下矢印 21"/>
          <p:cNvSpPr/>
          <p:nvPr/>
        </p:nvSpPr>
        <p:spPr>
          <a:xfrm>
            <a:off x="4222699" y="1883089"/>
            <a:ext cx="426866" cy="831005"/>
          </a:xfrm>
          <a:prstGeom prst="down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04048" y="2036981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solidFill>
                  <a:srgbClr val="002060"/>
                </a:solidFill>
              </a:rPr>
              <a:t>最小化</a:t>
            </a:r>
            <a:endParaRPr kumimoji="1" lang="ja-JP" altLang="en-US" sz="2800" dirty="0">
              <a:solidFill>
                <a:srgbClr val="002060"/>
              </a:solidFill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660055" y="2838946"/>
            <a:ext cx="8273001" cy="1574296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角丸四角形 24"/>
          <p:cNvSpPr/>
          <p:nvPr/>
        </p:nvSpPr>
        <p:spPr>
          <a:xfrm>
            <a:off x="660055" y="5359226"/>
            <a:ext cx="8273001" cy="7920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下矢印 25"/>
          <p:cNvSpPr/>
          <p:nvPr/>
        </p:nvSpPr>
        <p:spPr>
          <a:xfrm>
            <a:off x="3065014" y="4614219"/>
            <a:ext cx="426866" cy="686989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037971" y="6182074"/>
            <a:ext cx="35942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中村さんの結果と一致</a:t>
            </a:r>
            <a:endParaRPr kumimoji="1" lang="ja-JP" altLang="en-US" sz="2800" dirty="0"/>
          </a:p>
        </p:txBody>
      </p:sp>
      <p:pic>
        <p:nvPicPr>
          <p:cNvPr id="32" name="図 31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5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93" y="1175880"/>
            <a:ext cx="7998530" cy="644977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6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4706620"/>
            <a:ext cx="5323682" cy="374124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7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251" y="5448934"/>
            <a:ext cx="3327796" cy="44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8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44624"/>
            <a:ext cx="8229600" cy="1143000"/>
          </a:xfrm>
        </p:spPr>
        <p:txBody>
          <a:bodyPr/>
          <a:lstStyle/>
          <a:p>
            <a:r>
              <a:rPr lang="ja-JP" altLang="en-US" dirty="0" smtClean="0"/>
              <a:t>記述できない点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802164"/>
            <a:ext cx="1697523" cy="746869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909" y="3858315"/>
            <a:ext cx="1697523" cy="746869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301208"/>
            <a:ext cx="950653" cy="746869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060526"/>
            <a:ext cx="1103492" cy="288354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7740352" y="5498068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有限</a:t>
            </a:r>
            <a:endParaRPr kumimoji="1" lang="ja-JP" altLang="en-US" sz="28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3" y="2739399"/>
            <a:ext cx="4607556" cy="394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図 13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268760"/>
            <a:ext cx="1120814" cy="288354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4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610" y="5548026"/>
            <a:ext cx="1018922" cy="288354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5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610" y="4077072"/>
            <a:ext cx="1018922" cy="288354"/>
          </a:xfrm>
          <a:prstGeom prst="rect">
            <a:avLst/>
          </a:prstGeom>
        </p:spPr>
      </p:pic>
      <p:sp>
        <p:nvSpPr>
          <p:cNvPr id="20" name="テキスト ボックス 19"/>
          <p:cNvSpPr txBox="1"/>
          <p:nvPr/>
        </p:nvSpPr>
        <p:spPr>
          <a:xfrm>
            <a:off x="5396981" y="2843215"/>
            <a:ext cx="26003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中村さんの結果</a:t>
            </a:r>
            <a:endParaRPr kumimoji="1" lang="ja-JP" altLang="en-US" sz="2800" dirty="0"/>
          </a:p>
        </p:txBody>
      </p:sp>
      <p:sp>
        <p:nvSpPr>
          <p:cNvPr id="13" name="円/楕円 12"/>
          <p:cNvSpPr/>
          <p:nvPr/>
        </p:nvSpPr>
        <p:spPr>
          <a:xfrm>
            <a:off x="2699792" y="4653136"/>
            <a:ext cx="360040" cy="1008112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627784" y="1105580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現象論の</a:t>
            </a:r>
            <a:r>
              <a:rPr lang="ja-JP" altLang="en-US" sz="2800" dirty="0" smtClean="0"/>
              <a:t>結果</a:t>
            </a:r>
            <a:endParaRPr kumimoji="1" lang="ja-JP" altLang="en-US" sz="2800" dirty="0"/>
          </a:p>
        </p:txBody>
      </p:sp>
      <p:sp>
        <p:nvSpPr>
          <p:cNvPr id="16" name="角丸四角形 15"/>
          <p:cNvSpPr/>
          <p:nvPr/>
        </p:nvSpPr>
        <p:spPr>
          <a:xfrm>
            <a:off x="4932040" y="5157192"/>
            <a:ext cx="4001016" cy="99412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389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395536" y="1196752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現象論を構築</a:t>
            </a:r>
            <a:endParaRPr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9552" y="2401724"/>
            <a:ext cx="3198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ランダウ理論を拡張</a:t>
            </a:r>
            <a:endParaRPr kumimoji="1" lang="ja-JP" altLang="en-US" sz="2800" dirty="0"/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343215" y="3328750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ja-JP" altLang="en-US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268760"/>
            <a:ext cx="4607556" cy="394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テキスト ボックス 14"/>
          <p:cNvSpPr txBox="1"/>
          <p:nvPr/>
        </p:nvSpPr>
        <p:spPr>
          <a:xfrm>
            <a:off x="683568" y="3890069"/>
            <a:ext cx="26068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自由エネルギー</a:t>
            </a:r>
            <a:endParaRPr kumimoji="1" lang="ja-JP" altLang="en-US" sz="2800" dirty="0"/>
          </a:p>
        </p:txBody>
      </p:sp>
      <p:cxnSp>
        <p:nvCxnSpPr>
          <p:cNvPr id="4" name="直線矢印コネクタ 3"/>
          <p:cNvCxnSpPr/>
          <p:nvPr/>
        </p:nvCxnSpPr>
        <p:spPr>
          <a:xfrm>
            <a:off x="1835696" y="4494733"/>
            <a:ext cx="0" cy="83560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コンテンツ プレースホルダー 2"/>
          <p:cNvSpPr txBox="1">
            <a:spLocks/>
          </p:cNvSpPr>
          <p:nvPr/>
        </p:nvSpPr>
        <p:spPr>
          <a:xfrm>
            <a:off x="343215" y="4835953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83568" y="5498068"/>
            <a:ext cx="2585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散逸に置き換え</a:t>
            </a:r>
            <a:endParaRPr kumimoji="1" lang="ja-JP" altLang="en-US" sz="2800" dirty="0"/>
          </a:p>
        </p:txBody>
      </p:sp>
      <p:pic>
        <p:nvPicPr>
          <p:cNvPr id="18" name="図 1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660" y="5445224"/>
            <a:ext cx="3327796" cy="441193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6165304"/>
            <a:ext cx="3276850" cy="44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53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7847" y="260648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今後の展望</a:t>
            </a:r>
            <a:endParaRPr kumimoji="1" lang="ja-JP" altLang="en-US" dirty="0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395536" y="2018881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記述できない点の解釈</a:t>
            </a:r>
            <a:endParaRPr lang="ja-JP" alt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68677"/>
            <a:ext cx="4607556" cy="394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円/楕円 2"/>
          <p:cNvSpPr/>
          <p:nvPr/>
        </p:nvSpPr>
        <p:spPr>
          <a:xfrm>
            <a:off x="3131840" y="4642088"/>
            <a:ext cx="360040" cy="1008112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2900" y="4399275"/>
            <a:ext cx="509461" cy="746869"/>
          </a:xfrm>
          <a:prstGeom prst="rect">
            <a:avLst/>
          </a:prstGeom>
        </p:spPr>
      </p:pic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467544" y="1196752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オーダーパラメータはなにか？</a:t>
            </a:r>
            <a:endParaRPr lang="ja-JP" altLang="en-US" dirty="0"/>
          </a:p>
        </p:txBody>
      </p:sp>
      <p:cxnSp>
        <p:nvCxnSpPr>
          <p:cNvPr id="12" name="直線矢印コネクタ 11"/>
          <p:cNvCxnSpPr>
            <a:stCxn id="3" idx="6"/>
          </p:cNvCxnSpPr>
          <p:nvPr/>
        </p:nvCxnSpPr>
        <p:spPr>
          <a:xfrm flipV="1">
            <a:off x="3491880" y="4841026"/>
            <a:ext cx="1944216" cy="30511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28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81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直線コネクタ 18"/>
          <p:cNvCxnSpPr/>
          <p:nvPr/>
        </p:nvCxnSpPr>
        <p:spPr>
          <a:xfrm>
            <a:off x="2213738" y="3681444"/>
            <a:ext cx="432048" cy="1798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システム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989602" y="2637328"/>
            <a:ext cx="6750750" cy="3816008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円/楕円 15"/>
          <p:cNvSpPr/>
          <p:nvPr/>
        </p:nvSpPr>
        <p:spPr>
          <a:xfrm>
            <a:off x="2105726" y="3553988"/>
            <a:ext cx="216024" cy="2160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2573778" y="3770012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コネクタ 19"/>
          <p:cNvCxnSpPr/>
          <p:nvPr/>
        </p:nvCxnSpPr>
        <p:spPr>
          <a:xfrm>
            <a:off x="2366138" y="4060928"/>
            <a:ext cx="432048" cy="1798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円/楕円 20"/>
          <p:cNvSpPr/>
          <p:nvPr/>
        </p:nvSpPr>
        <p:spPr>
          <a:xfrm>
            <a:off x="2258126" y="3933472"/>
            <a:ext cx="216024" cy="2160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2726178" y="4149496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コネクタ 22"/>
          <p:cNvCxnSpPr/>
          <p:nvPr/>
        </p:nvCxnSpPr>
        <p:spPr>
          <a:xfrm>
            <a:off x="3725906" y="3833844"/>
            <a:ext cx="432048" cy="1798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円/楕円 23"/>
          <p:cNvSpPr/>
          <p:nvPr/>
        </p:nvSpPr>
        <p:spPr>
          <a:xfrm>
            <a:off x="3617894" y="3706388"/>
            <a:ext cx="216024" cy="2160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/>
          <p:nvPr/>
        </p:nvSpPr>
        <p:spPr>
          <a:xfrm>
            <a:off x="4085946" y="3922412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6" name="直線コネクタ 25"/>
          <p:cNvCxnSpPr/>
          <p:nvPr/>
        </p:nvCxnSpPr>
        <p:spPr>
          <a:xfrm>
            <a:off x="2366138" y="5141048"/>
            <a:ext cx="432048" cy="1798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円/楕円 26"/>
          <p:cNvSpPr/>
          <p:nvPr/>
        </p:nvSpPr>
        <p:spPr>
          <a:xfrm>
            <a:off x="2258126" y="5013592"/>
            <a:ext cx="216024" cy="2160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2726178" y="5229616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9" name="直線コネクタ 28"/>
          <p:cNvCxnSpPr/>
          <p:nvPr/>
        </p:nvCxnSpPr>
        <p:spPr>
          <a:xfrm>
            <a:off x="5670122" y="5069040"/>
            <a:ext cx="432048" cy="1798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円/楕円 29"/>
          <p:cNvSpPr/>
          <p:nvPr/>
        </p:nvSpPr>
        <p:spPr>
          <a:xfrm>
            <a:off x="5562110" y="4941584"/>
            <a:ext cx="216024" cy="2160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/楕円 30"/>
          <p:cNvSpPr/>
          <p:nvPr/>
        </p:nvSpPr>
        <p:spPr>
          <a:xfrm>
            <a:off x="6030162" y="5157608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2" name="直線コネクタ 31"/>
          <p:cNvCxnSpPr/>
          <p:nvPr/>
        </p:nvCxnSpPr>
        <p:spPr>
          <a:xfrm>
            <a:off x="5742130" y="3628880"/>
            <a:ext cx="432048" cy="1798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円/楕円 32"/>
          <p:cNvSpPr/>
          <p:nvPr/>
        </p:nvSpPr>
        <p:spPr>
          <a:xfrm>
            <a:off x="5634118" y="3501424"/>
            <a:ext cx="216024" cy="2160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/楕円 33"/>
          <p:cNvSpPr/>
          <p:nvPr/>
        </p:nvSpPr>
        <p:spPr>
          <a:xfrm>
            <a:off x="6102170" y="3717448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0" name="直線コネクタ 39"/>
          <p:cNvCxnSpPr/>
          <p:nvPr/>
        </p:nvCxnSpPr>
        <p:spPr>
          <a:xfrm>
            <a:off x="3905926" y="4925024"/>
            <a:ext cx="432048" cy="1798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円/楕円 40"/>
          <p:cNvSpPr/>
          <p:nvPr/>
        </p:nvSpPr>
        <p:spPr>
          <a:xfrm>
            <a:off x="3797914" y="4797568"/>
            <a:ext cx="216024" cy="2160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円/楕円 41"/>
          <p:cNvSpPr/>
          <p:nvPr/>
        </p:nvSpPr>
        <p:spPr>
          <a:xfrm>
            <a:off x="4265966" y="5013592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3" name="直線コネクタ 42"/>
          <p:cNvCxnSpPr/>
          <p:nvPr/>
        </p:nvCxnSpPr>
        <p:spPr>
          <a:xfrm>
            <a:off x="6030162" y="4492976"/>
            <a:ext cx="432048" cy="1798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円/楕円 43"/>
          <p:cNvSpPr/>
          <p:nvPr/>
        </p:nvSpPr>
        <p:spPr>
          <a:xfrm>
            <a:off x="5922150" y="4365520"/>
            <a:ext cx="216024" cy="2160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円/楕円 44"/>
          <p:cNvSpPr/>
          <p:nvPr/>
        </p:nvSpPr>
        <p:spPr>
          <a:xfrm>
            <a:off x="6390202" y="4581544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6" name="直線コネクタ 45"/>
          <p:cNvCxnSpPr/>
          <p:nvPr/>
        </p:nvCxnSpPr>
        <p:spPr>
          <a:xfrm>
            <a:off x="5130062" y="3916912"/>
            <a:ext cx="432048" cy="1798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円/楕円 46"/>
          <p:cNvSpPr/>
          <p:nvPr/>
        </p:nvSpPr>
        <p:spPr>
          <a:xfrm>
            <a:off x="5022050" y="3789456"/>
            <a:ext cx="216024" cy="2160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円/楕円 47"/>
          <p:cNvSpPr/>
          <p:nvPr/>
        </p:nvSpPr>
        <p:spPr>
          <a:xfrm>
            <a:off x="5490102" y="4005480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9" name="直線コネクタ 48"/>
          <p:cNvCxnSpPr/>
          <p:nvPr/>
        </p:nvCxnSpPr>
        <p:spPr>
          <a:xfrm>
            <a:off x="4626006" y="5717112"/>
            <a:ext cx="432048" cy="1798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円/楕円 49"/>
          <p:cNvSpPr/>
          <p:nvPr/>
        </p:nvSpPr>
        <p:spPr>
          <a:xfrm>
            <a:off x="4517994" y="5589656"/>
            <a:ext cx="216024" cy="2160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円/楕円 50"/>
          <p:cNvSpPr/>
          <p:nvPr/>
        </p:nvSpPr>
        <p:spPr>
          <a:xfrm>
            <a:off x="4986046" y="5805680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2" name="直線コネクタ 51"/>
          <p:cNvCxnSpPr/>
          <p:nvPr/>
        </p:nvCxnSpPr>
        <p:spPr>
          <a:xfrm>
            <a:off x="4121950" y="3340848"/>
            <a:ext cx="432048" cy="1798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円/楕円 52"/>
          <p:cNvSpPr/>
          <p:nvPr/>
        </p:nvSpPr>
        <p:spPr>
          <a:xfrm>
            <a:off x="4013938" y="3213392"/>
            <a:ext cx="216024" cy="2160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円/楕円 53"/>
          <p:cNvSpPr/>
          <p:nvPr/>
        </p:nvSpPr>
        <p:spPr>
          <a:xfrm>
            <a:off x="4481990" y="3429416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5" name="直線コネクタ 54"/>
          <p:cNvCxnSpPr/>
          <p:nvPr/>
        </p:nvCxnSpPr>
        <p:spPr>
          <a:xfrm>
            <a:off x="6030162" y="5861128"/>
            <a:ext cx="432048" cy="1798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円/楕円 55"/>
          <p:cNvSpPr/>
          <p:nvPr/>
        </p:nvSpPr>
        <p:spPr>
          <a:xfrm>
            <a:off x="5922150" y="5733672"/>
            <a:ext cx="216024" cy="2160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円/楕円 56"/>
          <p:cNvSpPr/>
          <p:nvPr/>
        </p:nvSpPr>
        <p:spPr>
          <a:xfrm>
            <a:off x="6390202" y="5949696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8" name="直線コネクタ 57"/>
          <p:cNvCxnSpPr/>
          <p:nvPr/>
        </p:nvCxnSpPr>
        <p:spPr>
          <a:xfrm>
            <a:off x="2681790" y="3124824"/>
            <a:ext cx="432048" cy="1798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円/楕円 58"/>
          <p:cNvSpPr/>
          <p:nvPr/>
        </p:nvSpPr>
        <p:spPr>
          <a:xfrm>
            <a:off x="2573778" y="2997368"/>
            <a:ext cx="216024" cy="2160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円/楕円 59"/>
          <p:cNvSpPr/>
          <p:nvPr/>
        </p:nvSpPr>
        <p:spPr>
          <a:xfrm>
            <a:off x="3041830" y="3213392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1" name="直線コネクタ 60"/>
          <p:cNvCxnSpPr/>
          <p:nvPr/>
        </p:nvCxnSpPr>
        <p:spPr>
          <a:xfrm>
            <a:off x="1889702" y="6005144"/>
            <a:ext cx="432048" cy="1798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円/楕円 61"/>
          <p:cNvSpPr/>
          <p:nvPr/>
        </p:nvSpPr>
        <p:spPr>
          <a:xfrm>
            <a:off x="1781690" y="5877688"/>
            <a:ext cx="216024" cy="2160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円/楕円 62"/>
          <p:cNvSpPr/>
          <p:nvPr/>
        </p:nvSpPr>
        <p:spPr>
          <a:xfrm>
            <a:off x="2249742" y="6093712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円/楕円 63"/>
          <p:cNvSpPr/>
          <p:nvPr/>
        </p:nvSpPr>
        <p:spPr>
          <a:xfrm>
            <a:off x="1583668" y="310538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5" name="直線コネクタ 64"/>
          <p:cNvCxnSpPr/>
          <p:nvPr/>
        </p:nvCxnSpPr>
        <p:spPr>
          <a:xfrm>
            <a:off x="6786246" y="3484864"/>
            <a:ext cx="432048" cy="1798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円/楕円 65"/>
          <p:cNvSpPr/>
          <p:nvPr/>
        </p:nvSpPr>
        <p:spPr>
          <a:xfrm>
            <a:off x="6678234" y="3357408"/>
            <a:ext cx="216024" cy="2160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円/楕円 66"/>
          <p:cNvSpPr/>
          <p:nvPr/>
        </p:nvSpPr>
        <p:spPr>
          <a:xfrm>
            <a:off x="7146286" y="3573432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円/楕円 67"/>
          <p:cNvSpPr/>
          <p:nvPr/>
        </p:nvSpPr>
        <p:spPr>
          <a:xfrm>
            <a:off x="1491984" y="381861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円/楕円 68"/>
          <p:cNvSpPr/>
          <p:nvPr/>
        </p:nvSpPr>
        <p:spPr>
          <a:xfrm>
            <a:off x="1925714" y="310538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円/楕円 69"/>
          <p:cNvSpPr/>
          <p:nvPr/>
        </p:nvSpPr>
        <p:spPr>
          <a:xfrm>
            <a:off x="1583668" y="449357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円/楕円 70"/>
          <p:cNvSpPr/>
          <p:nvPr/>
        </p:nvSpPr>
        <p:spPr>
          <a:xfrm>
            <a:off x="1347984" y="530906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円/楕円 71"/>
          <p:cNvSpPr/>
          <p:nvPr/>
        </p:nvSpPr>
        <p:spPr>
          <a:xfrm>
            <a:off x="2033726" y="489548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円/楕円 72"/>
          <p:cNvSpPr/>
          <p:nvPr/>
        </p:nvSpPr>
        <p:spPr>
          <a:xfrm>
            <a:off x="3545894" y="310538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円/楕円 73"/>
          <p:cNvSpPr/>
          <p:nvPr/>
        </p:nvSpPr>
        <p:spPr>
          <a:xfrm>
            <a:off x="2375029" y="467278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円/楕円 74"/>
          <p:cNvSpPr/>
          <p:nvPr/>
        </p:nvSpPr>
        <p:spPr>
          <a:xfrm>
            <a:off x="2304178" y="578912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円/楕円 75"/>
          <p:cNvSpPr/>
          <p:nvPr/>
        </p:nvSpPr>
        <p:spPr>
          <a:xfrm>
            <a:off x="2834190" y="596894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円/楕円 76"/>
          <p:cNvSpPr/>
          <p:nvPr/>
        </p:nvSpPr>
        <p:spPr>
          <a:xfrm>
            <a:off x="5526122" y="296138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円/楕円 77"/>
          <p:cNvSpPr/>
          <p:nvPr/>
        </p:nvSpPr>
        <p:spPr>
          <a:xfrm>
            <a:off x="3188068" y="418550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円/楕円 78"/>
          <p:cNvSpPr/>
          <p:nvPr/>
        </p:nvSpPr>
        <p:spPr>
          <a:xfrm>
            <a:off x="4770030" y="440133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円/楕円 79"/>
          <p:cNvSpPr/>
          <p:nvPr/>
        </p:nvSpPr>
        <p:spPr>
          <a:xfrm>
            <a:off x="3116068" y="486251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円/楕円 80"/>
          <p:cNvSpPr/>
          <p:nvPr/>
        </p:nvSpPr>
        <p:spPr>
          <a:xfrm>
            <a:off x="3401894" y="561578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円/楕円 81"/>
          <p:cNvSpPr/>
          <p:nvPr/>
        </p:nvSpPr>
        <p:spPr>
          <a:xfrm>
            <a:off x="7119189" y="467451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円/楕円 82"/>
          <p:cNvSpPr/>
          <p:nvPr/>
        </p:nvSpPr>
        <p:spPr>
          <a:xfrm>
            <a:off x="6822258" y="5215333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円/楕円 83"/>
          <p:cNvSpPr/>
          <p:nvPr/>
        </p:nvSpPr>
        <p:spPr>
          <a:xfrm>
            <a:off x="1736068" y="325778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円/楕円 84"/>
          <p:cNvSpPr/>
          <p:nvPr/>
        </p:nvSpPr>
        <p:spPr>
          <a:xfrm>
            <a:off x="7118555" y="317738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円/楕円 85"/>
          <p:cNvSpPr/>
          <p:nvPr/>
        </p:nvSpPr>
        <p:spPr>
          <a:xfrm>
            <a:off x="1277733" y="601559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円/楕円 86"/>
          <p:cNvSpPr/>
          <p:nvPr/>
        </p:nvSpPr>
        <p:spPr>
          <a:xfrm>
            <a:off x="5329300" y="459908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円/楕円 87"/>
          <p:cNvSpPr/>
          <p:nvPr/>
        </p:nvSpPr>
        <p:spPr>
          <a:xfrm>
            <a:off x="5066961" y="317738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円/楕円 88"/>
          <p:cNvSpPr/>
          <p:nvPr/>
        </p:nvSpPr>
        <p:spPr>
          <a:xfrm>
            <a:off x="4734018" y="499951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円/楕円 89"/>
          <p:cNvSpPr/>
          <p:nvPr/>
        </p:nvSpPr>
        <p:spPr>
          <a:xfrm>
            <a:off x="2069738" y="445922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円/楕円 90"/>
          <p:cNvSpPr/>
          <p:nvPr/>
        </p:nvSpPr>
        <p:spPr>
          <a:xfrm>
            <a:off x="6102186" y="3297393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円/楕円 91"/>
          <p:cNvSpPr/>
          <p:nvPr/>
        </p:nvSpPr>
        <p:spPr>
          <a:xfrm>
            <a:off x="2874868" y="474478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円/楕円 92"/>
          <p:cNvSpPr/>
          <p:nvPr/>
        </p:nvSpPr>
        <p:spPr>
          <a:xfrm>
            <a:off x="3869938" y="431618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円/楕円 93"/>
          <p:cNvSpPr/>
          <p:nvPr/>
        </p:nvSpPr>
        <p:spPr>
          <a:xfrm>
            <a:off x="3444685" y="5143333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円/楕円 94"/>
          <p:cNvSpPr/>
          <p:nvPr/>
        </p:nvSpPr>
        <p:spPr>
          <a:xfrm>
            <a:off x="3977950" y="555823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円/楕円 95"/>
          <p:cNvSpPr/>
          <p:nvPr/>
        </p:nvSpPr>
        <p:spPr>
          <a:xfrm>
            <a:off x="6704111" y="418550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円/楕円 96"/>
          <p:cNvSpPr/>
          <p:nvPr/>
        </p:nvSpPr>
        <p:spPr>
          <a:xfrm>
            <a:off x="5238074" y="5362173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円/楕円 97"/>
          <p:cNvSpPr/>
          <p:nvPr/>
        </p:nvSpPr>
        <p:spPr>
          <a:xfrm>
            <a:off x="7002286" y="551765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円/楕円 98"/>
          <p:cNvSpPr/>
          <p:nvPr/>
        </p:nvSpPr>
        <p:spPr>
          <a:xfrm>
            <a:off x="3761926" y="595105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円/楕円 99"/>
          <p:cNvSpPr/>
          <p:nvPr/>
        </p:nvSpPr>
        <p:spPr>
          <a:xfrm>
            <a:off x="5238074" y="620172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円/楕円 100"/>
          <p:cNvSpPr/>
          <p:nvPr/>
        </p:nvSpPr>
        <p:spPr>
          <a:xfrm>
            <a:off x="4246468" y="6090833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円/楕円 101"/>
          <p:cNvSpPr/>
          <p:nvPr/>
        </p:nvSpPr>
        <p:spPr>
          <a:xfrm>
            <a:off x="6858270" y="600098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円/楕円 102"/>
          <p:cNvSpPr/>
          <p:nvPr/>
        </p:nvSpPr>
        <p:spPr>
          <a:xfrm>
            <a:off x="989602" y="2162473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円/楕円 104"/>
          <p:cNvSpPr/>
          <p:nvPr/>
        </p:nvSpPr>
        <p:spPr>
          <a:xfrm>
            <a:off x="3362859" y="2111660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1061610" y="1988840"/>
            <a:ext cx="1786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：グルーオン</a:t>
            </a:r>
            <a:endParaRPr kumimoji="1" lang="ja-JP" altLang="en-US" sz="2400" dirty="0"/>
          </a:p>
        </p:txBody>
      </p:sp>
      <p:sp>
        <p:nvSpPr>
          <p:cNvPr id="107" name="円/楕円 106"/>
          <p:cNvSpPr/>
          <p:nvPr/>
        </p:nvSpPr>
        <p:spPr>
          <a:xfrm>
            <a:off x="5439731" y="2090481"/>
            <a:ext cx="216024" cy="2160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3569536" y="1988840"/>
            <a:ext cx="1380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：クォーク</a:t>
            </a:r>
            <a:endParaRPr kumimoji="1" lang="ja-JP" altLang="en-US" sz="2400" dirty="0"/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5748131" y="1869976"/>
            <a:ext cx="1688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：反クォーク</a:t>
            </a:r>
            <a:endParaRPr kumimoji="1" lang="ja-JP" altLang="en-US" sz="2400" dirty="0"/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3100994" y="1257721"/>
            <a:ext cx="2489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温度</a:t>
            </a:r>
            <a:r>
              <a:rPr lang="en-US" altLang="ja-JP" sz="2400" dirty="0" smtClean="0"/>
              <a:t>T</a:t>
            </a:r>
            <a:r>
              <a:rPr lang="ja-JP" altLang="en-US" sz="2400" dirty="0" smtClean="0"/>
              <a:t>の平衡状態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0162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2" name="直線矢印コネクタ 131"/>
          <p:cNvCxnSpPr/>
          <p:nvPr/>
        </p:nvCxnSpPr>
        <p:spPr>
          <a:xfrm flipH="1">
            <a:off x="2272103" y="3393412"/>
            <a:ext cx="474847" cy="0"/>
          </a:xfrm>
          <a:prstGeom prst="straightConnector1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システム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056444" y="2925360"/>
            <a:ext cx="6750750" cy="3816008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円/楕円 16"/>
          <p:cNvSpPr/>
          <p:nvPr/>
        </p:nvSpPr>
        <p:spPr>
          <a:xfrm>
            <a:off x="2640620" y="4058044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2793020" y="4437528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/>
          <p:nvPr/>
        </p:nvSpPr>
        <p:spPr>
          <a:xfrm>
            <a:off x="4152788" y="4210444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2793020" y="5517648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/楕円 30"/>
          <p:cNvSpPr/>
          <p:nvPr/>
        </p:nvSpPr>
        <p:spPr>
          <a:xfrm>
            <a:off x="6097004" y="5445640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/楕円 33"/>
          <p:cNvSpPr/>
          <p:nvPr/>
        </p:nvSpPr>
        <p:spPr>
          <a:xfrm>
            <a:off x="6169012" y="4005480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円/楕円 41"/>
          <p:cNvSpPr/>
          <p:nvPr/>
        </p:nvSpPr>
        <p:spPr>
          <a:xfrm>
            <a:off x="4332808" y="5301624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円/楕円 44"/>
          <p:cNvSpPr/>
          <p:nvPr/>
        </p:nvSpPr>
        <p:spPr>
          <a:xfrm>
            <a:off x="6457044" y="4869576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円/楕円 47"/>
          <p:cNvSpPr/>
          <p:nvPr/>
        </p:nvSpPr>
        <p:spPr>
          <a:xfrm>
            <a:off x="5556944" y="4293512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円/楕円 50"/>
          <p:cNvSpPr/>
          <p:nvPr/>
        </p:nvSpPr>
        <p:spPr>
          <a:xfrm>
            <a:off x="5052888" y="6093712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円/楕円 53"/>
          <p:cNvSpPr/>
          <p:nvPr/>
        </p:nvSpPr>
        <p:spPr>
          <a:xfrm>
            <a:off x="4548832" y="3717448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円/楕円 56"/>
          <p:cNvSpPr/>
          <p:nvPr/>
        </p:nvSpPr>
        <p:spPr>
          <a:xfrm>
            <a:off x="6457044" y="6237728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円/楕円 58"/>
          <p:cNvSpPr/>
          <p:nvPr/>
        </p:nvSpPr>
        <p:spPr>
          <a:xfrm>
            <a:off x="2640620" y="3285400"/>
            <a:ext cx="216024" cy="2160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円/楕円 59"/>
          <p:cNvSpPr/>
          <p:nvPr/>
        </p:nvSpPr>
        <p:spPr>
          <a:xfrm>
            <a:off x="3108672" y="3501424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円/楕円 62"/>
          <p:cNvSpPr/>
          <p:nvPr/>
        </p:nvSpPr>
        <p:spPr>
          <a:xfrm>
            <a:off x="2316584" y="6381744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円/楕円 63"/>
          <p:cNvSpPr/>
          <p:nvPr/>
        </p:nvSpPr>
        <p:spPr>
          <a:xfrm>
            <a:off x="1650510" y="339341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円/楕円 66"/>
          <p:cNvSpPr/>
          <p:nvPr/>
        </p:nvSpPr>
        <p:spPr>
          <a:xfrm>
            <a:off x="7213128" y="3861464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円/楕円 67"/>
          <p:cNvSpPr/>
          <p:nvPr/>
        </p:nvSpPr>
        <p:spPr>
          <a:xfrm>
            <a:off x="1558826" y="410664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円/楕円 68"/>
          <p:cNvSpPr/>
          <p:nvPr/>
        </p:nvSpPr>
        <p:spPr>
          <a:xfrm>
            <a:off x="1992556" y="339341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円/楕円 69"/>
          <p:cNvSpPr/>
          <p:nvPr/>
        </p:nvSpPr>
        <p:spPr>
          <a:xfrm>
            <a:off x="1650510" y="478161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円/楕円 70"/>
          <p:cNvSpPr/>
          <p:nvPr/>
        </p:nvSpPr>
        <p:spPr>
          <a:xfrm>
            <a:off x="1414826" y="559710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円/楕円 71"/>
          <p:cNvSpPr/>
          <p:nvPr/>
        </p:nvSpPr>
        <p:spPr>
          <a:xfrm>
            <a:off x="2100568" y="5183513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円/楕円 72"/>
          <p:cNvSpPr/>
          <p:nvPr/>
        </p:nvSpPr>
        <p:spPr>
          <a:xfrm>
            <a:off x="3612736" y="339341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円/楕円 73"/>
          <p:cNvSpPr/>
          <p:nvPr/>
        </p:nvSpPr>
        <p:spPr>
          <a:xfrm>
            <a:off x="2441871" y="496082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円/楕円 74"/>
          <p:cNvSpPr/>
          <p:nvPr/>
        </p:nvSpPr>
        <p:spPr>
          <a:xfrm>
            <a:off x="2371020" y="607716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円/楕円 75"/>
          <p:cNvSpPr/>
          <p:nvPr/>
        </p:nvSpPr>
        <p:spPr>
          <a:xfrm>
            <a:off x="2901032" y="625697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円/楕円 76"/>
          <p:cNvSpPr/>
          <p:nvPr/>
        </p:nvSpPr>
        <p:spPr>
          <a:xfrm>
            <a:off x="5592964" y="324941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円/楕円 77"/>
          <p:cNvSpPr/>
          <p:nvPr/>
        </p:nvSpPr>
        <p:spPr>
          <a:xfrm>
            <a:off x="3254910" y="447354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円/楕円 78"/>
          <p:cNvSpPr/>
          <p:nvPr/>
        </p:nvSpPr>
        <p:spPr>
          <a:xfrm>
            <a:off x="4836872" y="468936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円/楕円 79"/>
          <p:cNvSpPr/>
          <p:nvPr/>
        </p:nvSpPr>
        <p:spPr>
          <a:xfrm>
            <a:off x="3182910" y="515054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円/楕円 80"/>
          <p:cNvSpPr/>
          <p:nvPr/>
        </p:nvSpPr>
        <p:spPr>
          <a:xfrm>
            <a:off x="3468736" y="590381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円/楕円 81"/>
          <p:cNvSpPr/>
          <p:nvPr/>
        </p:nvSpPr>
        <p:spPr>
          <a:xfrm>
            <a:off x="7186031" y="4962543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円/楕円 82"/>
          <p:cNvSpPr/>
          <p:nvPr/>
        </p:nvSpPr>
        <p:spPr>
          <a:xfrm>
            <a:off x="6889100" y="550336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円/楕円 83"/>
          <p:cNvSpPr/>
          <p:nvPr/>
        </p:nvSpPr>
        <p:spPr>
          <a:xfrm>
            <a:off x="1802910" y="354581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円/楕円 84"/>
          <p:cNvSpPr/>
          <p:nvPr/>
        </p:nvSpPr>
        <p:spPr>
          <a:xfrm>
            <a:off x="7185397" y="346541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円/楕円 85"/>
          <p:cNvSpPr/>
          <p:nvPr/>
        </p:nvSpPr>
        <p:spPr>
          <a:xfrm>
            <a:off x="1344575" y="630362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円/楕円 86"/>
          <p:cNvSpPr/>
          <p:nvPr/>
        </p:nvSpPr>
        <p:spPr>
          <a:xfrm>
            <a:off x="5396142" y="488712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円/楕円 87"/>
          <p:cNvSpPr/>
          <p:nvPr/>
        </p:nvSpPr>
        <p:spPr>
          <a:xfrm>
            <a:off x="5133803" y="346541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円/楕円 88"/>
          <p:cNvSpPr/>
          <p:nvPr/>
        </p:nvSpPr>
        <p:spPr>
          <a:xfrm>
            <a:off x="4800860" y="528755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円/楕円 89"/>
          <p:cNvSpPr/>
          <p:nvPr/>
        </p:nvSpPr>
        <p:spPr>
          <a:xfrm>
            <a:off x="2136580" y="4747257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円/楕円 90"/>
          <p:cNvSpPr/>
          <p:nvPr/>
        </p:nvSpPr>
        <p:spPr>
          <a:xfrm>
            <a:off x="6169028" y="358542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円/楕円 91"/>
          <p:cNvSpPr/>
          <p:nvPr/>
        </p:nvSpPr>
        <p:spPr>
          <a:xfrm>
            <a:off x="2941710" y="503282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円/楕円 92"/>
          <p:cNvSpPr/>
          <p:nvPr/>
        </p:nvSpPr>
        <p:spPr>
          <a:xfrm>
            <a:off x="3936780" y="460421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円/楕円 93"/>
          <p:cNvSpPr/>
          <p:nvPr/>
        </p:nvSpPr>
        <p:spPr>
          <a:xfrm>
            <a:off x="3511527" y="543136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円/楕円 94"/>
          <p:cNvSpPr/>
          <p:nvPr/>
        </p:nvSpPr>
        <p:spPr>
          <a:xfrm>
            <a:off x="4044792" y="584626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円/楕円 95"/>
          <p:cNvSpPr/>
          <p:nvPr/>
        </p:nvSpPr>
        <p:spPr>
          <a:xfrm>
            <a:off x="6770953" y="447354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円/楕円 96"/>
          <p:cNvSpPr/>
          <p:nvPr/>
        </p:nvSpPr>
        <p:spPr>
          <a:xfrm>
            <a:off x="5304916" y="565020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円/楕円 97"/>
          <p:cNvSpPr/>
          <p:nvPr/>
        </p:nvSpPr>
        <p:spPr>
          <a:xfrm>
            <a:off x="7069128" y="580568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円/楕円 98"/>
          <p:cNvSpPr/>
          <p:nvPr/>
        </p:nvSpPr>
        <p:spPr>
          <a:xfrm>
            <a:off x="3828768" y="623908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円/楕円 99"/>
          <p:cNvSpPr/>
          <p:nvPr/>
        </p:nvSpPr>
        <p:spPr>
          <a:xfrm>
            <a:off x="5304916" y="648975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円/楕円 100"/>
          <p:cNvSpPr/>
          <p:nvPr/>
        </p:nvSpPr>
        <p:spPr>
          <a:xfrm>
            <a:off x="4313310" y="637886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円/楕円 101"/>
          <p:cNvSpPr/>
          <p:nvPr/>
        </p:nvSpPr>
        <p:spPr>
          <a:xfrm>
            <a:off x="6925112" y="628901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円/楕円 102"/>
          <p:cNvSpPr/>
          <p:nvPr/>
        </p:nvSpPr>
        <p:spPr>
          <a:xfrm>
            <a:off x="1149524" y="1201217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円/楕円 104"/>
          <p:cNvSpPr/>
          <p:nvPr/>
        </p:nvSpPr>
        <p:spPr>
          <a:xfrm>
            <a:off x="5505097" y="1289955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1221532" y="1027584"/>
            <a:ext cx="1786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：グルーオン</a:t>
            </a:r>
            <a:endParaRPr kumimoji="1" lang="ja-JP" altLang="en-US" sz="2400" dirty="0"/>
          </a:p>
        </p:txBody>
      </p:sp>
      <p:sp>
        <p:nvSpPr>
          <p:cNvPr id="107" name="円/楕円 106"/>
          <p:cNvSpPr/>
          <p:nvPr/>
        </p:nvSpPr>
        <p:spPr>
          <a:xfrm>
            <a:off x="7164288" y="1340768"/>
            <a:ext cx="216024" cy="2160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5711774" y="1167135"/>
            <a:ext cx="1380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：クォーク</a:t>
            </a:r>
            <a:endParaRPr kumimoji="1" lang="ja-JP" altLang="en-US" sz="2400" dirty="0"/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7348213" y="1167135"/>
            <a:ext cx="1688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：反クォーク</a:t>
            </a:r>
            <a:endParaRPr kumimoji="1" lang="ja-JP" altLang="en-US" sz="2400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4143494" y="1935882"/>
            <a:ext cx="1500" cy="7920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コネクタ 103"/>
          <p:cNvCxnSpPr/>
          <p:nvPr/>
        </p:nvCxnSpPr>
        <p:spPr>
          <a:xfrm>
            <a:off x="4422817" y="2073745"/>
            <a:ext cx="1" cy="55446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コネクタ 110"/>
          <p:cNvCxnSpPr/>
          <p:nvPr/>
        </p:nvCxnSpPr>
        <p:spPr>
          <a:xfrm flipH="1">
            <a:off x="678402" y="2420888"/>
            <a:ext cx="346509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/>
          <p:cNvCxnSpPr/>
          <p:nvPr/>
        </p:nvCxnSpPr>
        <p:spPr>
          <a:xfrm flipH="1">
            <a:off x="4422817" y="2420888"/>
            <a:ext cx="367240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コネクタ 112"/>
          <p:cNvCxnSpPr/>
          <p:nvPr/>
        </p:nvCxnSpPr>
        <p:spPr>
          <a:xfrm flipV="1">
            <a:off x="678402" y="2420888"/>
            <a:ext cx="0" cy="29386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コネクタ 113"/>
          <p:cNvCxnSpPr/>
          <p:nvPr/>
        </p:nvCxnSpPr>
        <p:spPr>
          <a:xfrm flipH="1">
            <a:off x="683356" y="5327513"/>
            <a:ext cx="35601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コネクタ 114"/>
          <p:cNvCxnSpPr/>
          <p:nvPr/>
        </p:nvCxnSpPr>
        <p:spPr>
          <a:xfrm flipH="1">
            <a:off x="7816390" y="5299694"/>
            <a:ext cx="35601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コネクタ 115"/>
          <p:cNvCxnSpPr/>
          <p:nvPr/>
        </p:nvCxnSpPr>
        <p:spPr>
          <a:xfrm flipV="1">
            <a:off x="8095226" y="2418409"/>
            <a:ext cx="0" cy="29386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>
            <a:off x="3250592" y="3620888"/>
            <a:ext cx="43414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線矢印コネクタ 116"/>
          <p:cNvCxnSpPr/>
          <p:nvPr/>
        </p:nvCxnSpPr>
        <p:spPr>
          <a:xfrm>
            <a:off x="4654748" y="3822470"/>
            <a:ext cx="43414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矢印コネクタ 117"/>
          <p:cNvCxnSpPr/>
          <p:nvPr/>
        </p:nvCxnSpPr>
        <p:spPr>
          <a:xfrm>
            <a:off x="6336809" y="4102432"/>
            <a:ext cx="43414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線矢印コネクタ 118"/>
          <p:cNvCxnSpPr/>
          <p:nvPr/>
        </p:nvCxnSpPr>
        <p:spPr>
          <a:xfrm>
            <a:off x="7258031" y="3975972"/>
            <a:ext cx="43414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線矢印コネクタ 119"/>
          <p:cNvCxnSpPr/>
          <p:nvPr/>
        </p:nvCxnSpPr>
        <p:spPr>
          <a:xfrm>
            <a:off x="2748632" y="4145409"/>
            <a:ext cx="43414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矢印コネクタ 120"/>
          <p:cNvCxnSpPr/>
          <p:nvPr/>
        </p:nvCxnSpPr>
        <p:spPr>
          <a:xfrm>
            <a:off x="2857368" y="4545540"/>
            <a:ext cx="43414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矢印コネクタ 121"/>
          <p:cNvCxnSpPr/>
          <p:nvPr/>
        </p:nvCxnSpPr>
        <p:spPr>
          <a:xfrm>
            <a:off x="2901032" y="5615968"/>
            <a:ext cx="43414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矢印コネクタ 122"/>
          <p:cNvCxnSpPr/>
          <p:nvPr/>
        </p:nvCxnSpPr>
        <p:spPr>
          <a:xfrm>
            <a:off x="2432980" y="6483692"/>
            <a:ext cx="43414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矢印コネクタ 123"/>
          <p:cNvCxnSpPr/>
          <p:nvPr/>
        </p:nvCxnSpPr>
        <p:spPr>
          <a:xfrm>
            <a:off x="4457310" y="5431365"/>
            <a:ext cx="43414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線矢印コネクタ 124"/>
          <p:cNvCxnSpPr/>
          <p:nvPr/>
        </p:nvCxnSpPr>
        <p:spPr>
          <a:xfrm>
            <a:off x="4269481" y="4329516"/>
            <a:ext cx="43414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矢印コネクタ 125"/>
          <p:cNvCxnSpPr/>
          <p:nvPr/>
        </p:nvCxnSpPr>
        <p:spPr>
          <a:xfrm>
            <a:off x="5122800" y="6195469"/>
            <a:ext cx="43414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矢印コネクタ 126"/>
          <p:cNvCxnSpPr/>
          <p:nvPr/>
        </p:nvCxnSpPr>
        <p:spPr>
          <a:xfrm>
            <a:off x="5702685" y="4401524"/>
            <a:ext cx="43414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矢印コネクタ 127"/>
          <p:cNvCxnSpPr/>
          <p:nvPr/>
        </p:nvCxnSpPr>
        <p:spPr>
          <a:xfrm>
            <a:off x="6580962" y="4941168"/>
            <a:ext cx="43414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矢印コネクタ 128"/>
          <p:cNvCxnSpPr/>
          <p:nvPr/>
        </p:nvCxnSpPr>
        <p:spPr>
          <a:xfrm>
            <a:off x="6220922" y="5545807"/>
            <a:ext cx="43414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矢印コネクタ 129"/>
          <p:cNvCxnSpPr/>
          <p:nvPr/>
        </p:nvCxnSpPr>
        <p:spPr>
          <a:xfrm>
            <a:off x="6615283" y="6303628"/>
            <a:ext cx="43414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線矢印コネクタ 132"/>
          <p:cNvCxnSpPr/>
          <p:nvPr/>
        </p:nvCxnSpPr>
        <p:spPr>
          <a:xfrm flipH="1">
            <a:off x="1787731" y="4005064"/>
            <a:ext cx="474847" cy="0"/>
          </a:xfrm>
          <a:prstGeom prst="straightConnector1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線矢印コネクタ 133"/>
          <p:cNvCxnSpPr/>
          <p:nvPr/>
        </p:nvCxnSpPr>
        <p:spPr>
          <a:xfrm flipH="1">
            <a:off x="1974546" y="4365104"/>
            <a:ext cx="474847" cy="0"/>
          </a:xfrm>
          <a:prstGeom prst="straightConnector1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矢印コネクタ 134"/>
          <p:cNvCxnSpPr/>
          <p:nvPr/>
        </p:nvCxnSpPr>
        <p:spPr>
          <a:xfrm flipH="1">
            <a:off x="1974546" y="5445224"/>
            <a:ext cx="474847" cy="0"/>
          </a:xfrm>
          <a:prstGeom prst="straightConnector1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線矢印コネクタ 135"/>
          <p:cNvCxnSpPr/>
          <p:nvPr/>
        </p:nvCxnSpPr>
        <p:spPr>
          <a:xfrm flipH="1">
            <a:off x="1470490" y="6309320"/>
            <a:ext cx="474847" cy="0"/>
          </a:xfrm>
          <a:prstGeom prst="straightConnector1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矢印コネクタ 136"/>
          <p:cNvCxnSpPr/>
          <p:nvPr/>
        </p:nvCxnSpPr>
        <p:spPr>
          <a:xfrm flipH="1">
            <a:off x="3731947" y="3645024"/>
            <a:ext cx="474847" cy="0"/>
          </a:xfrm>
          <a:prstGeom prst="straightConnector1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線矢印コネクタ 137"/>
          <p:cNvCxnSpPr/>
          <p:nvPr/>
        </p:nvCxnSpPr>
        <p:spPr>
          <a:xfrm flipH="1">
            <a:off x="3299899" y="4149080"/>
            <a:ext cx="474847" cy="0"/>
          </a:xfrm>
          <a:prstGeom prst="straightConnector1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線矢印コネクタ 138"/>
          <p:cNvCxnSpPr/>
          <p:nvPr/>
        </p:nvCxnSpPr>
        <p:spPr>
          <a:xfrm flipH="1">
            <a:off x="3515923" y="5157192"/>
            <a:ext cx="474847" cy="0"/>
          </a:xfrm>
          <a:prstGeom prst="straightConnector1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線矢印コネクタ 139"/>
          <p:cNvCxnSpPr/>
          <p:nvPr/>
        </p:nvCxnSpPr>
        <p:spPr>
          <a:xfrm flipH="1">
            <a:off x="5316123" y="3933056"/>
            <a:ext cx="474847" cy="0"/>
          </a:xfrm>
          <a:prstGeom prst="straightConnector1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直線矢印コネクタ 140"/>
          <p:cNvCxnSpPr/>
          <p:nvPr/>
        </p:nvCxnSpPr>
        <p:spPr>
          <a:xfrm flipH="1">
            <a:off x="4740059" y="4221088"/>
            <a:ext cx="474847" cy="0"/>
          </a:xfrm>
          <a:prstGeom prst="straightConnector1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線矢印コネクタ 141"/>
          <p:cNvCxnSpPr/>
          <p:nvPr/>
        </p:nvCxnSpPr>
        <p:spPr>
          <a:xfrm flipH="1">
            <a:off x="4236003" y="6021288"/>
            <a:ext cx="474847" cy="0"/>
          </a:xfrm>
          <a:prstGeom prst="straightConnector1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線矢印コネクタ 142"/>
          <p:cNvCxnSpPr/>
          <p:nvPr/>
        </p:nvCxnSpPr>
        <p:spPr>
          <a:xfrm flipH="1">
            <a:off x="5244115" y="5373216"/>
            <a:ext cx="474847" cy="0"/>
          </a:xfrm>
          <a:prstGeom prst="straightConnector1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線矢印コネクタ 143"/>
          <p:cNvCxnSpPr/>
          <p:nvPr/>
        </p:nvCxnSpPr>
        <p:spPr>
          <a:xfrm flipH="1">
            <a:off x="5604155" y="4797152"/>
            <a:ext cx="474847" cy="0"/>
          </a:xfrm>
          <a:prstGeom prst="straightConnector1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直線矢印コネクタ 144"/>
          <p:cNvCxnSpPr/>
          <p:nvPr/>
        </p:nvCxnSpPr>
        <p:spPr>
          <a:xfrm flipH="1">
            <a:off x="6396243" y="3717032"/>
            <a:ext cx="474847" cy="0"/>
          </a:xfrm>
          <a:prstGeom prst="straightConnector1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矢印コネクタ 145"/>
          <p:cNvCxnSpPr/>
          <p:nvPr/>
        </p:nvCxnSpPr>
        <p:spPr>
          <a:xfrm flipH="1">
            <a:off x="5604155" y="6165304"/>
            <a:ext cx="474847" cy="0"/>
          </a:xfrm>
          <a:prstGeom prst="straightConnector1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円/楕円 15"/>
          <p:cNvSpPr/>
          <p:nvPr/>
        </p:nvSpPr>
        <p:spPr>
          <a:xfrm>
            <a:off x="2172568" y="3842020"/>
            <a:ext cx="216024" cy="2160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2324968" y="4221504"/>
            <a:ext cx="216024" cy="2160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>
            <a:off x="2324968" y="5301624"/>
            <a:ext cx="216024" cy="2160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円/楕円 61"/>
          <p:cNvSpPr/>
          <p:nvPr/>
        </p:nvSpPr>
        <p:spPr>
          <a:xfrm>
            <a:off x="1848532" y="6165720"/>
            <a:ext cx="216024" cy="2160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円/楕円 52"/>
          <p:cNvSpPr/>
          <p:nvPr/>
        </p:nvSpPr>
        <p:spPr>
          <a:xfrm>
            <a:off x="4080780" y="3501424"/>
            <a:ext cx="216024" cy="2160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3684736" y="3994420"/>
            <a:ext cx="216024" cy="2160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円/楕円 40"/>
          <p:cNvSpPr/>
          <p:nvPr/>
        </p:nvSpPr>
        <p:spPr>
          <a:xfrm>
            <a:off x="3864756" y="5085600"/>
            <a:ext cx="216024" cy="2160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円/楕円 49"/>
          <p:cNvSpPr/>
          <p:nvPr/>
        </p:nvSpPr>
        <p:spPr>
          <a:xfrm>
            <a:off x="4584836" y="5877688"/>
            <a:ext cx="216024" cy="2160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円/楕円 46"/>
          <p:cNvSpPr/>
          <p:nvPr/>
        </p:nvSpPr>
        <p:spPr>
          <a:xfrm>
            <a:off x="5088892" y="4077488"/>
            <a:ext cx="216024" cy="2160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/楕円 29"/>
          <p:cNvSpPr/>
          <p:nvPr/>
        </p:nvSpPr>
        <p:spPr>
          <a:xfrm>
            <a:off x="5628952" y="5229616"/>
            <a:ext cx="216024" cy="2160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円/楕円 55"/>
          <p:cNvSpPr/>
          <p:nvPr/>
        </p:nvSpPr>
        <p:spPr>
          <a:xfrm>
            <a:off x="5988992" y="6021704"/>
            <a:ext cx="216024" cy="2160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円/楕円 43"/>
          <p:cNvSpPr/>
          <p:nvPr/>
        </p:nvSpPr>
        <p:spPr>
          <a:xfrm>
            <a:off x="5988992" y="4653552"/>
            <a:ext cx="216024" cy="2160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円/楕円 65"/>
          <p:cNvSpPr/>
          <p:nvPr/>
        </p:nvSpPr>
        <p:spPr>
          <a:xfrm>
            <a:off x="6745076" y="3645440"/>
            <a:ext cx="216024" cy="2160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/>
          <p:nvPr/>
        </p:nvSpPr>
        <p:spPr>
          <a:xfrm>
            <a:off x="5700960" y="3789456"/>
            <a:ext cx="216024" cy="2160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920331" y="1705049"/>
            <a:ext cx="2271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solidFill>
                  <a:srgbClr val="FF0000"/>
                </a:solidFill>
              </a:rPr>
              <a:t>平衡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状態のまま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7" name="テキスト ボックス 146"/>
          <p:cNvSpPr txBox="1"/>
          <p:nvPr/>
        </p:nvSpPr>
        <p:spPr>
          <a:xfrm>
            <a:off x="6005240" y="1705049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 smtClean="0">
                <a:solidFill>
                  <a:srgbClr val="FF0000"/>
                </a:solidFill>
              </a:rPr>
              <a:t>非平衡定常状態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83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内容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51720" y="1484784"/>
            <a:ext cx="2736304" cy="648072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導入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1835696" y="4149080"/>
            <a:ext cx="597666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現象論の構築</a:t>
            </a:r>
            <a:endParaRPr lang="en-US" altLang="ja-JP" dirty="0" smtClean="0"/>
          </a:p>
          <a:p>
            <a:pPr marL="0" indent="0">
              <a:buNone/>
            </a:pPr>
            <a:endParaRPr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411760" y="2276872"/>
            <a:ext cx="51799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新奇な非平衡相転移と</a:t>
            </a:r>
            <a:endParaRPr lang="en-US" altLang="ja-JP" sz="3200" dirty="0" smtClean="0"/>
          </a:p>
          <a:p>
            <a:r>
              <a:rPr lang="ja-JP" altLang="en-US" sz="3200" dirty="0" smtClean="0"/>
              <a:t>臨界現象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55776" y="4853208"/>
            <a:ext cx="5179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ランダウ理論の拡張</a:t>
            </a:r>
            <a:endParaRPr lang="en-US" altLang="ja-JP" sz="3200" dirty="0" smtClean="0"/>
          </a:p>
        </p:txBody>
      </p:sp>
    </p:spTree>
    <p:extLst>
      <p:ext uri="{BB962C8B-B14F-4D97-AF65-F5344CB8AC3E}">
        <p14:creationId xmlns:p14="http://schemas.microsoft.com/office/powerpoint/2010/main" val="337546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非線形領域</a:t>
            </a:r>
            <a:endParaRPr kumimoji="1" lang="ja-JP" altLang="en-US" dirty="0"/>
          </a:p>
        </p:txBody>
      </p:sp>
      <p:cxnSp>
        <p:nvCxnSpPr>
          <p:cNvPr id="4" name="直線矢印コネクタ 3"/>
          <p:cNvCxnSpPr/>
          <p:nvPr/>
        </p:nvCxnSpPr>
        <p:spPr>
          <a:xfrm flipV="1">
            <a:off x="1079285" y="2680676"/>
            <a:ext cx="1" cy="29085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矢印コネクタ 4"/>
          <p:cNvCxnSpPr/>
          <p:nvPr/>
        </p:nvCxnSpPr>
        <p:spPr>
          <a:xfrm>
            <a:off x="1079285" y="5560665"/>
            <a:ext cx="320468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フリーフォーム 17"/>
          <p:cNvSpPr/>
          <p:nvPr/>
        </p:nvSpPr>
        <p:spPr>
          <a:xfrm>
            <a:off x="1081568" y="3548679"/>
            <a:ext cx="2544663" cy="2040561"/>
          </a:xfrm>
          <a:custGeom>
            <a:avLst/>
            <a:gdLst>
              <a:gd name="connsiteX0" fmla="*/ 0 w 1988313"/>
              <a:gd name="connsiteY0" fmla="*/ 2110271 h 2110271"/>
              <a:gd name="connsiteX1" fmla="*/ 504825 w 1988313"/>
              <a:gd name="connsiteY1" fmla="*/ 776771 h 2110271"/>
              <a:gd name="connsiteX2" fmla="*/ 1085850 w 1988313"/>
              <a:gd name="connsiteY2" fmla="*/ 1405421 h 2110271"/>
              <a:gd name="connsiteX3" fmla="*/ 1857375 w 1988313"/>
              <a:gd name="connsiteY3" fmla="*/ 214796 h 2110271"/>
              <a:gd name="connsiteX4" fmla="*/ 1981200 w 1988313"/>
              <a:gd name="connsiteY4" fmla="*/ 5246 h 211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8313" h="2110271">
                <a:moveTo>
                  <a:pt x="0" y="2110271"/>
                </a:moveTo>
                <a:cubicBezTo>
                  <a:pt x="161925" y="1502258"/>
                  <a:pt x="323850" y="894246"/>
                  <a:pt x="504825" y="776771"/>
                </a:cubicBezTo>
                <a:cubicBezTo>
                  <a:pt x="685800" y="659296"/>
                  <a:pt x="860425" y="1499083"/>
                  <a:pt x="1085850" y="1405421"/>
                </a:cubicBezTo>
                <a:cubicBezTo>
                  <a:pt x="1311275" y="1311759"/>
                  <a:pt x="1708150" y="448158"/>
                  <a:pt x="1857375" y="214796"/>
                </a:cubicBezTo>
                <a:cubicBezTo>
                  <a:pt x="2006600" y="-18566"/>
                  <a:pt x="1993900" y="-6660"/>
                  <a:pt x="1981200" y="524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1" name="図 2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348880"/>
            <a:ext cx="271032" cy="237408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6132001"/>
            <a:ext cx="220086" cy="254729"/>
          </a:xfrm>
          <a:prstGeom prst="rect">
            <a:avLst/>
          </a:prstGeom>
        </p:spPr>
      </p:pic>
      <p:sp>
        <p:nvSpPr>
          <p:cNvPr id="41" name="円/楕円 40"/>
          <p:cNvSpPr/>
          <p:nvPr/>
        </p:nvSpPr>
        <p:spPr>
          <a:xfrm rot="4929900">
            <a:off x="1889382" y="3508883"/>
            <a:ext cx="1120155" cy="18361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116120" y="1844824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 smtClean="0"/>
              <a:t>線形応答</a:t>
            </a:r>
            <a:r>
              <a:rPr lang="ja-JP" altLang="en-US" sz="3600" dirty="0"/>
              <a:t>理論</a:t>
            </a:r>
            <a:endParaRPr kumimoji="1" lang="ja-JP" altLang="en-US" sz="3600" dirty="0"/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2913599" y="2680676"/>
            <a:ext cx="1696436" cy="12145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V="1">
            <a:off x="6051190" y="1716929"/>
            <a:ext cx="1584176" cy="80223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6063419" y="1932314"/>
            <a:ext cx="1660520" cy="46299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5364088" y="4653136"/>
            <a:ext cx="31886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ゲージ・重力対応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409344" y="5396993"/>
            <a:ext cx="317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S. </a:t>
            </a:r>
            <a:r>
              <a:rPr lang="en-US" altLang="ja-JP" sz="2400" dirty="0" err="1" smtClean="0"/>
              <a:t>Nakamura,PTP</a:t>
            </a:r>
            <a:r>
              <a:rPr lang="en-US" altLang="ja-JP" sz="2400" dirty="0" smtClean="0"/>
              <a:t>(2010) </a:t>
            </a:r>
            <a:endParaRPr kumimoji="1" lang="ja-JP" altLang="en-US" sz="2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012160" y="3110929"/>
            <a:ext cx="31582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正攻法では難しい。</a:t>
            </a:r>
            <a:endParaRPr kumimoji="1" lang="ja-JP" altLang="en-US" sz="2800" dirty="0"/>
          </a:p>
        </p:txBody>
      </p:sp>
      <p:cxnSp>
        <p:nvCxnSpPr>
          <p:cNvPr id="16" name="直線矢印コネクタ 15"/>
          <p:cNvCxnSpPr/>
          <p:nvPr/>
        </p:nvCxnSpPr>
        <p:spPr>
          <a:xfrm>
            <a:off x="5993691" y="2852936"/>
            <a:ext cx="0" cy="1242361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5364088" y="6021288"/>
            <a:ext cx="3233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S. Nakamura, PRL(2012) 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4240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80728"/>
            <a:ext cx="4525312" cy="5113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図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132856"/>
            <a:ext cx="1901302" cy="746867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1959976" y="260648"/>
            <a:ext cx="4911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J </a:t>
            </a:r>
            <a:r>
              <a:rPr lang="en-US" altLang="ja-JP" sz="3600" dirty="0" err="1" smtClean="0"/>
              <a:t>vs</a:t>
            </a:r>
            <a:r>
              <a:rPr lang="en-US" altLang="ja-JP" sz="3600" dirty="0" smtClean="0"/>
              <a:t> E in nonlinear regime</a:t>
            </a:r>
            <a:endParaRPr kumimoji="1" lang="ja-JP" altLang="en-US" sz="3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932040" y="3968390"/>
            <a:ext cx="40174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800" dirty="0" smtClean="0"/>
              <a:t>Nonlinear-</a:t>
            </a:r>
            <a:r>
              <a:rPr lang="en-US" altLang="ja-JP" sz="2800" dirty="0" err="1" smtClean="0"/>
              <a:t>Nonequilibrium</a:t>
            </a:r>
            <a:endParaRPr lang="en-US" altLang="ja-JP" sz="2800" dirty="0" smtClean="0"/>
          </a:p>
          <a:p>
            <a:pPr algn="ctr"/>
            <a:r>
              <a:rPr lang="en-US" altLang="ja-JP" sz="2800" dirty="0" smtClean="0"/>
              <a:t>phenomena 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18245" y="6296943"/>
            <a:ext cx="65535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Y. Taguchi, T. </a:t>
            </a:r>
            <a:r>
              <a:rPr lang="en-US" altLang="ja-JP" sz="2400" dirty="0" err="1" smtClean="0"/>
              <a:t>Mastumoto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and Y. </a:t>
            </a:r>
            <a:r>
              <a:rPr lang="en-US" altLang="ja-JP" sz="2400" dirty="0" err="1" smtClean="0"/>
              <a:t>Tokura</a:t>
            </a:r>
            <a:r>
              <a:rPr lang="en-US" altLang="ja-JP" sz="2400" dirty="0" smtClean="0"/>
              <a:t>, PRB(2000). 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570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非平衡定常状態</a:t>
            </a:r>
            <a:endParaRPr kumimoji="1" lang="ja-JP" altLang="en-US" dirty="0"/>
          </a:p>
        </p:txBody>
      </p:sp>
      <p:cxnSp>
        <p:nvCxnSpPr>
          <p:cNvPr id="4" name="直線矢印コネクタ 3"/>
          <p:cNvCxnSpPr/>
          <p:nvPr/>
        </p:nvCxnSpPr>
        <p:spPr>
          <a:xfrm flipV="1">
            <a:off x="5251687" y="2824692"/>
            <a:ext cx="1" cy="29085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矢印コネクタ 4"/>
          <p:cNvCxnSpPr/>
          <p:nvPr/>
        </p:nvCxnSpPr>
        <p:spPr>
          <a:xfrm>
            <a:off x="5251687" y="5704681"/>
            <a:ext cx="320468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フリーフォーム 17"/>
          <p:cNvSpPr/>
          <p:nvPr/>
        </p:nvSpPr>
        <p:spPr>
          <a:xfrm>
            <a:off x="5253970" y="3692695"/>
            <a:ext cx="2544663" cy="2040561"/>
          </a:xfrm>
          <a:custGeom>
            <a:avLst/>
            <a:gdLst>
              <a:gd name="connsiteX0" fmla="*/ 0 w 1988313"/>
              <a:gd name="connsiteY0" fmla="*/ 2110271 h 2110271"/>
              <a:gd name="connsiteX1" fmla="*/ 504825 w 1988313"/>
              <a:gd name="connsiteY1" fmla="*/ 776771 h 2110271"/>
              <a:gd name="connsiteX2" fmla="*/ 1085850 w 1988313"/>
              <a:gd name="connsiteY2" fmla="*/ 1405421 h 2110271"/>
              <a:gd name="connsiteX3" fmla="*/ 1857375 w 1988313"/>
              <a:gd name="connsiteY3" fmla="*/ 214796 h 2110271"/>
              <a:gd name="connsiteX4" fmla="*/ 1981200 w 1988313"/>
              <a:gd name="connsiteY4" fmla="*/ 5246 h 211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8313" h="2110271">
                <a:moveTo>
                  <a:pt x="0" y="2110271"/>
                </a:moveTo>
                <a:cubicBezTo>
                  <a:pt x="161925" y="1502258"/>
                  <a:pt x="323850" y="894246"/>
                  <a:pt x="504825" y="776771"/>
                </a:cubicBezTo>
                <a:cubicBezTo>
                  <a:pt x="685800" y="659296"/>
                  <a:pt x="860425" y="1499083"/>
                  <a:pt x="1085850" y="1405421"/>
                </a:cubicBezTo>
                <a:cubicBezTo>
                  <a:pt x="1311275" y="1311759"/>
                  <a:pt x="1708150" y="448158"/>
                  <a:pt x="1857375" y="214796"/>
                </a:cubicBezTo>
                <a:cubicBezTo>
                  <a:pt x="2006600" y="-18566"/>
                  <a:pt x="1993900" y="-6660"/>
                  <a:pt x="1981200" y="524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1" name="図 2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954" y="2492896"/>
            <a:ext cx="271032" cy="237408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2394" y="6276017"/>
            <a:ext cx="220086" cy="254729"/>
          </a:xfrm>
          <a:prstGeom prst="rect">
            <a:avLst/>
          </a:prstGeom>
        </p:spPr>
      </p:pic>
      <p:sp>
        <p:nvSpPr>
          <p:cNvPr id="40" name="円/楕円 39"/>
          <p:cNvSpPr/>
          <p:nvPr/>
        </p:nvSpPr>
        <p:spPr>
          <a:xfrm rot="990481">
            <a:off x="4979847" y="5076394"/>
            <a:ext cx="592592" cy="101770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円/楕円 40"/>
          <p:cNvSpPr/>
          <p:nvPr/>
        </p:nvSpPr>
        <p:spPr>
          <a:xfrm rot="4929900">
            <a:off x="6061784" y="3652899"/>
            <a:ext cx="1120155" cy="18361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760086" y="3081191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非線形領域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567938" y="6073697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accent1"/>
                </a:solidFill>
              </a:rPr>
              <a:t>線形領域</a:t>
            </a:r>
            <a:endParaRPr kumimoji="1" lang="ja-JP" altLang="en-US" sz="2800" dirty="0">
              <a:solidFill>
                <a:schemeClr val="accent1"/>
              </a:solidFill>
            </a:endParaRPr>
          </a:p>
        </p:txBody>
      </p:sp>
      <p:cxnSp>
        <p:nvCxnSpPr>
          <p:cNvPr id="46" name="直線矢印コネクタ 45"/>
          <p:cNvCxnSpPr/>
          <p:nvPr/>
        </p:nvCxnSpPr>
        <p:spPr>
          <a:xfrm>
            <a:off x="1565666" y="3258015"/>
            <a:ext cx="1710190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正方形/長方形 46"/>
          <p:cNvSpPr/>
          <p:nvPr/>
        </p:nvSpPr>
        <p:spPr>
          <a:xfrm>
            <a:off x="1133618" y="3041992"/>
            <a:ext cx="2574286" cy="1576132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48" name="直線矢印コネクタ 47"/>
          <p:cNvCxnSpPr/>
          <p:nvPr/>
        </p:nvCxnSpPr>
        <p:spPr>
          <a:xfrm>
            <a:off x="1565666" y="3830058"/>
            <a:ext cx="1710190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>
            <a:off x="1565666" y="4338135"/>
            <a:ext cx="1710190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497600" y="3836711"/>
            <a:ext cx="648072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3707904" y="3836711"/>
            <a:ext cx="648072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497600" y="3830058"/>
            <a:ext cx="0" cy="179617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4355976" y="3836711"/>
            <a:ext cx="0" cy="172645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2319305" y="5212057"/>
            <a:ext cx="0" cy="70221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>
            <a:off x="2545203" y="5347729"/>
            <a:ext cx="0" cy="45447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 flipH="1">
            <a:off x="497600" y="5626236"/>
            <a:ext cx="1788146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 flipH="1">
            <a:off x="2567830" y="5582381"/>
            <a:ext cx="1788146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図 57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2776" y="6287936"/>
            <a:ext cx="271032" cy="237408"/>
          </a:xfrm>
          <a:prstGeom prst="rect">
            <a:avLst/>
          </a:prstGeom>
        </p:spPr>
      </p:pic>
      <p:pic>
        <p:nvPicPr>
          <p:cNvPr id="59" name="図 58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7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762" y="2389420"/>
            <a:ext cx="220086" cy="254729"/>
          </a:xfrm>
          <a:prstGeom prst="rect">
            <a:avLst/>
          </a:prstGeom>
        </p:spPr>
      </p:pic>
      <p:sp>
        <p:nvSpPr>
          <p:cNvPr id="60" name="テキスト ボックス 59"/>
          <p:cNvSpPr txBox="1"/>
          <p:nvPr/>
        </p:nvSpPr>
        <p:spPr>
          <a:xfrm>
            <a:off x="1331640" y="2204864"/>
            <a:ext cx="18004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定常</a:t>
            </a:r>
            <a:r>
              <a:rPr lang="ja-JP" altLang="en-US" sz="2800" dirty="0" smtClean="0"/>
              <a:t>電流：</a:t>
            </a:r>
            <a:endParaRPr kumimoji="1" lang="ja-JP" altLang="en-US" sz="2800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1644172" y="6135687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電場</a:t>
            </a:r>
            <a:r>
              <a:rPr lang="ja-JP" altLang="en-US" sz="2800" dirty="0" smtClean="0"/>
              <a:t>：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96857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ゲージ・重力対応による</a:t>
            </a:r>
            <a:r>
              <a:rPr kumimoji="1" lang="ja-JP" altLang="en-US" dirty="0" smtClean="0"/>
              <a:t>温度依存性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15" y="2188791"/>
            <a:ext cx="5401689" cy="462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図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46" y="3909528"/>
            <a:ext cx="1714970" cy="754545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5920022"/>
            <a:ext cx="806015" cy="342789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2371" y="3328987"/>
            <a:ext cx="1120811" cy="288353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7649" y="2266992"/>
            <a:ext cx="806015" cy="342789"/>
          </a:xfrm>
          <a:prstGeom prst="rect">
            <a:avLst/>
          </a:prstGeom>
        </p:spPr>
      </p:pic>
      <p:sp>
        <p:nvSpPr>
          <p:cNvPr id="18" name="テキスト ボックス 17"/>
          <p:cNvSpPr txBox="1"/>
          <p:nvPr/>
        </p:nvSpPr>
        <p:spPr>
          <a:xfrm>
            <a:off x="6516216" y="2132501"/>
            <a:ext cx="18101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: </a:t>
            </a:r>
            <a:r>
              <a:rPr lang="ja-JP" altLang="en-US" sz="2800" dirty="0"/>
              <a:t>スムーズ</a:t>
            </a:r>
            <a:r>
              <a:rPr lang="en-US" altLang="ja-JP" sz="2800" dirty="0" smtClean="0"/>
              <a:t> </a:t>
            </a:r>
            <a:endParaRPr kumimoji="1" lang="ja-JP" altLang="en-US" sz="2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450687" y="5776220"/>
            <a:ext cx="15215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: </a:t>
            </a:r>
            <a:r>
              <a:rPr lang="ja-JP" altLang="en-US" sz="2800" dirty="0"/>
              <a:t>不連続</a:t>
            </a:r>
            <a:r>
              <a:rPr lang="en-US" altLang="ja-JP" sz="2800" dirty="0" smtClean="0"/>
              <a:t> </a:t>
            </a:r>
            <a:endParaRPr kumimoji="1" lang="ja-JP" altLang="en-US" sz="28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520047" y="6212318"/>
            <a:ext cx="1141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D </a:t>
            </a:r>
            <a:r>
              <a:rPr lang="ja-JP" altLang="en-US" sz="2800" dirty="0" smtClean="0"/>
              <a:t>→ </a:t>
            </a:r>
            <a:r>
              <a:rPr lang="en-US" altLang="ja-JP" sz="2800" dirty="0" smtClean="0"/>
              <a:t>F </a:t>
            </a:r>
            <a:endParaRPr kumimoji="1" lang="ja-JP" altLang="en-US" sz="2800" dirty="0"/>
          </a:p>
        </p:txBody>
      </p:sp>
      <p:pic>
        <p:nvPicPr>
          <p:cNvPr id="16" name="図 15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239" y="5296155"/>
            <a:ext cx="1086168" cy="288353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9265" y="1624032"/>
            <a:ext cx="1086168" cy="288353"/>
          </a:xfrm>
          <a:prstGeom prst="rect">
            <a:avLst/>
          </a:prstGeom>
        </p:spPr>
      </p:pic>
      <p:sp>
        <p:nvSpPr>
          <p:cNvPr id="24" name="テキスト ボックス 23"/>
          <p:cNvSpPr txBox="1"/>
          <p:nvPr/>
        </p:nvSpPr>
        <p:spPr>
          <a:xfrm>
            <a:off x="1410751" y="879103"/>
            <a:ext cx="3233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S. Nakamura, PRL(2012) </a:t>
            </a:r>
            <a:endParaRPr kumimoji="1" lang="ja-JP" altLang="en-US" sz="2400" dirty="0"/>
          </a:p>
        </p:txBody>
      </p:sp>
      <p:sp>
        <p:nvSpPr>
          <p:cNvPr id="25" name="角丸四角形 24"/>
          <p:cNvSpPr/>
          <p:nvPr/>
        </p:nvSpPr>
        <p:spPr>
          <a:xfrm>
            <a:off x="5513998" y="1340768"/>
            <a:ext cx="3522497" cy="157429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下矢印 2"/>
          <p:cNvSpPr/>
          <p:nvPr/>
        </p:nvSpPr>
        <p:spPr>
          <a:xfrm rot="796521">
            <a:off x="1663936" y="2483024"/>
            <a:ext cx="504056" cy="1085232"/>
          </a:xfrm>
          <a:prstGeom prst="down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16787" y="1628800"/>
            <a:ext cx="1805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002060"/>
                </a:solidFill>
              </a:rPr>
              <a:t>温度→大</a:t>
            </a:r>
            <a:endParaRPr kumimoji="1" lang="ja-JP" altLang="en-US" sz="2800" dirty="0">
              <a:solidFill>
                <a:srgbClr val="002060"/>
              </a:solidFill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5521752" y="2973424"/>
            <a:ext cx="3522497" cy="187220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2"/>
          <p:cNvSpPr/>
          <p:nvPr/>
        </p:nvSpPr>
        <p:spPr>
          <a:xfrm>
            <a:off x="5513997" y="4896823"/>
            <a:ext cx="3522497" cy="187220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6" name="直線矢印コネクタ 25"/>
          <p:cNvCxnSpPr/>
          <p:nvPr/>
        </p:nvCxnSpPr>
        <p:spPr>
          <a:xfrm>
            <a:off x="2807259" y="3617340"/>
            <a:ext cx="0" cy="2111022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1177231" y="4428884"/>
            <a:ext cx="1484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rgbClr val="FF0000"/>
                </a:solidFill>
              </a:rPr>
              <a:t>ジャンプ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5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r>
              <a:rPr lang="ja-JP" altLang="en-US" dirty="0"/>
              <a:t>相図</a:t>
            </a:r>
            <a:endParaRPr kumimoji="1" lang="ja-JP" alt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39" y="2564904"/>
            <a:ext cx="5933694" cy="210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正方形/長方形 10"/>
          <p:cNvSpPr/>
          <p:nvPr/>
        </p:nvSpPr>
        <p:spPr>
          <a:xfrm>
            <a:off x="1043608" y="4077072"/>
            <a:ext cx="1664132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7001270" y="4241931"/>
            <a:ext cx="558553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1259632" y="3861048"/>
            <a:ext cx="414122" cy="6618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直線矢印コネクタ 21"/>
          <p:cNvCxnSpPr/>
          <p:nvPr/>
        </p:nvCxnSpPr>
        <p:spPr>
          <a:xfrm flipV="1">
            <a:off x="5220072" y="2087636"/>
            <a:ext cx="993594" cy="74920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H="1">
            <a:off x="2656878" y="3619441"/>
            <a:ext cx="1195042" cy="140118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5127304" y="5013713"/>
            <a:ext cx="3233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S. Nakamura, PRL(2012) </a:t>
            </a:r>
            <a:endParaRPr kumimoji="1" lang="ja-JP" altLang="en-US" sz="2400" dirty="0"/>
          </a:p>
        </p:txBody>
      </p:sp>
      <p:pic>
        <p:nvPicPr>
          <p:cNvPr id="3" name="図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703" y="1327118"/>
            <a:ext cx="1188061" cy="74686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754" y="5101944"/>
            <a:ext cx="1188061" cy="746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82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1580" y="-27384"/>
            <a:ext cx="8229600" cy="1143000"/>
          </a:xfrm>
        </p:spPr>
        <p:txBody>
          <a:bodyPr/>
          <a:lstStyle/>
          <a:p>
            <a:r>
              <a:rPr lang="ja-JP" altLang="en-US" dirty="0"/>
              <a:t>臨界現象</a:t>
            </a:r>
            <a:endParaRPr kumimoji="1" lang="ja-JP" alt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615" y="4488277"/>
            <a:ext cx="5933694" cy="210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正方形/長方形 10"/>
          <p:cNvSpPr/>
          <p:nvPr/>
        </p:nvSpPr>
        <p:spPr>
          <a:xfrm>
            <a:off x="663859" y="5949280"/>
            <a:ext cx="2012699" cy="7560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7188246" y="6165304"/>
            <a:ext cx="558553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1028664" y="4601138"/>
            <a:ext cx="414122" cy="6618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矢印コネクタ 3"/>
          <p:cNvCxnSpPr/>
          <p:nvPr/>
        </p:nvCxnSpPr>
        <p:spPr>
          <a:xfrm>
            <a:off x="5903155" y="5208357"/>
            <a:ext cx="792088" cy="38208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>
            <a:off x="5804824" y="5590439"/>
            <a:ext cx="792088" cy="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1264800" y="3289924"/>
            <a:ext cx="10663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along </a:t>
            </a:r>
            <a:endParaRPr kumimoji="1" lang="ja-JP" altLang="en-US" sz="2800" dirty="0"/>
          </a:p>
        </p:txBody>
      </p:sp>
      <p:cxnSp>
        <p:nvCxnSpPr>
          <p:cNvPr id="21" name="直線矢印コネクタ 20"/>
          <p:cNvCxnSpPr/>
          <p:nvPr/>
        </p:nvCxnSpPr>
        <p:spPr>
          <a:xfrm>
            <a:off x="2364282" y="3572563"/>
            <a:ext cx="792088" cy="1865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6136754" y="3231176"/>
            <a:ext cx="10663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along </a:t>
            </a:r>
            <a:endParaRPr kumimoji="1" lang="ja-JP" altLang="en-US" sz="2800" dirty="0"/>
          </a:p>
        </p:txBody>
      </p:sp>
      <p:cxnSp>
        <p:nvCxnSpPr>
          <p:cNvPr id="24" name="直線矢印コネクタ 23"/>
          <p:cNvCxnSpPr/>
          <p:nvPr/>
        </p:nvCxnSpPr>
        <p:spPr>
          <a:xfrm>
            <a:off x="7164288" y="3539077"/>
            <a:ext cx="792088" cy="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655112"/>
            <a:ext cx="3327791" cy="441193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2043" y="2609303"/>
            <a:ext cx="3276846" cy="441193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575" y="1331301"/>
            <a:ext cx="1052545" cy="729547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3058572" y="1412776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伝導度</a:t>
            </a:r>
            <a:r>
              <a:rPr lang="ja-JP" altLang="en-US" sz="2800" dirty="0" smtClean="0"/>
              <a:t>：</a:t>
            </a:r>
            <a:endParaRPr kumimoji="1" lang="ja-JP" altLang="en-US" sz="2800" dirty="0"/>
          </a:p>
        </p:txBody>
      </p:sp>
      <p:sp>
        <p:nvSpPr>
          <p:cNvPr id="29" name="角丸四角形 28"/>
          <p:cNvSpPr/>
          <p:nvPr/>
        </p:nvSpPr>
        <p:spPr>
          <a:xfrm>
            <a:off x="547471" y="2502776"/>
            <a:ext cx="8273001" cy="157429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46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66780" y="1628800"/>
            <a:ext cx="7707558" cy="1152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800" dirty="0" smtClean="0"/>
              <a:t>なにが起こっているのか</a:t>
            </a:r>
            <a:r>
              <a:rPr lang="ja-JP" altLang="en-US" sz="2800" dirty="0" smtClean="0"/>
              <a:t>ゲージ・重力対応だと</a:t>
            </a:r>
            <a:endParaRPr lang="en-US" altLang="ja-JP" sz="2800" dirty="0"/>
          </a:p>
          <a:p>
            <a:pPr marL="0" indent="0">
              <a:buNone/>
            </a:pPr>
            <a:r>
              <a:rPr kumimoji="1" lang="ja-JP" altLang="en-US" sz="2800" dirty="0" smtClean="0"/>
              <a:t>よくわからない</a:t>
            </a:r>
            <a:endParaRPr kumimoji="1" lang="en-US" altLang="ja-JP" sz="2800" dirty="0" smtClean="0"/>
          </a:p>
          <a:p>
            <a:pPr marL="0" indent="0">
              <a:buNone/>
            </a:pPr>
            <a:endParaRPr kumimoji="1" lang="en-US" altLang="ja-JP" sz="2800" dirty="0" smtClean="0"/>
          </a:p>
          <a:p>
            <a:endParaRPr kumimoji="1" lang="ja-JP" altLang="en-US" sz="28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4675"/>
            <a:ext cx="4439340" cy="3800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図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926837"/>
            <a:ext cx="3327791" cy="441193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560" y="3573016"/>
            <a:ext cx="3276846" cy="441193"/>
          </a:xfrm>
          <a:prstGeom prst="rect">
            <a:avLst/>
          </a:prstGeom>
        </p:spPr>
      </p:pic>
      <p:sp>
        <p:nvSpPr>
          <p:cNvPr id="10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dirty="0" smtClean="0"/>
              <a:t>問題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474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ja-JP" altLang="en-US" dirty="0"/>
              <a:t>目的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6842949" y="6183479"/>
            <a:ext cx="558553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101311" y="5802596"/>
            <a:ext cx="414122" cy="6618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61081" y="5453602"/>
            <a:ext cx="1313717" cy="6799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72816"/>
            <a:ext cx="4439340" cy="3800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タイトル 1"/>
          <p:cNvSpPr txBox="1">
            <a:spLocks/>
          </p:cNvSpPr>
          <p:nvPr/>
        </p:nvSpPr>
        <p:spPr>
          <a:xfrm>
            <a:off x="590872" y="980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>現象論をつくること</a:t>
            </a:r>
            <a:endParaRPr lang="ja-JP" altLang="en-US" dirty="0"/>
          </a:p>
        </p:txBody>
      </p:sp>
      <p:pic>
        <p:nvPicPr>
          <p:cNvPr id="10" name="図 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8615" y="2359881"/>
            <a:ext cx="3327791" cy="441193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560" y="3356992"/>
            <a:ext cx="3276846" cy="441193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181" y="6218500"/>
            <a:ext cx="2700137" cy="441193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2147946" y="5562425"/>
            <a:ext cx="44807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イジング系でのランダウ理論</a:t>
            </a:r>
            <a:endParaRPr kumimoji="1" lang="ja-JP" altLang="en-US" sz="2800" dirty="0"/>
          </a:p>
        </p:txBody>
      </p:sp>
      <p:pic>
        <p:nvPicPr>
          <p:cNvPr id="14" name="図 13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814" y="6237312"/>
            <a:ext cx="1544682" cy="372925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1312476" y="5642084"/>
            <a:ext cx="5952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c</a:t>
            </a:r>
            <a:r>
              <a:rPr lang="en-US" altLang="ja-JP" sz="2800" dirty="0" smtClean="0"/>
              <a:t>f. </a:t>
            </a:r>
            <a:endParaRPr kumimoji="1" lang="ja-JP" altLang="en-US" sz="2800" dirty="0"/>
          </a:p>
        </p:txBody>
      </p:sp>
      <p:sp>
        <p:nvSpPr>
          <p:cNvPr id="19" name="角丸四角形 18"/>
          <p:cNvSpPr/>
          <p:nvPr/>
        </p:nvSpPr>
        <p:spPr>
          <a:xfrm>
            <a:off x="871000" y="5517232"/>
            <a:ext cx="6875800" cy="1308300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33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平衡相転移のランダウ理論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478" y="1426497"/>
            <a:ext cx="1646577" cy="339301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892025" y="1340768"/>
            <a:ext cx="41120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拡張した自由エネルギー：</a:t>
            </a:r>
            <a:endParaRPr kumimoji="1" lang="ja-JP" altLang="en-US" sz="2800" dirty="0"/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5412388" y="2160344"/>
            <a:ext cx="0" cy="841747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6066113" y="2057998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solidFill>
                  <a:srgbClr val="002060"/>
                </a:solidFill>
              </a:rPr>
              <a:t>最小化</a:t>
            </a:r>
            <a:endParaRPr kumimoji="1" lang="ja-JP" altLang="en-US" sz="2800" dirty="0">
              <a:solidFill>
                <a:srgbClr val="00206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97346" y="5787261"/>
            <a:ext cx="568296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非平衡定常系</a:t>
            </a:r>
            <a:r>
              <a:rPr lang="ja-JP" altLang="en-US" sz="2800" dirty="0" smtClean="0"/>
              <a:t>で</a:t>
            </a:r>
            <a:endParaRPr lang="en-US" altLang="ja-JP" sz="2800" dirty="0" smtClean="0"/>
          </a:p>
          <a:p>
            <a:r>
              <a:rPr lang="ja-JP" altLang="en-US" sz="2800" dirty="0" smtClean="0"/>
              <a:t>自由エネルギーに対応するものは？</a:t>
            </a:r>
            <a:endParaRPr kumimoji="1" lang="ja-JP" altLang="en-US" sz="2800" dirty="0"/>
          </a:p>
        </p:txBody>
      </p:sp>
      <p:cxnSp>
        <p:nvCxnSpPr>
          <p:cNvPr id="11" name="直線矢印コネクタ 10"/>
          <p:cNvCxnSpPr/>
          <p:nvPr/>
        </p:nvCxnSpPr>
        <p:spPr>
          <a:xfrm flipV="1">
            <a:off x="2596720" y="2708920"/>
            <a:ext cx="0" cy="25004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>
            <a:off x="1043608" y="4162840"/>
            <a:ext cx="321597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フリーフォーム 12"/>
          <p:cNvSpPr/>
          <p:nvPr/>
        </p:nvSpPr>
        <p:spPr>
          <a:xfrm>
            <a:off x="1321368" y="2983662"/>
            <a:ext cx="1310185" cy="1858255"/>
          </a:xfrm>
          <a:custGeom>
            <a:avLst/>
            <a:gdLst>
              <a:gd name="connsiteX0" fmla="*/ 0 w 1310185"/>
              <a:gd name="connsiteY0" fmla="*/ 0 h 1858255"/>
              <a:gd name="connsiteX1" fmla="*/ 477672 w 1310185"/>
              <a:gd name="connsiteY1" fmla="*/ 1815152 h 1858255"/>
              <a:gd name="connsiteX2" fmla="*/ 1119117 w 1310185"/>
              <a:gd name="connsiteY2" fmla="*/ 1282889 h 1858255"/>
              <a:gd name="connsiteX3" fmla="*/ 1310185 w 1310185"/>
              <a:gd name="connsiteY3" fmla="*/ 1214650 h 1858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0185" h="1858255">
                <a:moveTo>
                  <a:pt x="0" y="0"/>
                </a:moveTo>
                <a:cubicBezTo>
                  <a:pt x="145576" y="800668"/>
                  <a:pt x="291153" y="1601337"/>
                  <a:pt x="477672" y="1815152"/>
                </a:cubicBezTo>
                <a:cubicBezTo>
                  <a:pt x="664191" y="2028967"/>
                  <a:pt x="980365" y="1382973"/>
                  <a:pt x="1119117" y="1282889"/>
                </a:cubicBezTo>
                <a:cubicBezTo>
                  <a:pt x="1257869" y="1182805"/>
                  <a:pt x="1284027" y="1198727"/>
                  <a:pt x="1310185" y="121465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/>
          <p:cNvSpPr/>
          <p:nvPr/>
        </p:nvSpPr>
        <p:spPr>
          <a:xfrm>
            <a:off x="2596720" y="2979841"/>
            <a:ext cx="1310185" cy="1858255"/>
          </a:xfrm>
          <a:custGeom>
            <a:avLst/>
            <a:gdLst>
              <a:gd name="connsiteX0" fmla="*/ 0 w 1310185"/>
              <a:gd name="connsiteY0" fmla="*/ 0 h 1858255"/>
              <a:gd name="connsiteX1" fmla="*/ 477672 w 1310185"/>
              <a:gd name="connsiteY1" fmla="*/ 1815152 h 1858255"/>
              <a:gd name="connsiteX2" fmla="*/ 1119117 w 1310185"/>
              <a:gd name="connsiteY2" fmla="*/ 1282889 h 1858255"/>
              <a:gd name="connsiteX3" fmla="*/ 1310185 w 1310185"/>
              <a:gd name="connsiteY3" fmla="*/ 1214650 h 1858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0185" h="1858255">
                <a:moveTo>
                  <a:pt x="0" y="0"/>
                </a:moveTo>
                <a:cubicBezTo>
                  <a:pt x="145576" y="800668"/>
                  <a:pt x="291153" y="1601337"/>
                  <a:pt x="477672" y="1815152"/>
                </a:cubicBezTo>
                <a:cubicBezTo>
                  <a:pt x="664191" y="2028967"/>
                  <a:pt x="980365" y="1382973"/>
                  <a:pt x="1119117" y="1282889"/>
                </a:cubicBezTo>
                <a:cubicBezTo>
                  <a:pt x="1257869" y="1182805"/>
                  <a:pt x="1284027" y="1198727"/>
                  <a:pt x="1310185" y="1214650"/>
                </a:cubicBezTo>
              </a:path>
            </a:pathLst>
          </a:custGeom>
          <a:noFill/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図 1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996" y="2259241"/>
            <a:ext cx="203783" cy="321977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2262" y="4432708"/>
            <a:ext cx="372925" cy="237408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478" y="3406083"/>
            <a:ext cx="2580925" cy="441193"/>
          </a:xfrm>
          <a:prstGeom prst="rect">
            <a:avLst/>
          </a:prstGeom>
        </p:spPr>
      </p:pic>
      <p:sp>
        <p:nvSpPr>
          <p:cNvPr id="23" name="テキスト ボックス 22"/>
          <p:cNvSpPr txBox="1"/>
          <p:nvPr/>
        </p:nvSpPr>
        <p:spPr>
          <a:xfrm>
            <a:off x="7092280" y="4130559"/>
            <a:ext cx="14670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などなど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43430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T &gt; T_c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63.96016"/>
  <p:tag name="PICTUREFILESIZE" val="3855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T &lt; T_c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63.96016"/>
  <p:tag name="PICTUREFILESIZE" val="3855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\frac{\partial E}{\partial J} &gt;0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69.96016"/>
  <p:tag name="PICTUREFILESIZE" val="10854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\frac{\partial E}{\partial J} &lt;0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69.96016"/>
  <p:tag name="PICTUREFILESIZE" val="10854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\sigma-\sigma_c \sim (T-T_c) ^{1/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195.9604"/>
  <p:tag name="PICTUREFILESIZE" val="17845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\sigma - \sigma_c\sim (J-J_c)^{1/3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192.9604"/>
  <p:tag name="PICTUREFILESIZE" val="17499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\sigma = \frac{J}{E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61.98016"/>
  <p:tag name="PICTUREFILESIZE" val="9457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\sigma-\sigma_c \sim (T-T_c) ^{1/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195.9604"/>
  <p:tag name="PICTUREFILESIZE" val="17845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\sigma-\sigma_c \sim (J-J_c)^{1/3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192.9604"/>
  <p:tag name="PICTUREFILESIZE" val="17499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\sigma-\sigma_c \sim (T-T_c) ^{1/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195.9604"/>
  <p:tag name="PICTUREFILESIZE" val="17845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E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15.96"/>
  <p:tag name="PICTUREFILESIZE" val="845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\sigma-\sigma_c \sim (J-J_c)^{1/3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192.9604"/>
  <p:tag name="PICTUREFILESIZE" val="17499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M \sim (T-T_c) ^{1/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159.0003"/>
  <p:tag name="PICTUREFILESIZE" val="14381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M \sim h^{1/3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90.96016"/>
  <p:tag name="PICTUREFILESIZE" val="7033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f(M,h,T)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96.96024"/>
  <p:tag name="PICTUREFILESIZE" val="6799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f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12"/>
  <p:tag name="PICTUREFILESIZE" val="891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M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21.96008"/>
  <p:tag name="PICTUREFILESIZE" val="11246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\bar{M}(h,T_c) \sim h^{1/3}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151.9803"/>
  <p:tag name="PICTUREFILESIZE" val="13862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W(J,T)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75.00016"/>
  <p:tag name="PICTUREFILESIZE" val="5334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\frac{\partial W}{\partial J} = E(J,T)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136.9803"/>
  <p:tag name="PICTUREFILESIZE" val="21116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W(J)= \frac{1}{2\sigma}J^2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135.9603"/>
  <p:tag name="PICTUREFILESIZE" val="20340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J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12.96"/>
  <p:tag name="PICTUREFILESIZE" val="706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E(J) = \frac{1}{\sigma}J 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108.0002"/>
  <p:tag name="PICTUREFILESIZE" val="16331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E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15.96"/>
  <p:tag name="PICTUREFILESIZE" val="845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J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12.96"/>
  <p:tag name="PICTUREFILESIZE" val="706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W(J)=a J^2-b J^4+cJ^6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240.9605"/>
  <p:tag name="PICTUREFILESIZE" val="20972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\bar{X} (J,T)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72.00016"/>
  <p:tag name="PICTUREFILESIZE" val="5569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\frac{\partial \tilde{W}(\bar{X}, J, T)}{\partial J} = E(J,T)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220.9805"/>
  <p:tag name="PICTUREFILESIZE" val="36337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\tilde{W}(X, J, T)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102.9602"/>
  <p:tag name="PICTUREFILESIZE" val="79118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f(M,h,T)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96.96024"/>
  <p:tag name="PICTUREFILESIZE" val="6799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\bar{M}(h,T)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76.98016"/>
  <p:tag name="PICTUREFILESIZE" val="60086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f(\bar{M},h,T)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96.96024"/>
  <p:tag name="PICTUREFILESIZE" val="7472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E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15.96"/>
  <p:tag name="PICTUREFILESIZE" val="845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\tilde{W}(X, J, T) = W_{\rm reg}(J,T) + W_{\rm sing}(X,J,T)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399.0008"/>
  <p:tag name="PICTUREFILESIZE" val="34617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W_{\rm sing}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51.00008"/>
  <p:tag name="PICTUREFILESIZE" val="3959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X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18"/>
  <p:tag name="PICTUREFILESIZE" val="938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T&lt;T_c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63.96016"/>
  <p:tag name="PICTUREFILESIZE" val="3855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T&gt;T_c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63.96016"/>
  <p:tag name="PICTUREFILESIZE" val="3855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W_{\rm sing}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51.00008"/>
  <p:tag name="PICTUREFILESIZE" val="3959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X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18"/>
  <p:tag name="PICTUREFILESIZE" val="938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W_{\rm sing}(X, J, T) = -r (T -T_c) X^2 + \frac{u}{4}X^4 - a(J - J_c) X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471.0009"/>
  <p:tag name="PICTUREFILESIZE" val="62293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E(J,T) = E_{\rm reg} (J,T) -a\bar{X} (J,T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307.9806"/>
  <p:tag name="PICTUREFILESIZE" val="24671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\bar{X} \sim (T-T_c)^{1/2} 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156.9603"/>
  <p:tag name="PICTUREFILESIZE" val="14208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J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12.96"/>
  <p:tag name="PICTUREFILESIZE" val="706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\bar{X} \sim (J-J_c)^{1/3} 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153.9603"/>
  <p:tag name="PICTUREFILESIZE" val="14035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\sigma - \sigma_c \sim (J-J_c)^{1/3} 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192.9604"/>
  <p:tag name="PICTUREFILESIZE" val="17499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J=J_c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63.00016"/>
  <p:tag name="PICTUREFILESIZE" val="37418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T=T_c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66.00016"/>
  <p:tag name="PICTUREFILESIZE" val="39682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W_{\rm sing}(X, J, T) = -r (T -T_c) X^2 + \frac{u}{4}X^4 - a (J - J_c) X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471.0009"/>
  <p:tag name="PICTUREFILESIZE" val="622934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E(J,T) = -a\bar{X} (J,T)+ E_{\rm reg}(J,T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327.0006"/>
  <p:tag name="PICTUREFILESIZE" val="262034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\sigma - \sigma_c \sim (T-T_c)^{1/2} 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195.9604"/>
  <p:tag name="PICTUREFILESIZE" val="178458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\frac{\partial E}{\partial J} \rightarrow - \infty 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99.96024"/>
  <p:tag name="PICTUREFILESIZE" val="155458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\frac{\partial E}{\partial J} \rightarrow - \infty 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99.96024"/>
  <p:tag name="PICTUREFILESIZE" val="155458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\frac{\partial E}{\partial J} \rightarrow  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55.98008"/>
  <p:tag name="PICTUREFILESIZE" val="8802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\frac{\partial E}{\partial J} \rightarrow - \infty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99.96024"/>
  <p:tag name="PICTUREFILESIZE" val="155458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J \rightarrow J_c 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64.98016"/>
  <p:tag name="PICTUREFILESIZE" val="3855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T=T_c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66.00016"/>
  <p:tag name="PICTUREFILESIZE" val="39682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J&gt;J_c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60.00016"/>
  <p:tag name="PICTUREFILESIZE" val="36286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J&lt;J_c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60.00016"/>
  <p:tag name="PICTUREFILESIZE" val="36286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\sigma - \sigma_c \sim (T-T_c)^{1/2} 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195.9604"/>
  <p:tag name="PICTUREFILESIZE" val="178458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\sigma - \sigma_c \sim (J-J_c)^{1/3} 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192.9604"/>
  <p:tag name="PICTUREFILESIZE" val="174994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\frac{\partial E}{\partial J} 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30.00008"/>
  <p:tag name="PICTUREFILESIZE" val="46974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E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15.96"/>
  <p:tag name="PICTUREFILESIZE" val="845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J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12.96"/>
  <p:tag name="PICTUREFILESIZE" val="7062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\sigma \equiv \frac{\partial J}{\partial E} &lt;0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111.9602"/>
  <p:tag name="PICTUREFILESIZE" val="17305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E(J)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46.98008"/>
  <p:tag name="PICTUREFILESIZE" val="3336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T =T_c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66.00016"/>
  <p:tag name="PICTUREFILESIZE" val="3968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E(J)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15"/>
  <p:tag name="BITMAPFORMAT" val="bmpmono"/>
  <p:tag name="DEBUGINTERACTIVE" val="True"/>
  <p:tag name="ORIGWIDTH" val="46.98008"/>
  <p:tag name="PICTUREFILESIZE" val="33362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4886</TotalTime>
  <Words>285</Words>
  <Application>Microsoft Office PowerPoint</Application>
  <PresentationFormat>画面に合わせる (4:3)</PresentationFormat>
  <Paragraphs>89</Paragraphs>
  <Slides>21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2" baseType="lpstr">
      <vt:lpstr>Office ​​テーマ</vt:lpstr>
      <vt:lpstr>新奇な非平衡臨界現象を 記述する現象論</vt:lpstr>
      <vt:lpstr>内容</vt:lpstr>
      <vt:lpstr>非平衡定常状態</vt:lpstr>
      <vt:lpstr>ゲージ・重力対応による温度依存性</vt:lpstr>
      <vt:lpstr>相図</vt:lpstr>
      <vt:lpstr>臨界現象</vt:lpstr>
      <vt:lpstr>問題</vt:lpstr>
      <vt:lpstr>目的</vt:lpstr>
      <vt:lpstr>平衡相転移のランダウ理論</vt:lpstr>
      <vt:lpstr>PowerPoint プレゼンテーション</vt:lpstr>
      <vt:lpstr>PowerPoint プレゼンテーション</vt:lpstr>
      <vt:lpstr>PowerPoint プレゼンテーション</vt:lpstr>
      <vt:lpstr>臨界現象</vt:lpstr>
      <vt:lpstr>記述できない点</vt:lpstr>
      <vt:lpstr>まとめ</vt:lpstr>
      <vt:lpstr>今後の展望</vt:lpstr>
      <vt:lpstr>PowerPoint プレゼンテーション</vt:lpstr>
      <vt:lpstr>システム</vt:lpstr>
      <vt:lpstr>システム</vt:lpstr>
      <vt:lpstr>非線形領域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 introduction</dc:title>
  <dc:creator>y-minami</dc:creator>
  <cp:lastModifiedBy>y-minami</cp:lastModifiedBy>
  <cp:revision>253</cp:revision>
  <cp:lastPrinted>2012-04-24T04:34:48Z</cp:lastPrinted>
  <dcterms:created xsi:type="dcterms:W3CDTF">2012-04-08T04:29:48Z</dcterms:created>
  <dcterms:modified xsi:type="dcterms:W3CDTF">2013-08-27T01:13:52Z</dcterms:modified>
</cp:coreProperties>
</file>