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6" r:id="rId6"/>
    <p:sldId id="260" r:id="rId7"/>
    <p:sldId id="262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2" r:id="rId23"/>
    <p:sldId id="284" r:id="rId24"/>
    <p:sldId id="285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1F0B3-E6A7-4364-A6FF-CA5509CB6301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46F9-16FF-412F-8C15-4B75EBE3B67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022B4-5258-4D97-984F-15E6423BDF65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022B4-5258-4D97-984F-15E6423BDF65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5FCB1-ED05-4FE3-BC9B-1F380D460091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5FCB1-ED05-4FE3-BC9B-1F380D460091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6F9-16FF-412F-8C15-4B75EBE3B67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D3A4-949B-4BEE-8355-D4BD3D042F78}" type="datetimeFigureOut">
              <a:rPr kumimoji="1" lang="ja-JP" altLang="en-US" smtClean="0"/>
              <a:pPr/>
              <a:t>2013/8/26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1AA8B-D5AC-402F-9258-1099664635B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3" Type="http://schemas.openxmlformats.org/officeDocument/2006/relationships/tags" Target="../tags/tag4.xml"/><Relationship Id="rId7" Type="http://schemas.openxmlformats.org/officeDocument/2006/relationships/image" Target="../media/image30.png"/><Relationship Id="rId12" Type="http://schemas.openxmlformats.org/officeDocument/2006/relationships/image" Target="../media/image25.png"/><Relationship Id="rId17" Type="http://schemas.openxmlformats.org/officeDocument/2006/relationships/hyperlink" Target="http://maru.bonyari.jp/texclip/texclip.php?s=\begin%7balign*%7d%0d%0a(%0d%0aN=4)%0d%0a\end%7balign*%7d" TargetMode="External"/><Relationship Id="rId2" Type="http://schemas.openxmlformats.org/officeDocument/2006/relationships/tags" Target="../tags/tag3.xml"/><Relationship Id="rId16" Type="http://schemas.openxmlformats.org/officeDocument/2006/relationships/image" Target="../media/image37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tags" Target="../tags/tag6.xml"/><Relationship Id="rId15" Type="http://schemas.openxmlformats.org/officeDocument/2006/relationships/hyperlink" Target="http://maru.bonyari.jp/texclip/texclip.php?s=\begin%7balign*%7d%0d%0aZ=\int%20%7b\cal%20D%7d\bar%7bz%7d%7b\cal%20D%7dz%7b\cal%20D%7d\sigma%0d%0a\exp%20\Big(-%7bN%20\over%20g%7d\int%20d%5e3x%5b|\partial_\mu%20z|%5e2%0d%0a-|\bar%7bz%7d\partial_\mu%20z|%5e2+\sigma(|z|%5e2-1)%5d\Big)%0d%0a\end%7balign*%7d" TargetMode="External"/><Relationship Id="rId10" Type="http://schemas.openxmlformats.org/officeDocument/2006/relationships/image" Target="../media/image33.png"/><Relationship Id="rId4" Type="http://schemas.openxmlformats.org/officeDocument/2006/relationships/tags" Target="../tags/tag5.xml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http://maru.bonyari.jp/texclip/texclip.php?s=\begin%7balign*%7d%0d%0aC_1\equiv%20N/g%0d%0a\end%7balign*%7d" TargetMode="Externa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align*%7d%0d%0aQED_2%0d%0a\end%7balign*%7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\psi_%7b\bf%20n%7d\rightarrow%20V%5er_%7b\bf%20n%7d\psi_%7b\bf%20n%7d,%20\;\;%0d%0aU%5er_%7b%7b\bf%20n%7d,k%7d\rightarrow%20V%5er_%7b\bf%20n%7d%0d%0aU%5er_%7b%7b\bf%20n%7d,k%7dV%5er%5e\dagger%0d%0a\end%7balign*%7d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ru.bonyari.jp/texclip/texclip.php?s=\begin%7balign*%7d%0d%0aE_%7b%7b\bf%20n%7d,%20k%7d,%20\;\;%0d%0a%5bE_%7b%7b\bf%20n%7d,%20k%7d,%20U_%7b%7b\bf%20m%7d,%20\ell%7d%5d%0d%0a=\delta_%7b\bf%20n,m%7d\delta_%7bk,\ell%7dU_%7b%7b\bf%20m%7d,%20\ell%7d%0d%0a\end%7balign*%7d" TargetMode="Externa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hyperlink" Target="http://maru.bonyari.jp/texclip/texclip.php?s=\begin%7balign*%7d%0d%0a&amp;L_+=a%5e\dagger%20b%20\leftrightarrow%20U,%20\;%20\;%0d%0aL_-=b%5e\dagger%20a%20\leftrightarrow%20U%5e\dagger,%20\\%0d%0a&amp;Lz=%7b1\over%202%7d(a%5e\dagger%20a-b%5e\dagger%20b)\leftrightarrow%20E%0d%0a\end%7balign*%7d" TargetMode="External"/><Relationship Id="rId4" Type="http://schemas.openxmlformats.org/officeDocument/2006/relationships/hyperlink" Target="http://maru.bonyari.jp/texclip/texclip.php?s=\begin%7balign*%7d%0d%0a_%7b\bf%20n+\hat%7bk%7d%7d%0d%0a\end%7balign*%7d" TargetMode="External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&amp;H_M=M\sum_n%20(-1)%5en%20\psi%5e\dagger_n%20\psi_n,%20\\%0d%0a&amp;%20\psi_n=c_n%20(n%20\in%20\mbox%7beven%7d),%0d%0a%20\psi_n=d_n%20(n%20\in%20\mbox%7bodd%7d),%20%20%0d%0a\end%7balign*%7d" TargetMode="External"/><Relationship Id="rId13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hyperlink" Target="http://maru.bonyari.jp/texclip/texclip.php?s=\begin%7balign*%7d%0d%0a\downarrow%20\;\;\;%20\downarrow%0d%0a\end%7balign*%7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ru.bonyari.jp/texclip/texclip.php?s=\begin%7balign*%7d%0d%0ad_n%0d%0a\end%7balign*%7d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hyperlink" Target="http://maru.bonyari.jp/texclip/texclip.php?s=\begin%7balign*%7d%0d%0aH_P=\lambda\sum_n%20(\psi%5e\dagger_n%20L_%7b+,%20n%7d\psi_%7bn+1%7d+%0d%0a\mbox%7bh.c.%7d)%20%20%0d%0a\end%7balign*%7d" TargetMode="External"/><Relationship Id="rId4" Type="http://schemas.openxmlformats.org/officeDocument/2006/relationships/hyperlink" Target="http://maru.bonyari.jp/texclip/texclip.php?s=\begin%7balign*%7d%0d%0ac_n%0d%0a\end%7balign*%7d" TargetMode="External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align*%7d%0d%0aL_%7b\pm%7d%0d%0a\end%7balign*%7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hyperlink" Target="http://maru.bonyari.jp/texclip/texclip.php?s=\begin%7balign*%7d%0d%0a&amp;%7bL_%7b\pm%7d\over%20\sqrt%7b\ell(\ell+1)%7d%7d%20|\ell%20m\rangle%0d%0a=\sqrt%7b1-%7bm(m+1)%20\over%20\ell(\ell+1)%7d%7d|\ell,%20m\pm%201\rangle%20\\%0d%0a&amp;\rightarrow%20|\ell,%20m\pm%201\rangle%20\;\;%20\mbox%7bfor%7d%20\;\;%0d%0a\ell%20\rightarrow%20\infty,%20\;\;%20(\ell=\mbox%7btotal%20number%7d/2)%20%0d%0a\end%7balign*%7d" TargetMode="Externa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g_k%20=%20\mbox%7binteractions%7d%20\;%20(k=1,\cdots,%204)%0d%0a\end%7balign*%7d" TargetMode="External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openxmlformats.org/officeDocument/2006/relationships/hyperlink" Target="http://maru.bonyari.jp/texclip/texclip.php?s=\begin%7balign*%7d%0d%0a\Omega%20=%20\mbox%7bRabi%20effect%7d%0d%0a\end%7balign*%7d" TargetMode="External"/><Relationship Id="rId10" Type="http://schemas.openxmlformats.org/officeDocument/2006/relationships/hyperlink" Target="http://maru.bonyari.jp/texclip/texclip.php?s=\begin%7balign*%7d%0d%0a\Psi_k%0d%0a\end%7balign*%7d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\%7b\hat%7b\eta%7d_%7bri%7d,%20\;\;%20\hat%7b\theta%7d_%7bri%7d\%7d,%20\;\;%20%0d%0a\mbox%7bconjugate%20variables%7d%0d%0a\end%7balign*%7d" TargetMode="External"/><Relationship Id="rId13" Type="http://schemas.openxmlformats.org/officeDocument/2006/relationships/oleObject" Target="../embeddings/oleObject3.bin"/><Relationship Id="rId18" Type="http://schemas.openxmlformats.org/officeDocument/2006/relationships/hyperlink" Target="http://maru.bonyari.jp/texclip/texclip.php?s=\begin%7balign*%7d%0d%0a\gamma%5e2%20\rightarrow%200%0d%0a\end%7balign*%7d" TargetMode="External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73.png"/><Relationship Id="rId7" Type="http://schemas.openxmlformats.org/officeDocument/2006/relationships/image" Target="../media/image67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maru.bonyari.jp/texclip/texclip.php?s=\begin%7balign*%7d%0d%0a%25&amp;\hspace%7b0.5cm%7d\uparrow&amp;%20\\%0d%0a&amp;\mbox%7bpotential%7d&amp;%20\\%0d%0a&amp;\hspace%7b0.5cm%7d\downarrow&amp;%0d%0a\end%7balign*%7d" TargetMode="External"/><Relationship Id="rId20" Type="http://schemas.openxmlformats.org/officeDocument/2006/relationships/hyperlink" Target="http://maru.bonyari.jp/texclip/texclip.php?s=\begin%7balign*%7d%0d%0a\Rightarrow%0d%0a\end%7balign*%7d" TargetMode="External"/><Relationship Id="rId1" Type="http://schemas.openxmlformats.org/officeDocument/2006/relationships/vmlDrawing" Target="../drawings/vmlDrawing2.vml"/><Relationship Id="rId6" Type="http://schemas.openxmlformats.org/officeDocument/2006/relationships/hyperlink" Target="http://maru.bonyari.jp/texclip/texclip.php?s=\begin%7balign*%7d%0d%0a\hat%7b\rho%7d_%7bri%7d=\rho_0+\hat%7b\eta%7d_%7bri%7d%0d%0a\end%7balign*%7d" TargetMode="External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10" Type="http://schemas.openxmlformats.org/officeDocument/2006/relationships/hyperlink" Target="http://maru.bonyari.jp/texclip/texclip.php?s=\begin%7balign*%7d%0d%0a&amp;\hspace%7b0.5cm%7d\uparrow&amp;%20\\%0d%0a&amp;\mbox%7bElectric%20field%7d&amp;%20%0d%0a\end%7balign*%7d" TargetMode="External"/><Relationship Id="rId19" Type="http://schemas.openxmlformats.org/officeDocument/2006/relationships/image" Target="../media/image72.png"/><Relationship Id="rId4" Type="http://schemas.openxmlformats.org/officeDocument/2006/relationships/hyperlink" Target="http://maru.bonyari.jp/texclip/texclip.php?s=\begin%7balign*%7d%0d%0a\hat%7b\Psi%7d_%7bri%7d=\sqrt%7b\hat%7b\rho%7d_%7bri%7d%7d%20\%20e%5e%7bi\hat%7b\theta%7d_%7bri%7d%7d%0d%0a\end%7balign*%7d" TargetMode="External"/><Relationship Id="rId9" Type="http://schemas.openxmlformats.org/officeDocument/2006/relationships/image" Target="../media/image68.png"/><Relationship Id="rId14" Type="http://schemas.openxmlformats.org/officeDocument/2006/relationships/hyperlink" Target="http://maru.bonyari.jp/texclip/texclip.php?s=\begin%7balign*%7d%0d%0a&amp;\hspace%7b0.5cm%7d\uparrow&amp;%20\\%0d%0a&amp;\mbox%7bRabi%20terms%7d&amp;%20%0d%0a\end%7balign*%7d" TargetMode="External"/><Relationship Id="rId22" Type="http://schemas.openxmlformats.org/officeDocument/2006/relationships/hyperlink" Target="http://maru.bonyari.jp/texclip/texclip.php?s=\begin%7balign*%7d%0d%0a&amp;%20\uparrow%20\\%0d%0ag_k%20&amp;-\mbox%7bterms%7d%0d%0a\end%7balign*%7d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Q_x%20\equiv%20\sum_i%20\nabla_i%20\eta_%7bxi%7d%0d%0a\end%7balign*%7d" TargetMode="Externa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://maru.bonyari.jp/texclip/texclip.php?s=\begin%7balign*%7d%0d%0a\mbox%7b-%7d%0d%0a\end%7balign*%7d" TargetMode="External"/><Relationship Id="rId11" Type="http://schemas.openxmlformats.org/officeDocument/2006/relationships/image" Target="../media/image79.png"/><Relationship Id="rId5" Type="http://schemas.openxmlformats.org/officeDocument/2006/relationships/oleObject" Target="../embeddings/oleObject5.bin"/><Relationship Id="rId10" Type="http://schemas.openxmlformats.org/officeDocument/2006/relationships/hyperlink" Target="http://maru.bonyari.jp/texclip/texclip.php?s=\begin%7balign*%7d%0d%0a\eta_%7bxi%7d%0d%0a\end%7balign*%7d" TargetMode="External"/><Relationship Id="rId4" Type="http://schemas.openxmlformats.org/officeDocument/2006/relationships/oleObject" Target="../embeddings/oleObject4.bin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://maru.bonyari.jp/texclip/texclip.php?s=\begin%7balign*%7d%0d%0a\gamma%5e2%0d%0a\end%7balign*%7d" TargetMode="External"/><Relationship Id="rId5" Type="http://schemas.openxmlformats.org/officeDocument/2006/relationships/image" Target="../media/image72.png"/><Relationship Id="rId10" Type="http://schemas.openxmlformats.org/officeDocument/2006/relationships/image" Target="../media/image82.png"/><Relationship Id="rId4" Type="http://schemas.openxmlformats.org/officeDocument/2006/relationships/hyperlink" Target="http://maru.bonyari.jp/texclip/texclip.php?s=\begin%7balign*%7d%0d%0a\gamma%5e2%20\rightarrow%200%0d%0a\end%7balign*%7d" TargetMode="External"/><Relationship Id="rId9" Type="http://schemas.openxmlformats.org/officeDocument/2006/relationships/hyperlink" Target="http://maru.bonyari.jp/texclip/texclip.php?s=\begin%7balign*%7d%0d%0a\phi_x=e%5e%7bi\varphi_x%7d%0d%0a\end%7balign*%7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notesSlide" Target="../notesSlides/notesSlide19.xml"/><Relationship Id="rId18" Type="http://schemas.openxmlformats.org/officeDocument/2006/relationships/image" Target="../media/image87.png"/><Relationship Id="rId3" Type="http://schemas.openxmlformats.org/officeDocument/2006/relationships/tags" Target="../tags/tag9.xml"/><Relationship Id="rId21" Type="http://schemas.openxmlformats.org/officeDocument/2006/relationships/image" Target="../media/image90.png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6.png"/><Relationship Id="rId2" Type="http://schemas.openxmlformats.org/officeDocument/2006/relationships/tags" Target="../tags/tag8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tags" Target="../tags/tag16.xml"/><Relationship Id="rId19" Type="http://schemas.openxmlformats.org/officeDocument/2006/relationships/image" Target="../media/image88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0.xml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22.xml"/><Relationship Id="rId10" Type="http://schemas.openxmlformats.org/officeDocument/2006/relationships/image" Target="../media/image96.png"/><Relationship Id="rId4" Type="http://schemas.openxmlformats.org/officeDocument/2006/relationships/tags" Target="../tags/tag21.xml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tags" Target="../tags/tag25.xml"/><Relationship Id="rId21" Type="http://schemas.openxmlformats.org/officeDocument/2006/relationships/image" Target="../media/image108.png"/><Relationship Id="rId7" Type="http://schemas.openxmlformats.org/officeDocument/2006/relationships/tags" Target="../tags/tag29.xml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tags" Target="../tags/tag24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27.xml"/><Relationship Id="rId15" Type="http://schemas.openxmlformats.org/officeDocument/2006/relationships/image" Target="../media/image10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6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maru.bonyari.jp/texclip/texclip.php?s=\begin%7balign*%7d%0d%0a%5e\ast%0d%0a\end%7balign*%7d" TargetMode="External"/><Relationship Id="rId3" Type="http://schemas.openxmlformats.org/officeDocument/2006/relationships/hyperlink" Target="http://maru.bonyari.jp/texclip/texclip.php?s=\begin%7balign*%7d%0d%0aa+b%20\rightarrow%20a%5e\ast+b%5e\ast%0d%0a\end%7balign*%7d" TargetMode="External"/><Relationship Id="rId7" Type="http://schemas.openxmlformats.org/officeDocument/2006/relationships/hyperlink" Target="http://maru.bonyari.jp/texclip/texclip.php?s=\begin%7balign*%7d%0d%0aa\rightarrow%20\;%20\leftarrow%20b%0d%0a\end%7balign*%7d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hyperlink" Target="http://maru.bonyari.jp/texclip/texclip.php?s=\begin%7balign*%7d%0d%0a\alpha,%20\;%20\beta=\mbox%7bspin%20$z$-comp.%7d%0d%0a\end%7balign*%7d" TargetMode="External"/><Relationship Id="rId5" Type="http://schemas.openxmlformats.org/officeDocument/2006/relationships/hyperlink" Target="http://maru.bonyari.jp/texclip/texclip.php?s=\begin%7balign*%7d%0d%0aa+b%20\rightarrow%20a%5e\ast+b\;%20(res.)\rightarrow%20a+b%20%0d%0a\end%7balign*%7d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maru.bonyari.jp/texclip/texclip.php?s=\begin%7balign*%7d%0d%0aa_\alpha\rightarrow%20a%5e\ast%20\rightarrow%20a_\beta%0d%0a\end%7balign*%7d" TargetMode="Externa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align*%7d%0d%0aQED_2%0d%0a\end%7balign*%7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://maru.bonyari.jp/texclip/texclip.php?s=\begin%7balign*%7d%0d%0a\mbox%7bCP%7d%5e%7bN-1%7d%0d%0a\end%7balign*%7d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4900" dirty="0" smtClean="0"/>
              <a:t>冷却原子系を用いた</a:t>
            </a:r>
            <a:r>
              <a:rPr lang="en-US" altLang="ja-JP" sz="4900" dirty="0" smtClean="0"/>
              <a:t/>
            </a:r>
            <a:br>
              <a:rPr lang="en-US" altLang="ja-JP" sz="4900" dirty="0" smtClean="0"/>
            </a:br>
            <a:r>
              <a:rPr lang="ja-JP" altLang="en-US" sz="4900" dirty="0" smtClean="0"/>
              <a:t>量子シミュレーション：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格子場の理論に対する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新奇シミュレーション技術の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現状と未来</a:t>
            </a:r>
            <a:br>
              <a:rPr lang="ja-JP" altLang="en-US" dirty="0" smtClean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40760" cy="1633736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名工大：一瀬　郁夫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2013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8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27</a:t>
            </a:r>
            <a:r>
              <a:rPr lang="ja-JP" altLang="en-US" sz="2800" dirty="0" smtClean="0"/>
              <a:t>日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「熱場の量子論とその応用」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4938"/>
            <a:ext cx="8574087" cy="633412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Times New Roman" pitchFamily="18" charset="0"/>
              </a:rPr>
              <a:t>Effective field theory for SU(4</a:t>
            </a:r>
            <a:r>
              <a:rPr lang="en-US" altLang="ja-JP" sz="3200" smtClean="0">
                <a:latin typeface="Times New Roman" pitchFamily="18" charset="0"/>
              </a:rPr>
              <a:t>)  AF spin </a:t>
            </a:r>
            <a:r>
              <a:rPr lang="en-US" altLang="ja-JP" sz="3200" dirty="0" smtClean="0">
                <a:latin typeface="Times New Roman" pitchFamily="18" charset="0"/>
              </a:rPr>
              <a:t>model</a:t>
            </a:r>
          </a:p>
        </p:txBody>
      </p:sp>
      <p:pic>
        <p:nvPicPr>
          <p:cNvPr id="16387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17232"/>
            <a:ext cx="12239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2828925"/>
            <a:ext cx="21605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050" y="3284538"/>
            <a:ext cx="18002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86"/>
          <p:cNvGrpSpPr>
            <a:grpSpLocks/>
          </p:cNvGrpSpPr>
          <p:nvPr/>
        </p:nvGrpSpPr>
        <p:grpSpPr bwMode="auto">
          <a:xfrm>
            <a:off x="287338" y="4149725"/>
            <a:ext cx="5076825" cy="1008063"/>
            <a:chOff x="0" y="4005064"/>
            <a:chExt cx="5076056" cy="1008112"/>
          </a:xfrm>
        </p:grpSpPr>
        <p:sp>
          <p:nvSpPr>
            <p:cNvPr id="16437" name="Rectangle 79"/>
            <p:cNvSpPr>
              <a:spLocks noChangeArrowheads="1"/>
            </p:cNvSpPr>
            <p:nvPr/>
          </p:nvSpPr>
          <p:spPr bwMode="auto">
            <a:xfrm>
              <a:off x="0" y="4005064"/>
              <a:ext cx="5076056" cy="1008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2400" dirty="0" smtClean="0"/>
                <a:t>SU(4</a:t>
              </a:r>
              <a:r>
                <a:rPr lang="en-US" altLang="ja-JP" sz="2400" dirty="0"/>
                <a:t>) Heisenberg model </a:t>
              </a:r>
              <a:r>
                <a:rPr lang="ja-JP" altLang="en-US" sz="2400" dirty="0"/>
                <a:t>の有効場理論</a:t>
              </a:r>
              <a:endParaRPr lang="en-US" altLang="ja-JP" sz="2400" dirty="0"/>
            </a:p>
            <a:p>
              <a:r>
                <a:rPr lang="ja-JP" altLang="en-US" sz="2400" dirty="0"/>
                <a:t>として</a:t>
              </a:r>
              <a:r>
                <a:rPr lang="en-US" altLang="ja-JP" sz="2400" dirty="0"/>
                <a:t>CP  model </a:t>
              </a:r>
              <a:r>
                <a:rPr lang="ja-JP" altLang="en-US" sz="2400" dirty="0"/>
                <a:t>を導出した </a:t>
              </a:r>
            </a:p>
          </p:txBody>
        </p:sp>
        <p:sp>
          <p:nvSpPr>
            <p:cNvPr id="16438" name="Text Box 80"/>
            <p:cNvSpPr txBox="1">
              <a:spLocks noChangeArrowheads="1"/>
            </p:cNvSpPr>
            <p:nvPr/>
          </p:nvSpPr>
          <p:spPr bwMode="auto">
            <a:xfrm>
              <a:off x="1044144" y="4364476"/>
              <a:ext cx="29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2627784" y="5517232"/>
            <a:ext cx="2736850" cy="431800"/>
            <a:chOff x="1156" y="3772"/>
            <a:chExt cx="1724" cy="272"/>
          </a:xfrm>
        </p:grpSpPr>
        <p:sp>
          <p:nvSpPr>
            <p:cNvPr id="16435" name="Rectangle 72"/>
            <p:cNvSpPr>
              <a:spLocks noChangeArrowheads="1"/>
            </p:cNvSpPr>
            <p:nvPr/>
          </p:nvSpPr>
          <p:spPr bwMode="auto">
            <a:xfrm>
              <a:off x="1156" y="3772"/>
              <a:ext cx="1724" cy="27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ja-JP" altLang="en-US" dirty="0"/>
                <a:t>の異方性に依存する</a:t>
              </a:r>
            </a:p>
          </p:txBody>
        </p:sp>
        <p:pic>
          <p:nvPicPr>
            <p:cNvPr id="16436" name="Picture 8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4" y="3854"/>
              <a:ext cx="10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5" name="Line 87"/>
          <p:cNvSpPr>
            <a:spLocks noChangeShapeType="1"/>
          </p:cNvSpPr>
          <p:nvPr/>
        </p:nvSpPr>
        <p:spPr bwMode="auto">
          <a:xfrm>
            <a:off x="2051720" y="5733256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7" name="テキスト ボックス 79"/>
          <p:cNvSpPr txBox="1">
            <a:spLocks noChangeArrowheads="1"/>
          </p:cNvSpPr>
          <p:nvPr/>
        </p:nvSpPr>
        <p:spPr bwMode="auto">
          <a:xfrm>
            <a:off x="539750" y="1125538"/>
            <a:ext cx="4968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コヒーレント状態の経路積分</a:t>
            </a:r>
            <a:endParaRPr lang="en-US" altLang="ja-JP" sz="2400" dirty="0"/>
          </a:p>
          <a:p>
            <a:r>
              <a:rPr lang="ja-JP" altLang="en-US" sz="2400" dirty="0"/>
              <a:t>反強磁性状態からのゆらぎを</a:t>
            </a:r>
            <a:r>
              <a:rPr lang="ja-JP" altLang="en-US" sz="2400" dirty="0" smtClean="0"/>
              <a:t>積分、 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grpSp>
        <p:nvGrpSpPr>
          <p:cNvPr id="4" name="グループ化 81"/>
          <p:cNvGrpSpPr>
            <a:grpSpLocks/>
          </p:cNvGrpSpPr>
          <p:nvPr/>
        </p:nvGrpSpPr>
        <p:grpSpPr bwMode="auto">
          <a:xfrm>
            <a:off x="611560" y="2895600"/>
            <a:ext cx="1473200" cy="562780"/>
            <a:chOff x="716713" y="3068960"/>
            <a:chExt cx="1473288" cy="563068"/>
          </a:xfrm>
        </p:grpSpPr>
        <p:sp>
          <p:nvSpPr>
            <p:cNvPr id="16433" name="Text Box 73"/>
            <p:cNvSpPr txBox="1">
              <a:spLocks noChangeArrowheads="1"/>
            </p:cNvSpPr>
            <p:nvPr/>
          </p:nvSpPr>
          <p:spPr bwMode="auto">
            <a:xfrm>
              <a:off x="1043608" y="3068960"/>
              <a:ext cx="298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3</a:t>
              </a:r>
            </a:p>
          </p:txBody>
        </p:sp>
        <p:sp>
          <p:nvSpPr>
            <p:cNvPr id="16434" name="テキスト ボックス 80"/>
            <p:cNvSpPr txBox="1">
              <a:spLocks noChangeArrowheads="1"/>
            </p:cNvSpPr>
            <p:nvPr/>
          </p:nvSpPr>
          <p:spPr bwMode="auto">
            <a:xfrm>
              <a:off x="716713" y="3170363"/>
              <a:ext cx="1473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CP    </a:t>
              </a:r>
              <a:r>
                <a:rPr lang="ja-JP" altLang="en-US" sz="2400" dirty="0"/>
                <a:t>変数</a:t>
              </a:r>
            </a:p>
          </p:txBody>
        </p:sp>
      </p:grpSp>
      <p:pic>
        <p:nvPicPr>
          <p:cNvPr id="16399" name="Picture 33" descr="\begin{align*}&#10;\hat{b}_{i}=(\hat{b}_{1},\hat{b}_{2},\hat{b}_{3},\hat{b}_{4})&#10;\end{align*}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2938" y="2832100"/>
            <a:ext cx="194468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左矢印 83"/>
          <p:cNvSpPr/>
          <p:nvPr/>
        </p:nvSpPr>
        <p:spPr>
          <a:xfrm>
            <a:off x="4716463" y="3141663"/>
            <a:ext cx="6477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6401" name="Picture 28" descr="\begin{align*}&#10;\sum_{\alpha}\hat{b}^{\dagger}_{i\alpha}\hat{b}_{i\alpha}=1&#10;\end{align*}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3284538"/>
            <a:ext cx="15128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直線矢印コネクタ 88"/>
          <p:cNvCxnSpPr/>
          <p:nvPr/>
        </p:nvCxnSpPr>
        <p:spPr>
          <a:xfrm>
            <a:off x="5795963" y="6289675"/>
            <a:ext cx="31686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3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350" y="6394450"/>
            <a:ext cx="174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Oval 32"/>
          <p:cNvSpPr>
            <a:spLocks noChangeArrowheads="1"/>
          </p:cNvSpPr>
          <p:nvPr/>
        </p:nvSpPr>
        <p:spPr bwMode="auto">
          <a:xfrm>
            <a:off x="7167563" y="6229350"/>
            <a:ext cx="141287" cy="141288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" name="グループ化 117"/>
          <p:cNvGrpSpPr>
            <a:grpSpLocks/>
          </p:cNvGrpSpPr>
          <p:nvPr/>
        </p:nvGrpSpPr>
        <p:grpSpPr bwMode="auto">
          <a:xfrm>
            <a:off x="6508750" y="4508500"/>
            <a:ext cx="1447800" cy="1441450"/>
            <a:chOff x="6004845" y="4141765"/>
            <a:chExt cx="1447474" cy="1440160"/>
          </a:xfrm>
        </p:grpSpPr>
        <p:cxnSp>
          <p:nvCxnSpPr>
            <p:cNvPr id="94" name="直線コネクタ 93"/>
            <p:cNvCxnSpPr/>
            <p:nvPr/>
          </p:nvCxnSpPr>
          <p:spPr>
            <a:xfrm>
              <a:off x="6004845" y="4141765"/>
              <a:ext cx="14395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6004845" y="4501805"/>
              <a:ext cx="14395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6004845" y="4863432"/>
              <a:ext cx="14395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6004845" y="5207610"/>
              <a:ext cx="14395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>
              <a:off x="6004845" y="5575581"/>
              <a:ext cx="14395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rot="5400000">
              <a:off x="5284765" y="4861845"/>
              <a:ext cx="14401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6733344" y="4141765"/>
              <a:ext cx="0" cy="14338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rot="5400000">
              <a:off x="6732239" y="4861845"/>
              <a:ext cx="14401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rot="5400000">
              <a:off x="5641873" y="4861845"/>
              <a:ext cx="14401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7092038" y="4144937"/>
              <a:ext cx="0" cy="14369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屈折矢印 118"/>
          <p:cNvSpPr/>
          <p:nvPr/>
        </p:nvSpPr>
        <p:spPr>
          <a:xfrm rot="16200000">
            <a:off x="7776369" y="5193507"/>
            <a:ext cx="1081087" cy="431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0" name="屈折矢印 119"/>
          <p:cNvSpPr/>
          <p:nvPr/>
        </p:nvSpPr>
        <p:spPr>
          <a:xfrm rot="16200000" flipV="1">
            <a:off x="5687219" y="5193507"/>
            <a:ext cx="1081087" cy="431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6" name="グループ化 131"/>
          <p:cNvGrpSpPr>
            <a:grpSpLocks/>
          </p:cNvGrpSpPr>
          <p:nvPr/>
        </p:nvGrpSpPr>
        <p:grpSpPr bwMode="auto">
          <a:xfrm>
            <a:off x="6516688" y="4508500"/>
            <a:ext cx="1446212" cy="1441450"/>
            <a:chOff x="8525126" y="2636912"/>
            <a:chExt cx="1447474" cy="1440160"/>
          </a:xfrm>
        </p:grpSpPr>
        <p:cxnSp>
          <p:nvCxnSpPr>
            <p:cNvPr id="122" name="直線コネクタ 121"/>
            <p:cNvCxnSpPr/>
            <p:nvPr/>
          </p:nvCxnSpPr>
          <p:spPr>
            <a:xfrm>
              <a:off x="8525126" y="2636912"/>
              <a:ext cx="14395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8525126" y="2996952"/>
              <a:ext cx="14395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8525126" y="3358579"/>
              <a:ext cx="14395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8525126" y="3702757"/>
              <a:ext cx="14395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>
              <a:off x="8525126" y="4070728"/>
              <a:ext cx="14395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rot="5400000">
              <a:off x="7805046" y="3356992"/>
              <a:ext cx="14401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>
              <a:off x="9252835" y="2636912"/>
              <a:ext cx="0" cy="14338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rot="5400000">
              <a:off x="9252520" y="3356992"/>
              <a:ext cx="14401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rot="5400000">
              <a:off x="8162545" y="3356992"/>
              <a:ext cx="144016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9611924" y="2640084"/>
              <a:ext cx="0" cy="14369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テキスト ボックス 132"/>
          <p:cNvSpPr txBox="1">
            <a:spLocks noChangeArrowheads="1"/>
          </p:cNvSpPr>
          <p:nvPr/>
        </p:nvSpPr>
        <p:spPr bwMode="auto">
          <a:xfrm>
            <a:off x="6659563" y="400526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/>
              <a:t>等方的</a:t>
            </a:r>
          </a:p>
        </p:txBody>
      </p:sp>
      <p:sp>
        <p:nvSpPr>
          <p:cNvPr id="134" name="テキスト ボックス 133"/>
          <p:cNvSpPr txBox="1">
            <a:spLocks noChangeArrowheads="1"/>
          </p:cNvSpPr>
          <p:nvPr/>
        </p:nvSpPr>
        <p:spPr bwMode="auto">
          <a:xfrm>
            <a:off x="6444208" y="3573016"/>
            <a:ext cx="1830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異方的</a:t>
            </a:r>
            <a:endParaRPr lang="en-US" altLang="ja-JP" sz="2400"/>
          </a:p>
          <a:p>
            <a:pPr algn="ctr"/>
            <a:r>
              <a:rPr lang="en-US" altLang="ja-JP" sz="2400"/>
              <a:t>(</a:t>
            </a:r>
            <a:r>
              <a:rPr lang="ja-JP" altLang="en-US" sz="2400"/>
              <a:t>擬１次元的</a:t>
            </a:r>
            <a:r>
              <a:rPr lang="en-US" altLang="ja-JP" sz="2400"/>
              <a:t>)</a:t>
            </a:r>
            <a:endParaRPr lang="ja-JP" altLang="en-US" sz="2400"/>
          </a:p>
        </p:txBody>
      </p:sp>
      <p:pic>
        <p:nvPicPr>
          <p:cNvPr id="16411" name="Picture 54" descr="\begin{align*}&#10;\lambda = 1&#10;\end{align*}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625" y="6473825"/>
            <a:ext cx="6477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2" name="Oval 32"/>
          <p:cNvSpPr>
            <a:spLocks noChangeArrowheads="1"/>
          </p:cNvSpPr>
          <p:nvPr/>
        </p:nvSpPr>
        <p:spPr bwMode="auto">
          <a:xfrm>
            <a:off x="5767388" y="62230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122" name="Picture 2" descr="\begin{align*}&#10;Z=\int {\cal D}\bar{z}{\cal D}z{\cal D}\sigma&#10;\exp \Big(-{N \over g}\int d^3x[|\partial_\mu z|^2&#10;-|\bar{z}\partial_\mu z|^2+\sigma(|z|^2-1)]\Big)&#10;\end{align*}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576" y="2060848"/>
            <a:ext cx="7560840" cy="597243"/>
          </a:xfrm>
          <a:prstGeom prst="rect">
            <a:avLst/>
          </a:prstGeom>
          <a:noFill/>
        </p:spPr>
      </p:pic>
      <p:pic>
        <p:nvPicPr>
          <p:cNvPr id="5128" name="Picture 8" descr="\begin{align*}&#10;(&#10;N=4)&#10;\end{align*}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36096" y="1556792"/>
            <a:ext cx="1224138" cy="361077"/>
          </a:xfrm>
          <a:prstGeom prst="rect">
            <a:avLst/>
          </a:prstGeom>
          <a:noFill/>
        </p:spPr>
      </p:pic>
      <p:sp>
        <p:nvSpPr>
          <p:cNvPr id="53" name="テキスト ボックス 52"/>
          <p:cNvSpPr txBox="1"/>
          <p:nvPr/>
        </p:nvSpPr>
        <p:spPr>
          <a:xfrm>
            <a:off x="6948264" y="645789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QFT</a:t>
            </a:r>
            <a:endParaRPr kumimoji="1" lang="ja-JP" altLang="en-US" sz="2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228184" y="594928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order</a:t>
            </a:r>
            <a:endParaRPr kumimoji="1" lang="ja-JP" altLang="en-US" sz="2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380312" y="59492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disorder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370502" cy="1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971600" y="22768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1/N </a:t>
            </a:r>
            <a:r>
              <a:rPr kumimoji="1" lang="ja-JP" altLang="en-US" sz="2800" dirty="0" smtClean="0"/>
              <a:t>展開法では</a:t>
            </a:r>
            <a:r>
              <a:rPr lang="ja-JP" altLang="en-US" sz="2800" dirty="0" smtClean="0">
                <a:solidFill>
                  <a:schemeClr val="accent1"/>
                </a:solidFill>
              </a:rPr>
              <a:t>２次相転移</a:t>
            </a:r>
            <a:r>
              <a:rPr lang="ja-JP" altLang="en-US" sz="2800" dirty="0" smtClean="0"/>
              <a:t>が予想される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28529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I.Ya</a:t>
            </a:r>
            <a:r>
              <a:rPr kumimoji="1" lang="en-US" altLang="ja-JP" dirty="0" smtClean="0"/>
              <a:t>. </a:t>
            </a:r>
            <a:r>
              <a:rPr kumimoji="1" lang="en-US" altLang="ja-JP" dirty="0" err="1" smtClean="0"/>
              <a:t>Are’eva</a:t>
            </a:r>
            <a:r>
              <a:rPr kumimoji="1" lang="en-US" altLang="ja-JP" dirty="0" smtClean="0"/>
              <a:t> and S.I. </a:t>
            </a:r>
            <a:r>
              <a:rPr kumimoji="1" lang="en-US" altLang="ja-JP" dirty="0" err="1" smtClean="0"/>
              <a:t>Azakov</a:t>
            </a:r>
            <a:r>
              <a:rPr kumimoji="1" lang="en-US" altLang="ja-JP" dirty="0" smtClean="0"/>
              <a:t>, Nucl.Phys.B162, 298(1980)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67151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331640" y="357301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N=2, N=3 </a:t>
            </a:r>
            <a:r>
              <a:rPr kumimoji="1" lang="ja-JP" altLang="en-US" sz="2000" dirty="0" smtClean="0"/>
              <a:t>は２次転移である</a:t>
            </a:r>
            <a:endParaRPr kumimoji="1" lang="ja-JP" altLang="en-US" sz="2000" dirty="0"/>
          </a:p>
        </p:txBody>
      </p:sp>
      <p:pic>
        <p:nvPicPr>
          <p:cNvPr id="1028" name="Picture 4" descr="\begin{align*}&#10;C_1\equiv N/g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678384"/>
            <a:ext cx="1152128" cy="266878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067944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N=3 </a:t>
            </a:r>
            <a:r>
              <a:rPr kumimoji="1" lang="ja-JP" altLang="en-US" dirty="0" smtClean="0"/>
              <a:t>の結果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32129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MC </a:t>
            </a:r>
            <a:r>
              <a:rPr kumimoji="1" lang="ja-JP" altLang="en-US" sz="2000" b="1" dirty="0" smtClean="0"/>
              <a:t>計算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92280" y="386104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比熱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400506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エネルギー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476672"/>
            <a:ext cx="720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ところが、 </a:t>
            </a:r>
            <a:r>
              <a:rPr kumimoji="1" lang="en-US" altLang="ja-JP" sz="2800" dirty="0" smtClean="0"/>
              <a:t>N=4 </a:t>
            </a:r>
            <a:r>
              <a:rPr kumimoji="1" lang="ja-JP" altLang="en-US" sz="2800" dirty="0" smtClean="0"/>
              <a:t>では             </a:t>
            </a:r>
            <a:r>
              <a:rPr kumimoji="1" lang="en-US" altLang="ja-JP" dirty="0" err="1" smtClean="0"/>
              <a:t>kataoka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H</a:t>
            </a:r>
            <a:r>
              <a:rPr kumimoji="1" lang="en-US" altLang="ja-JP" dirty="0" smtClean="0"/>
              <a:t>attori &amp; I.I,  PRB 2011</a:t>
            </a:r>
          </a:p>
          <a:p>
            <a:r>
              <a:rPr lang="en-US" altLang="ja-JP" dirty="0" smtClean="0"/>
              <a:t>                                                                           Adam, </a:t>
            </a:r>
            <a:r>
              <a:rPr lang="en-US" altLang="ja-JP" dirty="0" err="1" smtClean="0"/>
              <a:t>Chalker</a:t>
            </a:r>
            <a:r>
              <a:rPr lang="en-US" altLang="ja-JP" dirty="0" smtClean="0"/>
              <a:t>, et.al. , PRL 2011</a:t>
            </a:r>
          </a:p>
          <a:p>
            <a:r>
              <a:rPr lang="en-US" altLang="ja-JP" dirty="0" smtClean="0"/>
              <a:t>                                                                                                       arXiv.1308.0144</a:t>
            </a:r>
          </a:p>
          <a:p>
            <a:r>
              <a:rPr kumimoji="1" lang="en-US" altLang="ja-JP" dirty="0" smtClean="0"/>
              <a:t>                                                                                                           </a:t>
            </a:r>
            <a:r>
              <a:rPr kumimoji="1" lang="en-US" altLang="ja-JP" dirty="0" err="1" smtClean="0"/>
              <a:t>ar</a:t>
            </a:r>
            <a:endParaRPr kumimoji="1" lang="en-US" altLang="ja-JP" dirty="0" smtClean="0"/>
          </a:p>
          <a:p>
            <a:r>
              <a:rPr lang="en-US" altLang="ja-JP" sz="2800" dirty="0" smtClean="0"/>
              <a:t>                                                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715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59449"/>
            <a:ext cx="4176464" cy="27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211960" y="48691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１次転移である</a:t>
            </a:r>
            <a:r>
              <a:rPr kumimoji="1" lang="en-US" altLang="ja-JP" sz="2800" dirty="0" smtClean="0"/>
              <a:t>!! 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1960" y="537321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kumimoji="1"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1/N </a:t>
            </a:r>
            <a:r>
              <a:rPr kumimoji="1"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展開は正しい答えを</a:t>
            </a:r>
            <a:endParaRPr kumimoji="1" lang="en-US" altLang="ja-JP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  出さない</a:t>
            </a:r>
            <a:r>
              <a:rPr kumimoji="1" lang="en-US" altLang="ja-JP" sz="2400" smtClean="0">
                <a:solidFill>
                  <a:srgbClr val="FF0000"/>
                </a:solidFill>
                <a:sym typeface="Wingdings" pitchFamily="2" charset="2"/>
              </a:rPr>
              <a:t>!(?)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83968" y="4293096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エネルギー分布</a:t>
            </a:r>
            <a:r>
              <a:rPr lang="ja-JP" altLang="en-US" sz="2800" dirty="0" smtClean="0"/>
              <a:t>関数</a:t>
            </a:r>
            <a:endParaRPr lang="en-US" altLang="ja-JP" sz="2800" dirty="0" smtClean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1960" y="6237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ja-JP" altLang="en-US" sz="2400" dirty="0" smtClean="0">
                <a:solidFill>
                  <a:schemeClr val="accent1"/>
                </a:solidFill>
                <a:sym typeface="Wingdings" pitchFamily="2" charset="2"/>
              </a:rPr>
              <a:t>実験による検証</a:t>
            </a:r>
            <a:r>
              <a:rPr lang="en-US" altLang="ja-JP" sz="2400" dirty="0" smtClean="0">
                <a:solidFill>
                  <a:schemeClr val="accent1"/>
                </a:solidFill>
                <a:sym typeface="Wingdings" pitchFamily="2" charset="2"/>
              </a:rPr>
              <a:t>!!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Schwinger model (</a:t>
            </a:r>
            <a:r>
              <a:rPr kumimoji="1" lang="en-US" altLang="ja-JP" i="1" dirty="0" smtClean="0"/>
              <a:t>c</a:t>
            </a:r>
            <a:r>
              <a:rPr kumimoji="1" lang="en-US" altLang="ja-JP" dirty="0" smtClean="0"/>
              <a:t>          )</a:t>
            </a:r>
            <a:endParaRPr kumimoji="1" lang="ja-JP" altLang="en-US" dirty="0"/>
          </a:p>
        </p:txBody>
      </p:sp>
      <p:pic>
        <p:nvPicPr>
          <p:cNvPr id="3" name="Picture 4" descr="\begin{align*}&#10;QED_2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92696"/>
            <a:ext cx="1084012" cy="43204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755576" y="148478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格子ゲージ理論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の量子シミュレーション（論文多数）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7824" y="21328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QCD, QED </a:t>
            </a:r>
            <a:r>
              <a:rPr kumimoji="1" lang="ja-JP" altLang="en-US" sz="2400" dirty="0" smtClean="0"/>
              <a:t>のセットアップ</a:t>
            </a:r>
            <a:endParaRPr kumimoji="1" lang="ja-JP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27336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259632" y="537321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ボソン、フェルミオンの配置、光学格子で実現可能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4168" y="270892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空間格子</a:t>
            </a:r>
            <a:endParaRPr kumimoji="1" lang="en-US" altLang="ja-JP" sz="2800" dirty="0" smtClean="0"/>
          </a:p>
          <a:p>
            <a:r>
              <a:rPr lang="ja-JP" altLang="en-US" sz="2800" smtClean="0"/>
              <a:t>連続時間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948264" y="37890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68144" y="43651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Hamiltonian </a:t>
            </a:r>
            <a:r>
              <a:rPr lang="ja-JP" altLang="en-US" sz="2800" dirty="0" smtClean="0"/>
              <a:t>形式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2120" y="18864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compact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3851565" cy="200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763688" y="47667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☆ゲージ場</a:t>
            </a:r>
            <a:r>
              <a:rPr lang="ja-JP" altLang="en-US" sz="2800" dirty="0" smtClean="0"/>
              <a:t>の 量子シミュレーション</a:t>
            </a:r>
            <a:endParaRPr kumimoji="1" lang="ja-JP" altLang="en-US" sz="2800" dirty="0"/>
          </a:p>
        </p:txBody>
      </p:sp>
      <p:pic>
        <p:nvPicPr>
          <p:cNvPr id="1034" name="Picture 10" descr="\begin{align*}&#10;_{\bf n+\hat{k}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609600" cy="295275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971600" y="35010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電場</a:t>
            </a:r>
            <a:r>
              <a:rPr kumimoji="1" lang="ja-JP" altLang="en-US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2052" name="Picture 4" descr="\begin{align*}&#10;E_{{\bf n}, k}, \;\;&#10;[E_{{\bf n}, k}, U_{{\bf m}, \ell}]&#10;=\delta_{\bf n,m}\delta_{k,\ell}U_{{\bf m}, \ell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573016"/>
            <a:ext cx="5838825" cy="409575"/>
          </a:xfrm>
          <a:prstGeom prst="rect">
            <a:avLst/>
          </a:prstGeom>
          <a:noFill/>
        </p:spPr>
      </p:pic>
      <p:pic>
        <p:nvPicPr>
          <p:cNvPr id="2054" name="Picture 6" descr="\begin{align*}&#10;\psi_{\bf n}\rightarrow V^r_{\bf n}\psi_{\bf n}, \;\;&#10;U^r_{{\bf n},k}\rightarrow V^r_{\bf n}&#10;U^r_{{\bf n},k}V^r^\dagger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852936"/>
            <a:ext cx="5695950" cy="50482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755576" y="41490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複合ゲージボソン・・・</a:t>
            </a:r>
            <a:r>
              <a:rPr kumimoji="1" lang="ja-JP" altLang="en-US" sz="2800" u="sng" dirty="0" smtClean="0"/>
              <a:t>１つの </a:t>
            </a:r>
            <a:r>
              <a:rPr kumimoji="1" lang="en-US" altLang="ja-JP" sz="2800" u="sng" dirty="0" smtClean="0"/>
              <a:t>link </a:t>
            </a:r>
            <a:r>
              <a:rPr kumimoji="1" lang="ja-JP" altLang="en-US" sz="2800" u="sng" dirty="0" smtClean="0"/>
              <a:t>に</a:t>
            </a:r>
            <a:r>
              <a:rPr lang="en-US" altLang="ja-JP" sz="2800" u="sng" dirty="0" smtClean="0"/>
              <a:t>``</a:t>
            </a:r>
            <a:r>
              <a:rPr kumimoji="1" lang="ja-JP" altLang="en-US" sz="2800" u="sng" dirty="0" smtClean="0"/>
              <a:t>２種類</a:t>
            </a:r>
            <a:r>
              <a:rPr lang="en-US" altLang="ja-JP" sz="2800" u="sng" dirty="0" smtClean="0"/>
              <a:t>”</a:t>
            </a:r>
            <a:r>
              <a:rPr kumimoji="1" lang="ja-JP" altLang="en-US" sz="2800" u="sng" dirty="0" smtClean="0"/>
              <a:t>のボソン</a:t>
            </a:r>
            <a:endParaRPr kumimoji="1" lang="ja-JP" altLang="en-US" sz="2800" u="sng" dirty="0"/>
          </a:p>
        </p:txBody>
      </p:sp>
      <p:pic>
        <p:nvPicPr>
          <p:cNvPr id="2" name="Picture 4" descr="\begin{align*}&#10;&amp;L_+=a^\dagger b \leftrightarrow U, \; \;&#10;L_-=b^\dagger a \leftrightarrow U^\dagger, \\&#10;&amp;Lz={1\over 2}(a^\dagger a-b^\dagger b)\leftrightarrow E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4869160"/>
            <a:ext cx="5648325" cy="1447801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292080" y="5661248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　　　粒子数の和一定</a:t>
            </a:r>
            <a:endParaRPr kumimoji="1" lang="en-US" altLang="ja-JP" sz="2800" dirty="0" smtClean="0">
              <a:solidFill>
                <a:schemeClr val="accent1"/>
              </a:solidFill>
            </a:endParaRPr>
          </a:p>
          <a:p>
            <a:r>
              <a:rPr lang="ja-JP" altLang="en-US" sz="2800" dirty="0" smtClean="0">
                <a:solidFill>
                  <a:schemeClr val="accent1"/>
                </a:solidFill>
              </a:rPr>
              <a:t>角運動量の大きさ一定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7596336" y="465313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1700808"/>
            <a:ext cx="2724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940152" y="13407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a      b </a:t>
            </a:r>
            <a:endParaRPr kumimoji="1" lang="ja-JP" altLang="en-US" sz="2800" i="1" dirty="0"/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5724128" y="177281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948264" y="17008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2524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25922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2524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779912" y="4046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２種類のボソン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3688" y="980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２種類のボソン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２種類のボソン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191683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Quantum link model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263691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☆</a:t>
            </a:r>
            <a:r>
              <a:rPr kumimoji="1" lang="en-US" altLang="ja-JP" sz="3200" dirty="0" smtClean="0"/>
              <a:t>Staggered </a:t>
            </a:r>
            <a:r>
              <a:rPr kumimoji="1" lang="en-US" altLang="ja-JP" sz="3200" dirty="0" err="1" smtClean="0"/>
              <a:t>fermion</a:t>
            </a:r>
            <a:r>
              <a:rPr kumimoji="1" lang="en-US" altLang="ja-JP" sz="3200" dirty="0" smtClean="0"/>
              <a:t> </a:t>
            </a:r>
            <a:r>
              <a:rPr kumimoji="1" lang="ja-JP" altLang="en-US" sz="3200" dirty="0" smtClean="0"/>
              <a:t>の</a:t>
            </a:r>
            <a:r>
              <a:rPr lang="ja-JP" altLang="en-US" sz="3200" dirty="0" smtClean="0"/>
              <a:t>量子シミュレーション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335699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even site  </a:t>
            </a:r>
            <a:r>
              <a:rPr lang="en-US" altLang="ja-JP" sz="2800" i="1" dirty="0" smtClean="0"/>
              <a:t>c </a:t>
            </a:r>
            <a:r>
              <a:rPr lang="en-US" altLang="ja-JP" sz="2800" dirty="0" smtClean="0"/>
              <a:t>–atom</a:t>
            </a:r>
            <a:r>
              <a:rPr lang="ja-JP" altLang="en-US" sz="2800" dirty="0" smtClean="0"/>
              <a:t>　　  </a:t>
            </a:r>
            <a:r>
              <a:rPr lang="en-US" altLang="ja-JP" sz="2800" dirty="0" smtClean="0"/>
              <a:t>,  odd site </a:t>
            </a:r>
            <a:r>
              <a:rPr lang="en-US" altLang="ja-JP" sz="2800" i="1" dirty="0" smtClean="0"/>
              <a:t>d </a:t>
            </a:r>
            <a:r>
              <a:rPr lang="en-US" altLang="ja-JP" sz="2800" dirty="0" smtClean="0"/>
              <a:t>–atom  </a:t>
            </a:r>
            <a:endParaRPr kumimoji="1" lang="ja-JP" altLang="en-US" sz="2800" i="1" dirty="0"/>
          </a:p>
        </p:txBody>
      </p:sp>
      <p:pic>
        <p:nvPicPr>
          <p:cNvPr id="2050" name="Picture 2" descr="\begin{align*}&#10;c_n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342900" cy="228600"/>
          </a:xfrm>
          <a:prstGeom prst="rect">
            <a:avLst/>
          </a:prstGeom>
          <a:noFill/>
        </p:spPr>
      </p:pic>
      <p:pic>
        <p:nvPicPr>
          <p:cNvPr id="2052" name="Picture 4" descr="\begin{align*}&#10;d_n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501008"/>
            <a:ext cx="371475" cy="333376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1043608" y="38610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ass term</a:t>
            </a:r>
            <a:endParaRPr kumimoji="1" lang="ja-JP" altLang="en-US" sz="2400" dirty="0"/>
          </a:p>
        </p:txBody>
      </p:sp>
      <p:pic>
        <p:nvPicPr>
          <p:cNvPr id="2054" name="Picture 6" descr="\begin{align*}&#10;&amp;H_M=M\sum_n (-1)^n \psi^\dagger_n \psi_n, \\&#10;&amp; \psi_n=c_n (n \in \mbox{even}),&#10; \psi_n=d_n (n \in \mbox{odd}),  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933056"/>
            <a:ext cx="5040560" cy="864096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611560" y="50131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hopping term</a:t>
            </a:r>
            <a:endParaRPr kumimoji="1" lang="ja-JP" altLang="en-US" sz="2400" dirty="0"/>
          </a:p>
        </p:txBody>
      </p:sp>
      <p:pic>
        <p:nvPicPr>
          <p:cNvPr id="2056" name="Picture 8" descr="\begin{align*}&#10;H_P=\lambda\sum_n (\psi^\dagger_n L_{+, n}\psi_{n+1}+&#10;\mbox{h.c.})  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5085184"/>
            <a:ext cx="4824536" cy="550169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611560" y="5805264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mtClean="0"/>
              <a:t>各原子の</a:t>
            </a:r>
            <a:r>
              <a:rPr lang="ja-JP" altLang="en-US" sz="2400" b="1" smtClean="0"/>
              <a:t>角運動量</a:t>
            </a:r>
            <a:r>
              <a:rPr kumimoji="1" lang="ja-JP" altLang="en-US" sz="2400" b="1" smtClean="0"/>
              <a:t>の</a:t>
            </a:r>
            <a:r>
              <a:rPr lang="en-US" altLang="ja-JP" sz="2400" b="1" dirty="0" smtClean="0"/>
              <a:t>Z-</a:t>
            </a:r>
            <a:r>
              <a:rPr lang="ja-JP" altLang="en-US" sz="2400" b="1" dirty="0" smtClean="0"/>
              <a:t>成分を電荷と見なす・・・</a:t>
            </a:r>
            <a:r>
              <a:rPr lang="en-US" altLang="ja-JP" sz="2400" b="1" dirty="0" smtClean="0"/>
              <a:t>gauge symmetry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3768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Zohar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Cirac</a:t>
            </a:r>
            <a:r>
              <a:rPr kumimoji="1" lang="en-US" altLang="ja-JP" dirty="0" smtClean="0"/>
              <a:t>, &amp; </a:t>
            </a:r>
            <a:r>
              <a:rPr kumimoji="1" lang="en-US" altLang="ja-JP" dirty="0" err="1" smtClean="0"/>
              <a:t>Reznik</a:t>
            </a:r>
            <a:r>
              <a:rPr kumimoji="1" lang="en-US" altLang="ja-JP" dirty="0" smtClean="0"/>
              <a:t> ,  </a:t>
            </a:r>
            <a:r>
              <a:rPr kumimoji="1" lang="en-US" altLang="ja-JP" dirty="0" err="1" smtClean="0"/>
              <a:t>arXiv</a:t>
            </a:r>
            <a:r>
              <a:rPr kumimoji="1" lang="en-US" altLang="ja-JP" dirty="0" smtClean="0"/>
              <a:t>: 1303.5040</a:t>
            </a:r>
            <a:endParaRPr kumimoji="1" lang="ja-JP" altLang="en-US" dirty="0"/>
          </a:p>
        </p:txBody>
      </p:sp>
      <p:pic>
        <p:nvPicPr>
          <p:cNvPr id="6146" name="Picture 2" descr="\begin{align*}&#10;\downarrow \;\;\; \downarrow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1124744"/>
            <a:ext cx="685800" cy="34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問題点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6288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ja-JP" sz="2800" dirty="0" smtClean="0"/>
              <a:t>1. </a:t>
            </a:r>
            <a:r>
              <a:rPr lang="ja-JP" altLang="en-US" sz="2800" dirty="0" smtClean="0"/>
              <a:t>角</a:t>
            </a:r>
            <a:r>
              <a:rPr kumimoji="1" lang="ja-JP" altLang="en-US" sz="2800" dirty="0" smtClean="0"/>
              <a:t>運動量の</a:t>
            </a:r>
            <a:r>
              <a:rPr kumimoji="1" lang="en-US" altLang="ja-JP" sz="2800" dirty="0" smtClean="0"/>
              <a:t>Hilbert </a:t>
            </a:r>
            <a:r>
              <a:rPr kumimoji="1" lang="ja-JP" altLang="en-US" sz="2800" dirty="0" smtClean="0"/>
              <a:t>空間は有限である</a:t>
            </a:r>
            <a:endParaRPr kumimoji="1" lang="en-US" altLang="ja-JP" sz="2800" dirty="0" smtClean="0"/>
          </a:p>
          <a:p>
            <a:pPr marL="514350" indent="-514350"/>
            <a:r>
              <a:rPr lang="ja-JP" altLang="en-US" sz="2800" dirty="0" smtClean="0"/>
              <a:t>　</a:t>
            </a:r>
            <a:r>
              <a:rPr lang="en-US" altLang="ja-JP" sz="2800" dirty="0" err="1" smtClean="0"/>
              <a:t>v.s</a:t>
            </a:r>
            <a:r>
              <a:rPr lang="en-US" altLang="ja-JP" sz="2800" dirty="0" smtClean="0"/>
              <a:t>. </a:t>
            </a:r>
            <a:r>
              <a:rPr lang="ja-JP" altLang="en-US" sz="2800" dirty="0" smtClean="0"/>
              <a:t>Ｕ（１）ゲージ場の</a:t>
            </a:r>
            <a:r>
              <a:rPr lang="en-US" altLang="ja-JP" sz="2800" dirty="0" smtClean="0"/>
              <a:t>Hilbert </a:t>
            </a:r>
            <a:r>
              <a:rPr lang="ja-JP" altLang="en-US" sz="2800" dirty="0" smtClean="0"/>
              <a:t>空間は無限次元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28529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2. </a:t>
            </a:r>
            <a:endParaRPr kumimoji="1" lang="ja-JP" altLang="en-US" sz="2800" dirty="0"/>
          </a:p>
        </p:txBody>
      </p:sp>
      <p:pic>
        <p:nvPicPr>
          <p:cNvPr id="2050" name="Picture 2" descr="\begin{align*}&#10;L_{\pm}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96952"/>
            <a:ext cx="432048" cy="30497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051720" y="285293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は </a:t>
            </a:r>
            <a:r>
              <a:rPr lang="en-US" altLang="ja-JP" sz="2800" dirty="0" smtClean="0"/>
              <a:t>unitary </a:t>
            </a:r>
            <a:r>
              <a:rPr lang="ja-JP" altLang="en-US" sz="2800" dirty="0" smtClean="0"/>
              <a:t>演算子ではない</a:t>
            </a:r>
            <a:endParaRPr kumimoji="1" lang="ja-JP" altLang="en-US" sz="2800" dirty="0"/>
          </a:p>
        </p:txBody>
      </p:sp>
      <p:pic>
        <p:nvPicPr>
          <p:cNvPr id="2054" name="Picture 6" descr="\begin{align*}&#10;&amp;{L_{\pm}\over \sqrt{\ell(\ell+1)}} |\ell m\rangle&#10;=\sqrt{1-{m(m+1) \over \ell(\ell+1)}}|\ell, m\pm 1\rangle \\&#10;&amp;\rightarrow |\ell, m\pm 1\rangle \;\; \mbox{for} \;\;&#10;\ell \rightarrow \infty, \;\; (\ell=\mbox{total number}/2) 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501008"/>
            <a:ext cx="6120680" cy="131408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827584" y="508518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3. mass, density </a:t>
            </a:r>
            <a:r>
              <a:rPr lang="ja-JP" altLang="en-US" sz="2800" dirty="0" smtClean="0"/>
              <a:t>の変化で相転移の可能性あり</a:t>
            </a:r>
            <a:endParaRPr lang="en-US" altLang="ja-JP" sz="2800" dirty="0" smtClean="0"/>
          </a:p>
          <a:p>
            <a:r>
              <a:rPr lang="en-US" altLang="ja-JP" sz="2800" dirty="0" smtClean="0"/>
              <a:t>    </a:t>
            </a:r>
            <a:r>
              <a:rPr lang="ja-JP" altLang="en-US" sz="2800" dirty="0" smtClean="0"/>
              <a:t>実験でどのように見えるのか？</a:t>
            </a:r>
            <a:r>
              <a:rPr lang="en-US" altLang="ja-JP" sz="2800" dirty="0" smtClean="0"/>
              <a:t>  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4.</a:t>
            </a:r>
            <a:r>
              <a:rPr kumimoji="1" lang="ja-JP" altLang="en-US" dirty="0" smtClean="0"/>
              <a:t>格子ゲージ理論：</a:t>
            </a:r>
            <a:r>
              <a:rPr kumimoji="1" lang="en-US" altLang="ja-JP" dirty="0" smtClean="0"/>
              <a:t>Gauge-Higgs model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141277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◇</a:t>
            </a:r>
            <a:r>
              <a:rPr kumimoji="1" lang="en-US" altLang="ja-JP" sz="2800" dirty="0" smtClean="0"/>
              <a:t>BEC  on link = compact U(1) gauge boson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19888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</a:rPr>
              <a:t>E. </a:t>
            </a:r>
            <a:r>
              <a:rPr lang="en-US" altLang="ja-JP" dirty="0" err="1" smtClean="0">
                <a:solidFill>
                  <a:schemeClr val="accent1"/>
                </a:solidFill>
              </a:rPr>
              <a:t>Zohar</a:t>
            </a:r>
            <a:r>
              <a:rPr lang="en-US" altLang="ja-JP" dirty="0" smtClean="0">
                <a:solidFill>
                  <a:schemeClr val="accent1"/>
                </a:solidFill>
              </a:rPr>
              <a:t> and B. </a:t>
            </a:r>
            <a:r>
              <a:rPr lang="en-US" altLang="ja-JP" dirty="0" err="1" smtClean="0">
                <a:solidFill>
                  <a:schemeClr val="accent1"/>
                </a:solidFill>
              </a:rPr>
              <a:t>Reznik</a:t>
            </a:r>
            <a:r>
              <a:rPr lang="en-US" altLang="ja-JP" dirty="0" smtClean="0">
                <a:solidFill>
                  <a:schemeClr val="accent1"/>
                </a:solidFill>
              </a:rPr>
              <a:t>, Phys. Rev. </a:t>
            </a:r>
            <a:r>
              <a:rPr lang="en-US" altLang="ja-JP" dirty="0" err="1" smtClean="0">
                <a:solidFill>
                  <a:schemeClr val="accent1"/>
                </a:solidFill>
              </a:rPr>
              <a:t>Lett</a:t>
            </a:r>
            <a:r>
              <a:rPr lang="en-US" altLang="ja-JP" dirty="0" smtClean="0">
                <a:solidFill>
                  <a:schemeClr val="accent1"/>
                </a:solidFill>
              </a:rPr>
              <a:t>. 107, 275301 (2011). </a:t>
            </a:r>
            <a:r>
              <a:rPr lang="ja-JP" altLang="en-US" dirty="0" smtClean="0">
                <a:solidFill>
                  <a:schemeClr val="accent1"/>
                </a:solidFill>
              </a:rPr>
              <a:t>（他多数）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r>
              <a:rPr lang="en-US" altLang="ja-JP" dirty="0" smtClean="0">
                <a:solidFill>
                  <a:schemeClr val="accent1"/>
                </a:solidFill>
              </a:rPr>
              <a:t> K. </a:t>
            </a:r>
            <a:r>
              <a:rPr lang="en-US" altLang="ja-JP" dirty="0" err="1" smtClean="0">
                <a:solidFill>
                  <a:schemeClr val="accent1"/>
                </a:solidFill>
              </a:rPr>
              <a:t>Kasamatsu</a:t>
            </a:r>
            <a:r>
              <a:rPr lang="en-US" altLang="ja-JP" dirty="0" smtClean="0">
                <a:solidFill>
                  <a:schemeClr val="accent1"/>
                </a:solidFill>
              </a:rPr>
              <a:t>, I. Ichinose, and T. Matsui, arXiv:1212.4952, P.R.L. (in press)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6" name="図 3" descr="fig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24944"/>
            <a:ext cx="4558173" cy="18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012160" y="321297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４種類の </a:t>
            </a:r>
            <a:r>
              <a:rPr kumimoji="1" lang="en-US" altLang="ja-JP" sz="2400" dirty="0" smtClean="0"/>
              <a:t>BEC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pic>
        <p:nvPicPr>
          <p:cNvPr id="44034" name="Picture 2" descr="\begin{align*}&#10;\Omega = \mbox{Rabi effect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149080"/>
            <a:ext cx="2160240" cy="226163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55576" y="5517232"/>
          <a:ext cx="7824787" cy="855662"/>
        </p:xfrm>
        <a:graphic>
          <a:graphicData uri="http://schemas.openxmlformats.org/presentationml/2006/ole">
            <p:oleObj spid="_x0000_s2051" name="数式" r:id="rId7" imgW="4648200" imgH="508000" progId="Equation.3">
              <p:embed/>
            </p:oleObj>
          </a:graphicData>
        </a:graphic>
      </p:graphicFrame>
      <p:pic>
        <p:nvPicPr>
          <p:cNvPr id="2053" name="Picture 5" descr="\begin{align*}&#10;g_k = \mbox{interactions} \; (k=1,\cdots, 4)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5" y="4955466"/>
            <a:ext cx="5184576" cy="376227"/>
          </a:xfrm>
          <a:prstGeom prst="rect">
            <a:avLst/>
          </a:prstGeom>
          <a:noFill/>
        </p:spPr>
      </p:pic>
      <p:pic>
        <p:nvPicPr>
          <p:cNvPr id="3" name="Picture 5" descr="\begin{align*}&#10;\Psi_k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3356992"/>
            <a:ext cx="350979" cy="26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5486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振幅と位相の分離</a:t>
            </a:r>
            <a:endParaRPr kumimoji="1" lang="ja-JP" altLang="en-US" sz="2400" dirty="0"/>
          </a:p>
        </p:txBody>
      </p:sp>
      <p:pic>
        <p:nvPicPr>
          <p:cNvPr id="46086" name="Picture 6" descr="\begin{align*}&#10;\hat{\Psi}_{ri}=\sqrt{\hat{\rho}_{ri}} \ e^{i\hat{\theta}_{ri}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48680"/>
            <a:ext cx="2304256" cy="43106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 flipH="1">
            <a:off x="5508104" y="6206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,</a:t>
            </a:r>
            <a:endParaRPr kumimoji="1" lang="ja-JP" altLang="en-US" sz="2400" dirty="0"/>
          </a:p>
        </p:txBody>
      </p:sp>
      <p:pic>
        <p:nvPicPr>
          <p:cNvPr id="46088" name="Picture 8" descr="\begin{align*}&#10;\hat{\rho}_{ri}=\rho_0+\hat{\eta}_{ri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634993"/>
            <a:ext cx="2232248" cy="347646"/>
          </a:xfrm>
          <a:prstGeom prst="rect">
            <a:avLst/>
          </a:prstGeom>
          <a:noFill/>
        </p:spPr>
      </p:pic>
      <p:pic>
        <p:nvPicPr>
          <p:cNvPr id="46090" name="Picture 10" descr="\begin{align*}&#10;\{\hat{\eta}_{ri}, \;\; \hat{\theta}_{ri}\}, \;\; &#10;\mbox{conjugate variables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9" y="1169200"/>
            <a:ext cx="4896543" cy="431794"/>
          </a:xfrm>
          <a:prstGeom prst="rect">
            <a:avLst/>
          </a:prstGeom>
          <a:noFill/>
        </p:spPr>
      </p:pic>
      <p:pic>
        <p:nvPicPr>
          <p:cNvPr id="46092" name="Picture 12" descr="\begin{align*}&#10;&amp;\hspace{0.5cm}\uparrow&amp; \\&#10;&amp;\mbox{Electric field}&amp; 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700808"/>
            <a:ext cx="1440160" cy="570989"/>
          </a:xfrm>
          <a:prstGeom prst="rect">
            <a:avLst/>
          </a:prstGeom>
          <a:noFill/>
        </p:spPr>
      </p:pic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1619672" y="2348880"/>
          <a:ext cx="5472608" cy="953284"/>
        </p:xfrm>
        <a:graphic>
          <a:graphicData uri="http://schemas.openxmlformats.org/presentationml/2006/ole">
            <p:oleObj spid="_x0000_s46093" name="数式" r:id="rId12" imgW="2742840" imgH="493560" progId="Equation.3">
              <p:embed/>
            </p:oleObj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467544" y="4221088"/>
          <a:ext cx="8064896" cy="559407"/>
        </p:xfrm>
        <a:graphic>
          <a:graphicData uri="http://schemas.openxmlformats.org/presentationml/2006/ole">
            <p:oleObj spid="_x0000_s46094" name="数式" r:id="rId13" imgW="5311800" imgH="411120" progId="Equation.3">
              <p:embed/>
            </p:oleObj>
          </a:graphicData>
        </a:graphic>
      </p:graphicFrame>
      <p:pic>
        <p:nvPicPr>
          <p:cNvPr id="46098" name="Picture 18" descr="\begin{align*}&#10;&amp;\hspace{0.5cm}\uparrow&amp; \\&#10;&amp;\mbox{Rabi terms}&amp; &#10;\end{align*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3284984"/>
            <a:ext cx="1224132" cy="556425"/>
          </a:xfrm>
          <a:prstGeom prst="rect">
            <a:avLst/>
          </a:prstGeom>
          <a:noFill/>
        </p:spPr>
      </p:pic>
      <p:pic>
        <p:nvPicPr>
          <p:cNvPr id="46102" name="Picture 22" descr="\begin{align*}&#10;%&amp;\hspace{0.5cm}\uparrow&amp; \\&#10;&amp;\mbox{potential}&amp; \\&#10;&amp;\hspace{0.5cm}\downarrow&amp;&#10;\end{align*}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4008" y="1817094"/>
            <a:ext cx="1152128" cy="708452"/>
          </a:xfrm>
          <a:prstGeom prst="rect">
            <a:avLst/>
          </a:prstGeom>
          <a:noFill/>
        </p:spPr>
      </p:pic>
      <p:pic>
        <p:nvPicPr>
          <p:cNvPr id="46106" name="Picture 26" descr="\begin{align*}&#10;\gamma^2 \rightarrow 0&#10;\end{align*}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91680" y="4869160"/>
            <a:ext cx="936104" cy="344487"/>
          </a:xfrm>
          <a:prstGeom prst="rect">
            <a:avLst/>
          </a:prstGeom>
          <a:noFill/>
        </p:spPr>
      </p:pic>
      <p:sp>
        <p:nvSpPr>
          <p:cNvPr id="19" name="テキスト ボックス 18"/>
          <p:cNvSpPr txBox="1"/>
          <p:nvPr/>
        </p:nvSpPr>
        <p:spPr>
          <a:xfrm>
            <a:off x="539552" y="47971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ここで</a:t>
            </a:r>
            <a:endParaRPr kumimoji="1" lang="ja-JP" altLang="en-US" sz="2400" dirty="0"/>
          </a:p>
        </p:txBody>
      </p:sp>
      <p:pic>
        <p:nvPicPr>
          <p:cNvPr id="46108" name="Picture 28" descr="\begin{align*}&#10;\Rightarrow&#10;\end{align*}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87824" y="4941168"/>
            <a:ext cx="352425" cy="219075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3563888" y="472514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</a:rPr>
              <a:t>Gauss law (gauge inv.) </a:t>
            </a:r>
            <a:r>
              <a:rPr kumimoji="1" lang="ja-JP" altLang="en-US" sz="2800" dirty="0" smtClean="0">
                <a:solidFill>
                  <a:schemeClr val="accent1"/>
                </a:solidFill>
              </a:rPr>
              <a:t>の出現　</a:t>
            </a:r>
            <a:endParaRPr kumimoji="1" lang="en-US" altLang="ja-JP" sz="2800" dirty="0" smtClean="0">
              <a:solidFill>
                <a:schemeClr val="accent1"/>
              </a:solidFill>
            </a:endParaRPr>
          </a:p>
          <a:p>
            <a:r>
              <a:rPr kumimoji="1" lang="en-US" altLang="ja-JP" sz="2800" dirty="0" smtClean="0">
                <a:solidFill>
                  <a:schemeClr val="accent3"/>
                </a:solidFill>
              </a:rPr>
              <a:t> fine </a:t>
            </a:r>
            <a:r>
              <a:rPr kumimoji="1" lang="en-US" altLang="ja-JP" sz="2800" dirty="0" err="1" smtClean="0">
                <a:solidFill>
                  <a:schemeClr val="accent3"/>
                </a:solidFill>
              </a:rPr>
              <a:t>tunning</a:t>
            </a:r>
            <a:r>
              <a:rPr lang="en-US" altLang="ja-JP" sz="2800" dirty="0" smtClean="0">
                <a:solidFill>
                  <a:schemeClr val="accent3"/>
                </a:solidFill>
              </a:rPr>
              <a:t> </a:t>
            </a:r>
            <a:r>
              <a:rPr kumimoji="1" lang="en-US" altLang="ja-JP" sz="2800" dirty="0" smtClean="0">
                <a:solidFill>
                  <a:schemeClr val="accent3"/>
                </a:solidFill>
              </a:rPr>
              <a:t>!</a:t>
            </a:r>
            <a:endParaRPr kumimoji="1" lang="ja-JP" altLang="en-US" sz="2800" dirty="0">
              <a:solidFill>
                <a:schemeClr val="accent3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8144" y="17008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= </a:t>
            </a:r>
            <a:r>
              <a:rPr kumimoji="1" lang="ja-JP" altLang="en-US" sz="2400" dirty="0" smtClean="0"/>
              <a:t>電場の項</a:t>
            </a:r>
            <a:endParaRPr kumimoji="1" lang="ja-JP" altLang="en-US" sz="2400" dirty="0"/>
          </a:p>
        </p:txBody>
      </p:sp>
      <p:pic>
        <p:nvPicPr>
          <p:cNvPr id="2" name="Picture 16" descr="\begin{align*}&#10;&amp; \uparrow \\&#10;g_k &amp;-\mbox{terms}&#10;\end{align*}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75856" y="3284984"/>
            <a:ext cx="1398249" cy="717426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6660232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平均値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40352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揺らぎ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619672" y="3140968"/>
          <a:ext cx="5278490" cy="3305944"/>
        </p:xfrm>
        <a:graphic>
          <a:graphicData uri="http://schemas.openxmlformats.org/presentationml/2006/ole">
            <p:oleObj spid="_x0000_s48130" name="数式" r:id="rId4" imgW="2861640" imgH="178272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475656" y="980728"/>
          <a:ext cx="4670919" cy="1629390"/>
        </p:xfrm>
        <a:graphic>
          <a:graphicData uri="http://schemas.openxmlformats.org/presentationml/2006/ole">
            <p:oleObj spid="_x0000_s48131" name="数式" r:id="rId5" imgW="2834280" imgH="978120" progId="Equation.3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259632" y="4046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◇経路積分による </a:t>
            </a:r>
            <a:r>
              <a:rPr kumimoji="1" lang="en-US" altLang="ja-JP" sz="2800" dirty="0" smtClean="0"/>
              <a:t>Gauss law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26369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☆一般化された</a:t>
            </a:r>
            <a:r>
              <a:rPr kumimoji="1" lang="en-US" altLang="ja-JP" sz="2400" b="1" dirty="0" smtClean="0"/>
              <a:t>Action</a:t>
            </a:r>
            <a:endParaRPr kumimoji="1" lang="ja-JP" altLang="en-US" sz="2400" b="1" dirty="0"/>
          </a:p>
        </p:txBody>
      </p:sp>
      <p:pic>
        <p:nvPicPr>
          <p:cNvPr id="48143" name="Picture 15" descr="\begin{align*}&#10;\mbox{-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517232"/>
            <a:ext cx="104775" cy="28575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5796136" y="43651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 </a:t>
            </a:r>
            <a:r>
              <a:rPr lang="en-US" altLang="ja-JP" sz="2400" dirty="0" smtClean="0">
                <a:sym typeface="Wingdings" pitchFamily="2" charset="2"/>
              </a:rPr>
              <a:t>p</a:t>
            </a:r>
            <a:r>
              <a:rPr kumimoji="1" lang="en-US" altLang="ja-JP" sz="2400" dirty="0" smtClean="0"/>
              <a:t>laquette </a:t>
            </a:r>
            <a:r>
              <a:rPr kumimoji="1" lang="ja-JP" altLang="en-US" sz="2400" dirty="0" smtClean="0"/>
              <a:t>項</a:t>
            </a:r>
            <a:endParaRPr kumimoji="1" lang="ja-JP" altLang="en-US" sz="2400" dirty="0"/>
          </a:p>
        </p:txBody>
      </p:sp>
      <p:pic>
        <p:nvPicPr>
          <p:cNvPr id="48133" name="Picture 5" descr="\begin{align*}&#10;Q_x \equiv \sum_i \nabla_i \eta_{xi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052736"/>
            <a:ext cx="2232248" cy="730405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6732240" y="19168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ompact  U(1)</a:t>
            </a:r>
            <a:endParaRPr kumimoji="1" lang="ja-JP" altLang="en-US" sz="2400" dirty="0"/>
          </a:p>
        </p:txBody>
      </p:sp>
      <p:pic>
        <p:nvPicPr>
          <p:cNvPr id="48135" name="Picture 7" descr="\begin{align*}&#10;\eta_{xi}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2780928"/>
            <a:ext cx="360040" cy="198389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4499992" y="263691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（</a:t>
            </a:r>
            <a:r>
              <a:rPr kumimoji="1" lang="en-US" altLang="ja-JP" sz="2000" dirty="0" smtClean="0"/>
              <a:t>         </a:t>
            </a:r>
            <a:r>
              <a:rPr kumimoji="1" lang="ja-JP" altLang="en-US" sz="2000" dirty="0" smtClean="0"/>
              <a:t>積分の実行</a:t>
            </a:r>
            <a:r>
              <a:rPr lang="ja-JP" altLang="en-US" sz="2000" dirty="0" smtClean="0"/>
              <a:t>）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量子シミュレーションとは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800" dirty="0" smtClean="0"/>
              <a:t>★物理的に興味のある量子系に対して、</a:t>
            </a:r>
            <a:r>
              <a:rPr lang="ja-JP" altLang="en-US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疑似的かつ</a:t>
            </a:r>
            <a:endParaRPr lang="en-US" altLang="ja-JP" sz="28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ja-JP" altLang="en-US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　制御可能、汎用性のある</a:t>
            </a:r>
            <a:r>
              <a:rPr lang="ja-JP" altLang="en-US" sz="2800" dirty="0" smtClean="0"/>
              <a:t>量子系を実験的に作り、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その</a:t>
            </a:r>
            <a:r>
              <a:rPr lang="ja-JP" altLang="en-US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動力学</a:t>
            </a:r>
            <a:r>
              <a:rPr lang="ja-JP" altLang="en-US" sz="2800" dirty="0" smtClean="0"/>
              <a:t>を調べること。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☆</a:t>
            </a:r>
            <a:r>
              <a:rPr kumimoji="1" lang="ja-JP" altLang="en-US" sz="2800" dirty="0" smtClean="0"/>
              <a:t>格子</a:t>
            </a:r>
            <a:r>
              <a:rPr lang="ja-JP" altLang="en-US" sz="2800" dirty="0" smtClean="0"/>
              <a:t>ゲージ理論、強相関電子系などに対して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現在実行されている古典シミュレーションを補い、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新たな知見を</a:t>
            </a:r>
            <a:r>
              <a:rPr kumimoji="1" lang="ja-JP" altLang="en-US" sz="2800" dirty="0" smtClean="0"/>
              <a:t>与えると期待される。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☆</a:t>
            </a:r>
            <a:r>
              <a:rPr kumimoji="1" lang="ja-JP" altLang="en-US" sz="2800" dirty="0" smtClean="0"/>
              <a:t>これまで</a:t>
            </a:r>
            <a:r>
              <a:rPr kumimoji="1" lang="en-US" altLang="ja-JP" sz="2800" dirty="0" smtClean="0"/>
              <a:t>academic </a:t>
            </a:r>
            <a:r>
              <a:rPr kumimoji="1" lang="ja-JP" altLang="en-US" sz="2800" dirty="0" smtClean="0"/>
              <a:t>な興味で調べられて来た場の理論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モデルを現実の実験系で実現できる。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\begin{align*}&#10;\gamma^2 \rightarrow 0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7" y="692696"/>
            <a:ext cx="1131777" cy="416495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059832" y="62068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</a:t>
            </a:r>
            <a:r>
              <a:rPr kumimoji="1" lang="en-US" altLang="ja-JP" sz="2800" dirty="0" smtClean="0"/>
              <a:t>imit </a:t>
            </a:r>
            <a:r>
              <a:rPr kumimoji="1" lang="ja-JP" altLang="en-US" sz="2800" dirty="0" smtClean="0"/>
              <a:t>　      </a:t>
            </a:r>
            <a:r>
              <a:rPr kumimoji="1" lang="en-US" altLang="ja-JP" sz="2800" dirty="0" smtClean="0"/>
              <a:t>gauge-inv. </a:t>
            </a:r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ubspace </a:t>
            </a:r>
            <a:r>
              <a:rPr kumimoji="1" lang="ja-JP" altLang="en-US" sz="2800" dirty="0" smtClean="0"/>
              <a:t> </a:t>
            </a:r>
            <a:endParaRPr kumimoji="1" lang="ja-JP" altLang="en-US" sz="2800" dirty="0"/>
          </a:p>
        </p:txBody>
      </p:sp>
      <p:sp>
        <p:nvSpPr>
          <p:cNvPr id="6" name="右矢印 5"/>
          <p:cNvSpPr/>
          <p:nvPr/>
        </p:nvSpPr>
        <p:spPr>
          <a:xfrm>
            <a:off x="3923928" y="90872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02" name="Picture 2" descr="\begin{align*}&#10;\gamma^2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271072"/>
            <a:ext cx="360040" cy="435839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267744" y="12687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が </a:t>
            </a:r>
            <a:r>
              <a:rPr kumimoji="1" lang="en-US" altLang="ja-JP" sz="2800" dirty="0" smtClean="0"/>
              <a:t>finite</a:t>
            </a:r>
            <a:endParaRPr kumimoji="1" lang="ja-JP" altLang="en-US" sz="2800" dirty="0"/>
          </a:p>
        </p:txBody>
      </p:sp>
      <p:sp>
        <p:nvSpPr>
          <p:cNvPr id="9" name="右矢印 8"/>
          <p:cNvSpPr/>
          <p:nvPr/>
        </p:nvSpPr>
        <p:spPr>
          <a:xfrm>
            <a:off x="3851920" y="1556792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1268760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Gauge symmetry breaking </a:t>
            </a:r>
          </a:p>
          <a:p>
            <a:r>
              <a:rPr lang="en-US" altLang="ja-JP" sz="2400" b="1" dirty="0" smtClean="0">
                <a:sym typeface="Wingdings" pitchFamily="2" charset="2"/>
              </a:rPr>
              <a:t> Higgs coupling </a:t>
            </a:r>
            <a:r>
              <a:rPr lang="ja-JP" altLang="en-US" sz="2400" b="1" dirty="0" smtClean="0">
                <a:sym typeface="Wingdings" pitchFamily="2" charset="2"/>
              </a:rPr>
              <a:t>と解釈出来る</a:t>
            </a:r>
            <a:r>
              <a:rPr kumimoji="1" lang="en-US" altLang="ja-JP" sz="2400" b="1" dirty="0" smtClean="0"/>
              <a:t> </a:t>
            </a:r>
            <a:endParaRPr kumimoji="1" lang="ja-JP" altLang="en-US" sz="2400" b="1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899592" y="2348880"/>
          <a:ext cx="7969534" cy="2387634"/>
        </p:xfrm>
        <a:graphic>
          <a:graphicData uri="http://schemas.openxmlformats.org/presentationml/2006/ole">
            <p:oleObj spid="_x0000_s51203" name="数式" r:id="rId8" imgW="4662720" imgH="138024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115616" y="494116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Higgs field </a:t>
            </a:r>
            <a:r>
              <a:rPr kumimoji="1"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の導入により厳密なゲージ不変性が現れる</a:t>
            </a:r>
            <a:endParaRPr kumimoji="1" lang="en-US" altLang="ja-JP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Gauge fixing </a:t>
            </a:r>
            <a:r>
              <a:rPr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により元の系に戻る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05" name="Picture 5" descr="\begin{align*}&#10;\phi_x=e^{i\varphi_x}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2132856"/>
            <a:ext cx="1440160" cy="388068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5004048" y="21328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☆ </a:t>
            </a:r>
            <a:r>
              <a:rPr kumimoji="1" lang="en-US" altLang="ja-JP" sz="2400" dirty="0" smtClean="0"/>
              <a:t>Higgs field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正方形/長方形 14"/>
          <p:cNvSpPr>
            <a:spLocks noChangeArrowheads="1"/>
          </p:cNvSpPr>
          <p:nvPr/>
        </p:nvSpPr>
        <p:spPr bwMode="auto">
          <a:xfrm>
            <a:off x="1371600" y="188913"/>
            <a:ext cx="6224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 smtClean="0"/>
              <a:t>一般</a:t>
            </a:r>
            <a:r>
              <a:rPr lang="ja-JP" altLang="en-US" sz="2800" dirty="0"/>
              <a:t>の</a:t>
            </a:r>
            <a:r>
              <a:rPr lang="en-US" altLang="ja-JP" sz="2800" dirty="0"/>
              <a:t>U(1)</a:t>
            </a:r>
            <a:r>
              <a:rPr lang="ja-JP" altLang="en-US" sz="2800" dirty="0"/>
              <a:t>ゲージ・ヒッグスモデル</a:t>
            </a:r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733652"/>
            <a:ext cx="8715266" cy="11305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79388" y="4652963"/>
            <a:ext cx="8901112" cy="1292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" name="グループ化 65"/>
          <p:cNvGrpSpPr>
            <a:grpSpLocks/>
          </p:cNvGrpSpPr>
          <p:nvPr/>
        </p:nvGrpSpPr>
        <p:grpSpPr bwMode="auto">
          <a:xfrm>
            <a:off x="1047750" y="2781300"/>
            <a:ext cx="6929438" cy="1063625"/>
            <a:chOff x="1047167" y="2780928"/>
            <a:chExt cx="6929275" cy="1063493"/>
          </a:xfrm>
        </p:grpSpPr>
        <p:grpSp>
          <p:nvGrpSpPr>
            <p:cNvPr id="3" name="グループ化 23"/>
            <p:cNvGrpSpPr>
              <a:grpSpLocks/>
            </p:cNvGrpSpPr>
            <p:nvPr/>
          </p:nvGrpSpPr>
          <p:grpSpPr bwMode="auto">
            <a:xfrm>
              <a:off x="4734343" y="2800390"/>
              <a:ext cx="965935" cy="1037747"/>
              <a:chOff x="5364163" y="3708400"/>
              <a:chExt cx="1447800" cy="1376363"/>
            </a:xfrm>
          </p:grpSpPr>
          <p:grpSp>
            <p:nvGrpSpPr>
              <p:cNvPr id="4" name="グループ化 53"/>
              <p:cNvGrpSpPr>
                <a:grpSpLocks/>
              </p:cNvGrpSpPr>
              <p:nvPr/>
            </p:nvGrpSpPr>
            <p:grpSpPr bwMode="auto">
              <a:xfrm>
                <a:off x="5394325" y="4937125"/>
                <a:ext cx="1311275" cy="147638"/>
                <a:chOff x="6889496" y="3281719"/>
                <a:chExt cx="1311226" cy="148375"/>
              </a:xfrm>
            </p:grpSpPr>
            <p:cxnSp>
              <p:nvCxnSpPr>
                <p:cNvPr id="34" name="直線コネクタ 33"/>
                <p:cNvCxnSpPr/>
                <p:nvPr/>
              </p:nvCxnSpPr>
              <p:spPr>
                <a:xfrm>
                  <a:off x="6905290" y="3347494"/>
                  <a:ext cx="1294335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二等辺三角形 34"/>
                <p:cNvSpPr/>
                <p:nvPr/>
              </p:nvSpPr>
              <p:spPr>
                <a:xfrm rot="5400000">
                  <a:off x="7537889" y="3258406"/>
                  <a:ext cx="148102" cy="195102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5" name="グループ化 56"/>
              <p:cNvGrpSpPr>
                <a:grpSpLocks/>
              </p:cNvGrpSpPr>
              <p:nvPr/>
            </p:nvGrpSpPr>
            <p:grpSpPr bwMode="auto">
              <a:xfrm rot="-5400000">
                <a:off x="6081713" y="4325938"/>
                <a:ext cx="1311275" cy="149225"/>
                <a:chOff x="6889496" y="3281719"/>
                <a:chExt cx="1311226" cy="148375"/>
              </a:xfrm>
            </p:grpSpPr>
            <p:cxnSp>
              <p:nvCxnSpPr>
                <p:cNvPr id="32" name="直線コネクタ 31"/>
                <p:cNvCxnSpPr/>
                <p:nvPr/>
              </p:nvCxnSpPr>
              <p:spPr>
                <a:xfrm>
                  <a:off x="6884164" y="3344539"/>
                  <a:ext cx="132414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二等辺三角形 32"/>
                <p:cNvSpPr/>
                <p:nvPr/>
              </p:nvSpPr>
              <p:spPr>
                <a:xfrm rot="5400000">
                  <a:off x="7540131" y="3258348"/>
                  <a:ext cx="149049" cy="19367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27" name="直線コネクタ 26"/>
              <p:cNvCxnSpPr/>
              <p:nvPr/>
            </p:nvCxnSpPr>
            <p:spPr>
              <a:xfrm>
                <a:off x="5429155" y="3735220"/>
                <a:ext cx="7139" cy="126735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二等辺三角形 27"/>
              <p:cNvSpPr/>
              <p:nvPr/>
            </p:nvSpPr>
            <p:spPr>
              <a:xfrm rot="10800000">
                <a:off x="5364912" y="4337318"/>
                <a:ext cx="147522" cy="19578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6" name="グループ化 61"/>
              <p:cNvGrpSpPr>
                <a:grpSpLocks/>
              </p:cNvGrpSpPr>
              <p:nvPr/>
            </p:nvGrpSpPr>
            <p:grpSpPr bwMode="auto">
              <a:xfrm flipH="1">
                <a:off x="5424488" y="3708400"/>
                <a:ext cx="1311275" cy="147638"/>
                <a:chOff x="6889496" y="3281719"/>
                <a:chExt cx="1311226" cy="148375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6889823" y="3346756"/>
                  <a:ext cx="1310991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二等辺三角形 30"/>
                <p:cNvSpPr/>
                <p:nvPr/>
              </p:nvSpPr>
              <p:spPr>
                <a:xfrm rot="5400000">
                  <a:off x="7539077" y="3257667"/>
                  <a:ext cx="148102" cy="195102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pic>
          <p:nvPicPr>
            <p:cNvPr id="13322" name="図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3430" y="3208517"/>
              <a:ext cx="448709" cy="276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図 3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335820" y="2911706"/>
              <a:ext cx="265767" cy="26437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41" name="図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132020" y="2866879"/>
              <a:ext cx="528003" cy="30013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7" name="円/楕円 36"/>
            <p:cNvSpPr/>
            <p:nvPr/>
          </p:nvSpPr>
          <p:spPr bwMode="auto">
            <a:xfrm>
              <a:off x="2383811" y="3231722"/>
              <a:ext cx="138110" cy="15238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円/楕円 38"/>
            <p:cNvSpPr/>
            <p:nvPr/>
          </p:nvSpPr>
          <p:spPr bwMode="auto">
            <a:xfrm>
              <a:off x="3258503" y="3239659"/>
              <a:ext cx="138109" cy="1523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二等辺三角形 41"/>
            <p:cNvSpPr/>
            <p:nvPr/>
          </p:nvSpPr>
          <p:spPr bwMode="auto">
            <a:xfrm rot="5400000">
              <a:off x="2813226" y="3253144"/>
              <a:ext cx="106349" cy="12382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3" name="直線コネクタ 42"/>
            <p:cNvCxnSpPr/>
            <p:nvPr/>
          </p:nvCxnSpPr>
          <p:spPr bwMode="auto">
            <a:xfrm flipV="1">
              <a:off x="2467947" y="3307913"/>
              <a:ext cx="790556" cy="63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29" name="図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60318" y="3246014"/>
              <a:ext cx="176784" cy="176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図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7167" y="3232438"/>
              <a:ext cx="661418" cy="25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図 5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60925" y="3246617"/>
              <a:ext cx="589538" cy="2781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grpSp>
          <p:nvGrpSpPr>
            <p:cNvPr id="7" name="グループ化 57"/>
            <p:cNvGrpSpPr>
              <a:grpSpLocks/>
            </p:cNvGrpSpPr>
            <p:nvPr/>
          </p:nvGrpSpPr>
          <p:grpSpPr bwMode="auto">
            <a:xfrm>
              <a:off x="6996422" y="2780928"/>
              <a:ext cx="980020" cy="1063493"/>
              <a:chOff x="4137546" y="1211198"/>
              <a:chExt cx="980020" cy="1063493"/>
            </a:xfrm>
          </p:grpSpPr>
          <p:grpSp>
            <p:nvGrpSpPr>
              <p:cNvPr id="8" name="グループ化 48"/>
              <p:cNvGrpSpPr>
                <a:grpSpLocks/>
              </p:cNvGrpSpPr>
              <p:nvPr/>
            </p:nvGrpSpPr>
            <p:grpSpPr bwMode="auto">
              <a:xfrm>
                <a:off x="4233332" y="1345056"/>
                <a:ext cx="863451" cy="877098"/>
                <a:chOff x="2339752" y="3626945"/>
                <a:chExt cx="1326662" cy="1314223"/>
              </a:xfrm>
            </p:grpSpPr>
            <p:cxnSp>
              <p:nvCxnSpPr>
                <p:cNvPr id="51" name="直線コネクタ 50"/>
                <p:cNvCxnSpPr/>
                <p:nvPr/>
              </p:nvCxnSpPr>
              <p:spPr>
                <a:xfrm flipV="1">
                  <a:off x="2339778" y="4867671"/>
                  <a:ext cx="1236615" cy="713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二等辺三角形 51"/>
                <p:cNvSpPr/>
                <p:nvPr/>
              </p:nvSpPr>
              <p:spPr>
                <a:xfrm rot="5400000">
                  <a:off x="2900209" y="4770110"/>
                  <a:ext cx="147459" cy="19512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9" name="グループ化 39"/>
                <p:cNvGrpSpPr>
                  <a:grpSpLocks/>
                </p:cNvGrpSpPr>
                <p:nvPr/>
              </p:nvGrpSpPr>
              <p:grpSpPr bwMode="auto">
                <a:xfrm rot="-5400000">
                  <a:off x="2974431" y="4170553"/>
                  <a:ext cx="1235592" cy="148375"/>
                  <a:chOff x="7422382" y="2863584"/>
                  <a:chExt cx="1235592" cy="148375"/>
                </a:xfrm>
              </p:grpSpPr>
              <p:cxnSp>
                <p:nvCxnSpPr>
                  <p:cNvPr id="54" name="直線コネクタ 53"/>
                  <p:cNvCxnSpPr/>
                  <p:nvPr/>
                </p:nvCxnSpPr>
                <p:spPr>
                  <a:xfrm flipV="1">
                    <a:off x="7422004" y="2936572"/>
                    <a:ext cx="1236756" cy="9756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二等辺三角形 54"/>
                  <p:cNvSpPr/>
                  <p:nvPr/>
                </p:nvSpPr>
                <p:spPr>
                  <a:xfrm rot="5400000">
                    <a:off x="7985017" y="2840278"/>
                    <a:ext cx="148784" cy="195027"/>
                  </a:xfrm>
                  <a:prstGeom prst="triangl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</p:grpSp>
          </p:grpSp>
          <p:sp>
            <p:nvSpPr>
              <p:cNvPr id="61" name="円/楕円 60"/>
              <p:cNvSpPr/>
              <p:nvPr/>
            </p:nvSpPr>
            <p:spPr bwMode="auto">
              <a:xfrm>
                <a:off x="4138101" y="2122310"/>
                <a:ext cx="138110" cy="15238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2" name="円/楕円 61"/>
              <p:cNvSpPr/>
              <p:nvPr/>
            </p:nvSpPr>
            <p:spPr bwMode="auto">
              <a:xfrm>
                <a:off x="4979456" y="1211198"/>
                <a:ext cx="138110" cy="15238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pic>
          <p:nvPicPr>
            <p:cNvPr id="13333" name="図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2922" y="3258208"/>
              <a:ext cx="176784" cy="176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図 6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016449" y="3207913"/>
              <a:ext cx="588154" cy="27750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60" name="図 5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662806" y="3520470"/>
              <a:ext cx="401282" cy="27757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 xmlns="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xmlns="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70" name="図 6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9368" y="1196752"/>
            <a:ext cx="6985071" cy="13196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1" name="正方形/長方形 70"/>
          <p:cNvSpPr/>
          <p:nvPr/>
        </p:nvSpPr>
        <p:spPr>
          <a:xfrm>
            <a:off x="914400" y="1125538"/>
            <a:ext cx="7275513" cy="3095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0" name="正方形/長方形 67"/>
          <p:cNvSpPr>
            <a:spLocks noChangeArrowheads="1"/>
          </p:cNvSpPr>
          <p:nvPr/>
        </p:nvSpPr>
        <p:spPr bwMode="auto">
          <a:xfrm>
            <a:off x="323850" y="5949950"/>
            <a:ext cx="668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ja-JP">
                <a:solidFill>
                  <a:schemeClr val="accent2"/>
                </a:solidFill>
              </a:rPr>
              <a:t>A. Recati, et al.  </a:t>
            </a:r>
            <a:r>
              <a:rPr lang="en-US" altLang="ja-JP">
                <a:solidFill>
                  <a:schemeClr val="accent2"/>
                </a:solidFill>
              </a:rPr>
              <a:t>Phys. Rev. Lett. 94, 040404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正方形/長方形 14"/>
          <p:cNvSpPr>
            <a:spLocks noChangeArrowheads="1"/>
          </p:cNvSpPr>
          <p:nvPr/>
        </p:nvSpPr>
        <p:spPr bwMode="auto">
          <a:xfrm>
            <a:off x="1371600" y="188913"/>
            <a:ext cx="6656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 smtClean="0"/>
              <a:t>U(1</a:t>
            </a:r>
            <a:r>
              <a:rPr lang="en-US" altLang="ja-JP" sz="2800" dirty="0"/>
              <a:t>)</a:t>
            </a:r>
            <a:r>
              <a:rPr lang="ja-JP" altLang="en-US" sz="2800" dirty="0"/>
              <a:t>ゲージ・ヒッグスモデルの相構造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5250" y="1414463"/>
            <a:ext cx="3468688" cy="1509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7175" y="4357688"/>
            <a:ext cx="3078163" cy="2152650"/>
            <a:chOff x="2640" y="576"/>
            <a:chExt cx="2889" cy="177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640" y="576"/>
              <a:ext cx="2889" cy="1776"/>
              <a:chOff x="2640" y="576"/>
              <a:chExt cx="2889" cy="177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640" y="576"/>
                <a:ext cx="2889" cy="1521"/>
                <a:chOff x="912" y="1008"/>
                <a:chExt cx="2889" cy="1521"/>
              </a:xfrm>
            </p:grpSpPr>
            <p:sp>
              <p:nvSpPr>
                <p:cNvPr id="14359" name="Freeform 9"/>
                <p:cNvSpPr>
                  <a:spLocks/>
                </p:cNvSpPr>
                <p:nvPr/>
              </p:nvSpPr>
              <p:spPr bwMode="auto">
                <a:xfrm>
                  <a:off x="912" y="1008"/>
                  <a:ext cx="2889" cy="1521"/>
                </a:xfrm>
                <a:custGeom>
                  <a:avLst/>
                  <a:gdLst>
                    <a:gd name="T0" fmla="*/ 2889 w 2889"/>
                    <a:gd name="T1" fmla="*/ 0 h 1521"/>
                    <a:gd name="T2" fmla="*/ 2880 w 2889"/>
                    <a:gd name="T3" fmla="*/ 1512 h 1521"/>
                    <a:gd name="T4" fmla="*/ 1377 w 2889"/>
                    <a:gd name="T5" fmla="*/ 1521 h 1521"/>
                    <a:gd name="T6" fmla="*/ 0 w 2889"/>
                    <a:gd name="T7" fmla="*/ 288 h 1521"/>
                    <a:gd name="T8" fmla="*/ 9 w 2889"/>
                    <a:gd name="T9" fmla="*/ 0 h 1521"/>
                    <a:gd name="T10" fmla="*/ 2889 w 2889"/>
                    <a:gd name="T11" fmla="*/ 0 h 1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89" h="1521">
                      <a:moveTo>
                        <a:pt x="2889" y="0"/>
                      </a:moveTo>
                      <a:lnTo>
                        <a:pt x="2880" y="1512"/>
                      </a:lnTo>
                      <a:lnTo>
                        <a:pt x="1377" y="1521"/>
                      </a:lnTo>
                      <a:lnTo>
                        <a:pt x="0" y="288"/>
                      </a:lnTo>
                      <a:lnTo>
                        <a:pt x="9" y="0"/>
                      </a:lnTo>
                      <a:lnTo>
                        <a:pt x="2889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2" y="1488"/>
                  <a:ext cx="1056" cy="280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/>
                    <a:t>Higgs</a:t>
                  </a:r>
                </a:p>
              </p:txBody>
            </p:sp>
          </p:grpSp>
          <p:sp>
            <p:nvSpPr>
              <p:cNvPr id="14355" name="Rectangle 13"/>
              <p:cNvSpPr>
                <a:spLocks noChangeArrowheads="1"/>
              </p:cNvSpPr>
              <p:nvPr/>
            </p:nvSpPr>
            <p:spPr bwMode="auto">
              <a:xfrm>
                <a:off x="3984" y="2064"/>
                <a:ext cx="1536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/>
                  <a:t>Coulomb</a:t>
                </a: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2640" y="864"/>
                <a:ext cx="1347" cy="1485"/>
                <a:chOff x="384" y="768"/>
                <a:chExt cx="1347" cy="1485"/>
              </a:xfrm>
            </p:grpSpPr>
            <p:sp>
              <p:nvSpPr>
                <p:cNvPr id="14357" name="Freeform 12"/>
                <p:cNvSpPr>
                  <a:spLocks/>
                </p:cNvSpPr>
                <p:nvPr/>
              </p:nvSpPr>
              <p:spPr bwMode="auto">
                <a:xfrm>
                  <a:off x="384" y="768"/>
                  <a:ext cx="1347" cy="1485"/>
                </a:xfrm>
                <a:custGeom>
                  <a:avLst/>
                  <a:gdLst>
                    <a:gd name="T0" fmla="*/ 3 w 1347"/>
                    <a:gd name="T1" fmla="*/ 0 h 1485"/>
                    <a:gd name="T2" fmla="*/ 0 w 1347"/>
                    <a:gd name="T3" fmla="*/ 1485 h 1485"/>
                    <a:gd name="T4" fmla="*/ 1341 w 1347"/>
                    <a:gd name="T5" fmla="*/ 1476 h 1485"/>
                    <a:gd name="T6" fmla="*/ 1347 w 1347"/>
                    <a:gd name="T7" fmla="*/ 1200 h 1485"/>
                    <a:gd name="T8" fmla="*/ 3 w 1347"/>
                    <a:gd name="T9" fmla="*/ 0 h 14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7" h="1485">
                      <a:moveTo>
                        <a:pt x="3" y="0"/>
                      </a:moveTo>
                      <a:lnTo>
                        <a:pt x="0" y="1485"/>
                      </a:lnTo>
                      <a:lnTo>
                        <a:pt x="1341" y="1476"/>
                      </a:lnTo>
                      <a:lnTo>
                        <a:pt x="1347" y="120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2" y="1604"/>
                  <a:ext cx="1104" cy="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/>
                    <a:t>confinement</a:t>
                  </a:r>
                </a:p>
              </p:txBody>
            </p:sp>
          </p:grp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640" y="576"/>
              <a:ext cx="2889" cy="1776"/>
              <a:chOff x="2640" y="576"/>
              <a:chExt cx="2889" cy="1776"/>
            </a:xfrm>
          </p:grpSpPr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2640" y="854"/>
                <a:ext cx="2880" cy="1480"/>
                <a:chOff x="2640" y="872"/>
                <a:chExt cx="2880" cy="1480"/>
              </a:xfrm>
            </p:grpSpPr>
            <p:sp>
              <p:nvSpPr>
                <p:cNvPr id="14352" name="Freeform 4"/>
                <p:cNvSpPr>
                  <a:spLocks/>
                </p:cNvSpPr>
                <p:nvPr/>
              </p:nvSpPr>
              <p:spPr bwMode="auto">
                <a:xfrm>
                  <a:off x="2640" y="872"/>
                  <a:ext cx="1349" cy="1480"/>
                </a:xfrm>
                <a:custGeom>
                  <a:avLst/>
                  <a:gdLst>
                    <a:gd name="T0" fmla="*/ 0 w 1776"/>
                    <a:gd name="T1" fmla="*/ 0 h 1920"/>
                    <a:gd name="T2" fmla="*/ 148 w 1776"/>
                    <a:gd name="T3" fmla="*/ 149 h 1920"/>
                    <a:gd name="T4" fmla="*/ 150 w 1776"/>
                    <a:gd name="T5" fmla="*/ 185 h 19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76" h="1920">
                      <a:moveTo>
                        <a:pt x="0" y="0"/>
                      </a:moveTo>
                      <a:lnTo>
                        <a:pt x="1764" y="1542"/>
                      </a:lnTo>
                      <a:lnTo>
                        <a:pt x="1776" y="192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3" name="Line 6"/>
                <p:cNvSpPr>
                  <a:spLocks noChangeShapeType="1"/>
                </p:cNvSpPr>
                <p:nvPr/>
              </p:nvSpPr>
              <p:spPr bwMode="auto">
                <a:xfrm>
                  <a:off x="3989" y="2093"/>
                  <a:ext cx="153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4351" name="Rectangle 5"/>
              <p:cNvSpPr>
                <a:spLocks noChangeArrowheads="1"/>
              </p:cNvSpPr>
              <p:nvPr/>
            </p:nvSpPr>
            <p:spPr bwMode="auto">
              <a:xfrm>
                <a:off x="2649" y="576"/>
                <a:ext cx="2880" cy="17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14341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6635750"/>
            <a:ext cx="20478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6492" y="4077220"/>
            <a:ext cx="536069" cy="1776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343" name="Picture 25"/>
          <p:cNvPicPr>
            <a:picLocks noChangeAspect="1" noChangeArrowheads="1"/>
          </p:cNvPicPr>
          <p:nvPr/>
        </p:nvPicPr>
        <p:blipFill>
          <a:blip r:embed="rId9" cstate="print"/>
          <a:srcRect l="4774" t="64424" r="28204" b="4350"/>
          <a:stretch>
            <a:fillRect/>
          </a:stretch>
        </p:blipFill>
        <p:spPr bwMode="auto">
          <a:xfrm>
            <a:off x="3708400" y="1196975"/>
            <a:ext cx="5327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11974" y="5034090"/>
            <a:ext cx="3865686" cy="14492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844" y="620688"/>
            <a:ext cx="7110452" cy="21344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4514850" y="4929188"/>
            <a:ext cx="4089400" cy="1668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1294673"/>
            <a:ext cx="2494757" cy="2395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1"/>
          <p:cNvGraphicFramePr>
            <a:graphicFrameLocks noGrp="1"/>
          </p:cNvGraphicFramePr>
          <p:nvPr/>
        </p:nvGraphicFramePr>
        <p:xfrm>
          <a:off x="179388" y="1628775"/>
          <a:ext cx="4160837" cy="2303464"/>
        </p:xfrm>
        <a:graphic>
          <a:graphicData uri="http://schemas.openxmlformats.org/drawingml/2006/table">
            <a:tbl>
              <a:tblPr/>
              <a:tblGrid>
                <a:gridCol w="1632846"/>
                <a:gridCol w="794511"/>
                <a:gridCol w="866740"/>
                <a:gridCol w="866740"/>
              </a:tblGrid>
              <a:tr h="575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相</a:t>
                      </a:r>
                    </a:p>
                  </a:txBody>
                  <a:tcPr marL="91423" marR="91423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5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Higgs</a:t>
                      </a:r>
                    </a:p>
                  </a:txBody>
                  <a:tcPr marL="91423" marR="91423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≠0</a:t>
                      </a: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≠0</a:t>
                      </a: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5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Coulomb</a:t>
                      </a:r>
                    </a:p>
                  </a:txBody>
                  <a:tcPr marL="91423" marR="91423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≠0</a:t>
                      </a: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5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confinement</a:t>
                      </a:r>
                    </a:p>
                  </a:txBody>
                  <a:tcPr marL="91423" marR="91423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</a:rPr>
                        <a:t>0</a:t>
                      </a: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1423" marR="91423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89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1773238"/>
            <a:ext cx="415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43482" y="1773386"/>
            <a:ext cx="532322" cy="2550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39379" y="1851085"/>
            <a:ext cx="463817" cy="2555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59808" y="2277442"/>
            <a:ext cx="691883" cy="4269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39583" y="2856742"/>
            <a:ext cx="194686" cy="500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71288" y="3482414"/>
            <a:ext cx="162981" cy="1629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395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24375" y="2039938"/>
            <a:ext cx="455295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正方形/長方形 31"/>
          <p:cNvSpPr>
            <a:spLocks noChangeArrowheads="1"/>
          </p:cNvSpPr>
          <p:nvPr/>
        </p:nvSpPr>
        <p:spPr bwMode="auto">
          <a:xfrm>
            <a:off x="1085850" y="325438"/>
            <a:ext cx="71585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sz="2800" dirty="0"/>
              <a:t>U(1)</a:t>
            </a:r>
            <a:r>
              <a:rPr lang="ja-JP" altLang="en-US" sz="2800" dirty="0"/>
              <a:t>ゲージ・ヒッグスモデルの相と密度分布</a:t>
            </a: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50413" y="5843561"/>
            <a:ext cx="4117903" cy="6100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1515440"/>
            <a:ext cx="4370446" cy="3293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399" name="図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13" y="4149725"/>
            <a:ext cx="33004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251520" y="522920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atic source = 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光学格子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potential 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の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　　　　　　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 変形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602128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位相の測定も可能か？</a:t>
            </a:r>
            <a:endParaRPr kumimoji="1" lang="en-US" altLang="ja-JP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・・・　</a:t>
            </a:r>
            <a:r>
              <a:rPr lang="ja-JP" alt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磁場の測定</a:t>
            </a:r>
            <a:endParaRPr kumimoji="1" lang="ja-JP" altLang="en-US" sz="20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99992" y="105273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u="sng" dirty="0" smtClean="0">
                <a:solidFill>
                  <a:schemeClr val="accent4"/>
                </a:solidFill>
              </a:rPr>
              <a:t>電場の測定</a:t>
            </a:r>
            <a:endParaRPr kumimoji="1" lang="ja-JP" altLang="en-US" sz="2000" u="sng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５．まとめと将来の展望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62880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１．実験技術の向上により、提案された種々の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</a:t>
            </a:r>
            <a:r>
              <a:rPr kumimoji="1" lang="ja-JP" altLang="en-US" sz="2800" dirty="0" smtClean="0"/>
              <a:t>格子モデルは実現可能となるであろう。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852936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２．ゲージ理論としては</a:t>
            </a:r>
            <a:r>
              <a:rPr lang="en-US" altLang="ja-JP" sz="2800" dirty="0" smtClean="0"/>
              <a:t>gauge-Higgs model </a:t>
            </a:r>
            <a:r>
              <a:rPr lang="ja-JP" altLang="en-US" sz="2800" dirty="0" smtClean="0"/>
              <a:t>が最初か？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57301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３．</a:t>
            </a:r>
            <a:r>
              <a:rPr kumimoji="1" lang="en-US" altLang="ja-JP" sz="2800" dirty="0" smtClean="0"/>
              <a:t>Local gauge symmetry </a:t>
            </a:r>
            <a:r>
              <a:rPr kumimoji="1" lang="ja-JP" altLang="en-US" sz="2800" dirty="0" smtClean="0"/>
              <a:t>実現への良い</a:t>
            </a:r>
            <a:r>
              <a:rPr kumimoji="1" lang="en-US" altLang="ja-JP" sz="2800" dirty="0" smtClean="0"/>
              <a:t>idea </a:t>
            </a:r>
            <a:r>
              <a:rPr kumimoji="1" lang="ja-JP" altLang="en-US" sz="2800" dirty="0" smtClean="0"/>
              <a:t>募集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436510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４．実験的には温度のコントロールが望まれる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515719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５．時間とともに起る量子相転移の観測の期待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8772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６．有限密度 </a:t>
            </a:r>
            <a:r>
              <a:rPr lang="en-US" altLang="ja-JP" sz="2800" dirty="0" smtClean="0"/>
              <a:t>gauge</a:t>
            </a:r>
            <a:r>
              <a:rPr kumimoji="1" lang="en-US" altLang="ja-JP" sz="2800" dirty="0" smtClean="0"/>
              <a:t>- </a:t>
            </a:r>
            <a:r>
              <a:rPr kumimoji="1" lang="en-US" altLang="ja-JP" sz="2800" dirty="0" err="1" smtClean="0"/>
              <a:t>fermion</a:t>
            </a:r>
            <a:r>
              <a:rPr kumimoji="1" lang="ja-JP" altLang="en-US" sz="2800" dirty="0" smtClean="0"/>
              <a:t>系の実現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1844824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量子シミュレーションを実現する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量子系はあるのか？</a:t>
            </a:r>
            <a:endParaRPr kumimoji="1" lang="ja-JP" alt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5079398" cy="213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635896" y="37170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極低温原子系</a:t>
            </a:r>
            <a:endParaRPr kumimoji="1" lang="ja-JP" alt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2088232" cy="147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1173307" cy="117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1210018" cy="119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475656" y="58772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レザーを使い、</a:t>
            </a:r>
            <a:r>
              <a:rPr kumimoji="1" lang="ja-JP" altLang="en-US" sz="2400" b="1" dirty="0" smtClean="0"/>
              <a:t>光学格子に原子をトラップする</a:t>
            </a:r>
            <a:endParaRPr kumimoji="1" lang="en-US" altLang="ja-JP" sz="2400" b="1" dirty="0" smtClean="0"/>
          </a:p>
          <a:p>
            <a:r>
              <a:rPr lang="ja-JP" altLang="en-US" sz="2400" dirty="0" smtClean="0"/>
              <a:t>格子の次元、形状を自在に変えられる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原子と</a:t>
            </a:r>
            <a:r>
              <a:rPr kumimoji="1" lang="en-US" altLang="ja-JP" dirty="0" smtClean="0"/>
              <a:t>``</a:t>
            </a:r>
            <a:r>
              <a:rPr kumimoji="1" lang="ja-JP" altLang="en-US" dirty="0" smtClean="0"/>
              <a:t>素粒子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41277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☆原子は内部構造を持つ</a:t>
            </a:r>
            <a:endParaRPr kumimoji="1" lang="ja-JP" altLang="en-US" sz="3600" dirty="0"/>
          </a:p>
        </p:txBody>
      </p:sp>
      <p:pic>
        <p:nvPicPr>
          <p:cNvPr id="2050" name="Picture 2" descr="\begin{align*}&#10;a+b \rightarrow a^\ast+b^\ast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2952328" cy="37303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644008" y="22048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： </a:t>
            </a:r>
            <a:r>
              <a:rPr kumimoji="1" lang="en-US" altLang="ja-JP" sz="2400" dirty="0" smtClean="0"/>
              <a:t>``</a:t>
            </a:r>
            <a:r>
              <a:rPr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別な</a:t>
            </a:r>
            <a:r>
              <a:rPr kumimoji="1"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粒子</a:t>
            </a:r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r>
              <a:rPr kumimoji="1"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に変化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2708921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内部状態が異なると、別の光学</a:t>
            </a:r>
            <a:r>
              <a:rPr lang="ja-JP" altLang="en-US" sz="2400" dirty="0" smtClean="0"/>
              <a:t>ポテンシャルを感じる</a:t>
            </a:r>
            <a:endParaRPr lang="en-US" altLang="ja-JP" sz="2400" dirty="0" smtClean="0"/>
          </a:p>
          <a:p>
            <a:r>
              <a:rPr kumimoji="1" lang="ja-JP" altLang="en-US" sz="2400" dirty="0" smtClean="0">
                <a:sym typeface="Wingdings" pitchFamily="2" charset="2"/>
              </a:rPr>
              <a:t>　　</a:t>
            </a:r>
            <a:r>
              <a:rPr kumimoji="1" lang="en-US" altLang="ja-JP" sz="2400" dirty="0" smtClean="0">
                <a:sym typeface="Wingdings" pitchFamily="2" charset="2"/>
              </a:rPr>
              <a:t> </a:t>
            </a:r>
            <a:r>
              <a:rPr kumimoji="1" lang="ja-JP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質量が変化した</a:t>
            </a:r>
            <a:endParaRPr kumimoji="1" lang="en-US" altLang="ja-JP" sz="2400" dirty="0" smtClean="0">
              <a:sym typeface="Wingdings" pitchFamily="2" charset="2"/>
            </a:endParaRPr>
          </a:p>
          <a:p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220486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393305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2)</a:t>
            </a:r>
            <a:endParaRPr kumimoji="1" lang="ja-JP" altLang="en-US" sz="2400" dirty="0"/>
          </a:p>
        </p:txBody>
      </p:sp>
      <p:pic>
        <p:nvPicPr>
          <p:cNvPr id="2052" name="Picture 4" descr="\begin{align*}&#10;a+b \rightarrow a^\ast+b\; (res.)\rightarrow a+b 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861048"/>
            <a:ext cx="5256584" cy="504056"/>
          </a:xfrm>
          <a:prstGeom prst="rect">
            <a:avLst/>
          </a:prstGeom>
          <a:noFill/>
        </p:spPr>
      </p:pic>
      <p:pic>
        <p:nvPicPr>
          <p:cNvPr id="2054" name="Picture 6" descr="\begin{align*}&#10;a\rightarrow \; \leftarrow b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365104"/>
            <a:ext cx="2996399" cy="564257"/>
          </a:xfrm>
          <a:prstGeom prst="rect">
            <a:avLst/>
          </a:prstGeom>
          <a:noFill/>
        </p:spPr>
      </p:pic>
      <p:sp>
        <p:nvSpPr>
          <p:cNvPr id="12" name="八角形 11"/>
          <p:cNvSpPr/>
          <p:nvPr/>
        </p:nvSpPr>
        <p:spPr>
          <a:xfrm>
            <a:off x="4067944" y="4581128"/>
            <a:ext cx="432048" cy="33833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5656" y="515719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相互作用を自在にコントロール 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Feshbach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共鳴）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56612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3)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03648" y="61653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サイト　　リンク　　　 サイト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48064" y="56612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</a:t>
            </a:r>
            <a:r>
              <a:rPr kumimoji="1" lang="en-US" altLang="ja-JP" sz="2800" dirty="0" smtClean="0"/>
              <a:t>aser-assisted tunneling</a:t>
            </a:r>
          </a:p>
        </p:txBody>
      </p:sp>
      <p:pic>
        <p:nvPicPr>
          <p:cNvPr id="24580" name="Picture 4" descr="\begin{align*}&#10;a_\alpha\rightarrow a^\ast \rightarrow a_\beta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5661248"/>
            <a:ext cx="2855899" cy="481583"/>
          </a:xfrm>
          <a:prstGeom prst="rect">
            <a:avLst/>
          </a:prstGeom>
          <a:noFill/>
        </p:spPr>
      </p:pic>
      <p:pic>
        <p:nvPicPr>
          <p:cNvPr id="24586" name="Picture 10" descr="\begin{align*}&#10;\alpha, \; \beta=\mbox{spin $z$-comp.}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3" y="6253962"/>
            <a:ext cx="3312368" cy="335775"/>
          </a:xfrm>
          <a:prstGeom prst="rect">
            <a:avLst/>
          </a:prstGeom>
          <a:noFill/>
        </p:spPr>
      </p:pic>
      <p:pic>
        <p:nvPicPr>
          <p:cNvPr id="26626" name="Picture 2" descr="\begin{align*}&#10;^\ast&#10;\end{align*}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3968" y="3789040"/>
            <a:ext cx="123825" cy="12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4536504" cy="585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092280" y="53732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2012 </a:t>
            </a:r>
            <a:r>
              <a:rPr kumimoji="1" lang="ja-JP" altLang="en-US" sz="3200" dirty="0" smtClean="0"/>
              <a:t>年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 smtClean="0"/>
              <a:t>今日の講演のプラン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55679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1. Introduction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27687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2. SU(N) AF spin </a:t>
            </a:r>
            <a:r>
              <a:rPr kumimoji="1" lang="ja-JP" altLang="en-US" sz="2800" dirty="0" smtClean="0"/>
              <a:t>モデルと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22768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シグマモデル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27809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大きなスピンをもつ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系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321297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/>
                </a:solidFill>
              </a:rPr>
              <a:t>1/N -</a:t>
            </a:r>
            <a:r>
              <a:rPr kumimoji="1" lang="ja-JP" altLang="en-US" sz="2400" dirty="0" smtClean="0">
                <a:solidFill>
                  <a:schemeClr val="accent1"/>
                </a:solidFill>
              </a:rPr>
              <a:t>展開の正当性の実験的検証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37890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3. Schwinger model(            ) </a:t>
            </a:r>
            <a:r>
              <a:rPr kumimoji="1" lang="ja-JP" altLang="en-US" sz="2800" dirty="0" smtClean="0"/>
              <a:t>と</a:t>
            </a:r>
            <a:r>
              <a:rPr kumimoji="1" lang="en-US" altLang="ja-JP" sz="2800" dirty="0" smtClean="0"/>
              <a:t> quantum link model 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429309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/>
                </a:solidFill>
              </a:rPr>
              <a:t>Local gauge inv. </a:t>
            </a:r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omposite gauge field 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6" name="Picture 4" descr="\begin{align*}&#10;QED_2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956634"/>
            <a:ext cx="864096" cy="282935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755576" y="486916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4. </a:t>
            </a:r>
            <a:r>
              <a:rPr kumimoji="1" lang="ja-JP" altLang="en-US" sz="2800" dirty="0" smtClean="0"/>
              <a:t>格子ゲージ理論 </a:t>
            </a:r>
            <a:r>
              <a:rPr kumimoji="1" lang="en-US" altLang="ja-JP" sz="2800" dirty="0" smtClean="0"/>
              <a:t>: Gauge-Higgs </a:t>
            </a:r>
            <a:r>
              <a:rPr kumimoji="1" lang="ja-JP" altLang="en-US" sz="2800" dirty="0" smtClean="0"/>
              <a:t>モデル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5616" y="544522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</a:rPr>
              <a:t>BEC  </a:t>
            </a:r>
            <a:r>
              <a:rPr lang="ja-JP" altLang="en-US" sz="2400" dirty="0" smtClean="0">
                <a:solidFill>
                  <a:schemeClr val="accent1"/>
                </a:solidFill>
              </a:rPr>
              <a:t>モデル、</a:t>
            </a:r>
            <a:r>
              <a:rPr lang="en-US" altLang="ja-JP" sz="2400" dirty="0" smtClean="0">
                <a:solidFill>
                  <a:schemeClr val="accent1"/>
                </a:solidFill>
              </a:rPr>
              <a:t>Local gauge inv. </a:t>
            </a:r>
            <a:r>
              <a:rPr lang="ja-JP" altLang="en-US" sz="2400" dirty="0" smtClean="0">
                <a:solidFill>
                  <a:schemeClr val="accent1"/>
                </a:solidFill>
              </a:rPr>
              <a:t>の破れと</a:t>
            </a:r>
            <a:r>
              <a:rPr lang="en-US" altLang="ja-JP" sz="2400" dirty="0" smtClean="0">
                <a:solidFill>
                  <a:schemeClr val="accent1"/>
                </a:solidFill>
              </a:rPr>
              <a:t>Higgs</a:t>
            </a:r>
            <a:r>
              <a:rPr lang="ja-JP" altLang="en-US" sz="2400" dirty="0" smtClean="0">
                <a:solidFill>
                  <a:schemeClr val="accent1"/>
                </a:solidFill>
              </a:rPr>
              <a:t> 場</a:t>
            </a:r>
            <a:r>
              <a:rPr lang="en-US" altLang="ja-JP" sz="2400" dirty="0" smtClean="0">
                <a:solidFill>
                  <a:schemeClr val="accent1"/>
                </a:solidFill>
              </a:rPr>
              <a:t> 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60212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5. </a:t>
            </a:r>
            <a:r>
              <a:rPr kumimoji="1" lang="ja-JP" altLang="en-US" sz="2800" dirty="0" smtClean="0"/>
              <a:t>まとめと将来の展望</a:t>
            </a:r>
            <a:endParaRPr kumimoji="1" lang="ja-JP" altLang="en-US" sz="2800" dirty="0"/>
          </a:p>
        </p:txBody>
      </p:sp>
      <p:pic>
        <p:nvPicPr>
          <p:cNvPr id="12290" name="Picture 2" descr="\begin{align*}&#10;\mbox{CP}^{N-1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3" y="2326591"/>
            <a:ext cx="1152129" cy="35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648"/>
            <a:ext cx="8574087" cy="633413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Times New Roman" pitchFamily="18" charset="0"/>
              </a:rPr>
              <a:t>SU(N)</a:t>
            </a:r>
            <a:r>
              <a:rPr lang="ja-JP" altLang="en-US" sz="3200" dirty="0" smtClean="0">
                <a:latin typeface="Times New Roman" pitchFamily="18" charset="0"/>
              </a:rPr>
              <a:t>スピンモデルの有効場理論とその相構造</a:t>
            </a:r>
            <a:endParaRPr lang="en-US" altLang="ja-JP" sz="3200" dirty="0" smtClean="0"/>
          </a:p>
        </p:txBody>
      </p:sp>
      <p:sp>
        <p:nvSpPr>
          <p:cNvPr id="11267" name="テキスト ボックス 8"/>
          <p:cNvSpPr txBox="1">
            <a:spLocks noChangeArrowheads="1"/>
          </p:cNvSpPr>
          <p:nvPr/>
        </p:nvSpPr>
        <p:spPr bwMode="auto">
          <a:xfrm>
            <a:off x="265113" y="1620838"/>
            <a:ext cx="6827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SU(N</a:t>
            </a:r>
            <a:r>
              <a:rPr lang="en-US" altLang="ja-JP" sz="2000" dirty="0"/>
              <a:t>)  Heisenberg model </a:t>
            </a:r>
          </a:p>
          <a:p>
            <a:r>
              <a:rPr lang="en-US" altLang="ja-JP" sz="2000" dirty="0"/>
              <a:t>S=3/2 </a:t>
            </a:r>
            <a:r>
              <a:rPr lang="en-US" altLang="ja-JP" sz="2000" dirty="0" err="1"/>
              <a:t>fermion</a:t>
            </a:r>
            <a:r>
              <a:rPr lang="ja-JP" altLang="en-US" sz="2000" dirty="0"/>
              <a:t>を光学格子にトラップ、</a:t>
            </a:r>
            <a:r>
              <a:rPr lang="ja-JP" altLang="en-US" sz="2000" dirty="0">
                <a:solidFill>
                  <a:srgbClr val="FF0000"/>
                </a:solidFill>
              </a:rPr>
              <a:t>各格子点に１個ずつ配置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極低温原子系で実現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07950" y="3284538"/>
            <a:ext cx="47196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T=0</a:t>
            </a:r>
            <a:r>
              <a:rPr lang="ja-JP" altLang="en-US" sz="2400" dirty="0"/>
              <a:t>の</a:t>
            </a:r>
            <a:r>
              <a:rPr lang="en-US" altLang="ja-JP" sz="2400" dirty="0"/>
              <a:t>(2+1)</a:t>
            </a:r>
            <a:r>
              <a:rPr lang="ja-JP" altLang="en-US" sz="2400" dirty="0"/>
              <a:t>次元量子系を記述する</a:t>
            </a:r>
            <a:endParaRPr lang="en-US" altLang="ja-JP" sz="2400" dirty="0"/>
          </a:p>
          <a:p>
            <a:r>
              <a:rPr lang="ja-JP" altLang="en-US" sz="2400" dirty="0"/>
              <a:t>有効場理論の導出</a:t>
            </a:r>
            <a:r>
              <a:rPr lang="en-US" altLang="ja-JP" sz="2400" dirty="0"/>
              <a:t>(</a:t>
            </a:r>
            <a:r>
              <a:rPr lang="ja-JP" altLang="en-US" sz="2400" dirty="0"/>
              <a:t>連続理論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900113" y="4792663"/>
            <a:ext cx="249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1/N-</a:t>
            </a:r>
            <a:r>
              <a:rPr lang="ja-JP" altLang="en-US" sz="2400" dirty="0" smtClean="0"/>
              <a:t>展開法</a:t>
            </a:r>
            <a:r>
              <a:rPr lang="ja-JP" altLang="en-US" sz="2400" dirty="0"/>
              <a:t>による</a:t>
            </a:r>
            <a:endParaRPr lang="en-US" altLang="ja-JP" sz="2400" dirty="0"/>
          </a:p>
          <a:p>
            <a:r>
              <a:rPr lang="ja-JP" altLang="en-US" sz="2400" dirty="0"/>
              <a:t>相構造の決定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700588" y="4759325"/>
            <a:ext cx="3903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Monte Carlo</a:t>
            </a:r>
            <a:r>
              <a:rPr lang="ja-JP" altLang="en-US" sz="2400"/>
              <a:t>シミュレーション</a:t>
            </a:r>
            <a:endParaRPr lang="en-US" altLang="ja-JP" sz="2400"/>
          </a:p>
          <a:p>
            <a:r>
              <a:rPr lang="ja-JP" altLang="en-US" sz="2400"/>
              <a:t>による相構造の決定</a:t>
            </a:r>
            <a:endParaRPr lang="en-US" altLang="ja-JP" sz="2400"/>
          </a:p>
        </p:txBody>
      </p:sp>
      <p:sp>
        <p:nvSpPr>
          <p:cNvPr id="13" name="下矢印 12"/>
          <p:cNvSpPr/>
          <p:nvPr/>
        </p:nvSpPr>
        <p:spPr>
          <a:xfrm>
            <a:off x="1692275" y="2781300"/>
            <a:ext cx="7921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692275" y="4183063"/>
            <a:ext cx="7921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屈折矢印 14"/>
          <p:cNvSpPr/>
          <p:nvPr/>
        </p:nvSpPr>
        <p:spPr>
          <a:xfrm rot="10800000" flipH="1">
            <a:off x="4787900" y="3317875"/>
            <a:ext cx="1081088" cy="15128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724525" y="3573463"/>
            <a:ext cx="3211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SU(4</a:t>
            </a:r>
            <a:r>
              <a:rPr lang="en-US" altLang="ja-JP" sz="2400" dirty="0"/>
              <a:t>) Heisenberg model</a:t>
            </a:r>
          </a:p>
          <a:p>
            <a:r>
              <a:rPr lang="ja-JP" altLang="en-US" sz="2400" dirty="0"/>
              <a:t>格子化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187450" y="5910263"/>
            <a:ext cx="645881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/>
              <a:t>場の量子論の手法である</a:t>
            </a:r>
            <a:r>
              <a:rPr lang="en-US" altLang="ja-JP" sz="2400" dirty="0"/>
              <a:t>1/N</a:t>
            </a:r>
            <a:r>
              <a:rPr lang="ja-JP" altLang="en-US" sz="2400" dirty="0" smtClean="0"/>
              <a:t>展開法の正当性を</a:t>
            </a:r>
            <a:endParaRPr lang="en-US" altLang="ja-JP" sz="2400" dirty="0"/>
          </a:p>
          <a:p>
            <a:r>
              <a:rPr lang="ja-JP" altLang="en-US" sz="2400" dirty="0" smtClean="0"/>
              <a:t>実験によって確かめる</a:t>
            </a:r>
            <a:r>
              <a:rPr lang="ja-JP" altLang="en-US" sz="2400" dirty="0"/>
              <a:t>ことができる</a:t>
            </a:r>
          </a:p>
        </p:txBody>
      </p:sp>
      <p:pic>
        <p:nvPicPr>
          <p:cNvPr id="11276" name="Picture 41" descr="\begin{align*}&#10;^{132}\mathrm{Cs},&#10;^{9}\mathrm{Be},&#10;^{135}\mathrm{Ba},&#10;^{137}\mathrm{Ba},&#10;^{201}\mathrm{Hg},&#10;\cdots&#10;\end{align*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419350"/>
            <a:ext cx="3887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テキスト ボックス 17"/>
          <p:cNvSpPr txBox="1">
            <a:spLocks noChangeArrowheads="1"/>
          </p:cNvSpPr>
          <p:nvPr/>
        </p:nvSpPr>
        <p:spPr bwMode="auto">
          <a:xfrm>
            <a:off x="3802063" y="1052513"/>
            <a:ext cx="480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Y.Qi  and  C.Xu,  Phys. Rev. B </a:t>
            </a:r>
            <a:r>
              <a:rPr lang="en-US" altLang="ja-JP" b="1"/>
              <a:t>78,</a:t>
            </a:r>
            <a:r>
              <a:rPr lang="en-US" altLang="ja-JP"/>
              <a:t> 014410 (2008)</a:t>
            </a:r>
            <a:endParaRPr lang="ja-JP" altLang="en-US"/>
          </a:p>
        </p:txBody>
      </p:sp>
      <p:sp>
        <p:nvSpPr>
          <p:cNvPr id="11278" name="テキスト ボックス 17"/>
          <p:cNvSpPr txBox="1">
            <a:spLocks noChangeArrowheads="1"/>
          </p:cNvSpPr>
          <p:nvPr/>
        </p:nvSpPr>
        <p:spPr bwMode="auto">
          <a:xfrm>
            <a:off x="3779912" y="1412776"/>
            <a:ext cx="5364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K. </a:t>
            </a:r>
            <a:r>
              <a:rPr lang="en-US" altLang="ja-JP" dirty="0" err="1" smtClean="0"/>
              <a:t>Kataoka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S.Hattori</a:t>
            </a:r>
            <a:r>
              <a:rPr lang="en-US" altLang="ja-JP" dirty="0" smtClean="0"/>
              <a:t> &amp; I.I. , Phys.Rev.B</a:t>
            </a:r>
            <a:r>
              <a:rPr lang="en-US" altLang="ja-JP" b="1" dirty="0" smtClean="0"/>
              <a:t>83</a:t>
            </a:r>
            <a:r>
              <a:rPr lang="en-US" altLang="ja-JP" dirty="0" smtClean="0"/>
              <a:t>, 17449 (2011)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1300" y="138113"/>
            <a:ext cx="85740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kern="0" dirty="0">
                <a:solidFill>
                  <a:schemeClr val="bg1"/>
                </a:solidFill>
                <a:ea typeface="+mj-ea"/>
                <a:cs typeface="+mj-cs"/>
              </a:rPr>
              <a:t>S=3/2 Hubbard model </a:t>
            </a:r>
          </a:p>
        </p:txBody>
      </p:sp>
      <p:pic>
        <p:nvPicPr>
          <p:cNvPr id="12291" name="Picture 2" descr="\begin{align*}&#10;\mathcal{H}=-\sum_{\langle i,j \rangle}\sum_{\sigma = \pm 3/2,\pm 1/2}&#10;t_{i,j}(\psi^{\dagger}_{i}\psi_{j}+\mathrm{h.c.})&#10;+\sum_{i}\sum_{S=0}^{4}U_{S}\sum_{m=-S}^{S}P^{\dagger}_{S,m,i}P_{S,m,i}&#10;\end{align*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44588"/>
            <a:ext cx="81375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 bwMode="auto">
          <a:xfrm>
            <a:off x="250825" y="5024438"/>
            <a:ext cx="1441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 bwMode="auto">
          <a:xfrm>
            <a:off x="1139825" y="4846638"/>
            <a:ext cx="360363" cy="36036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円/楕円 20"/>
          <p:cNvSpPr/>
          <p:nvPr/>
        </p:nvSpPr>
        <p:spPr bwMode="auto">
          <a:xfrm>
            <a:off x="430213" y="4845050"/>
            <a:ext cx="360362" cy="358775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下矢印 13"/>
          <p:cNvSpPr/>
          <p:nvPr/>
        </p:nvSpPr>
        <p:spPr bwMode="auto">
          <a:xfrm>
            <a:off x="1255713" y="4868863"/>
            <a:ext cx="147637" cy="37147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下矢印 14"/>
          <p:cNvSpPr/>
          <p:nvPr/>
        </p:nvSpPr>
        <p:spPr bwMode="auto">
          <a:xfrm rot="10800000">
            <a:off x="531813" y="4652963"/>
            <a:ext cx="157162" cy="70802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1692275" y="3919538"/>
            <a:ext cx="14398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 bwMode="auto">
          <a:xfrm>
            <a:off x="2557463" y="3716338"/>
            <a:ext cx="360362" cy="36036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円/楕円 25"/>
          <p:cNvSpPr/>
          <p:nvPr/>
        </p:nvSpPr>
        <p:spPr bwMode="auto">
          <a:xfrm>
            <a:off x="1871663" y="3738563"/>
            <a:ext cx="360362" cy="36036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下矢印 15"/>
          <p:cNvSpPr/>
          <p:nvPr/>
        </p:nvSpPr>
        <p:spPr bwMode="auto">
          <a:xfrm>
            <a:off x="2786063" y="3716338"/>
            <a:ext cx="130175" cy="36036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下矢印 16"/>
          <p:cNvSpPr/>
          <p:nvPr/>
        </p:nvSpPr>
        <p:spPr bwMode="auto">
          <a:xfrm rot="10800000">
            <a:off x="2544763" y="3584575"/>
            <a:ext cx="157162" cy="70802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3132138" y="5073650"/>
            <a:ext cx="1368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 bwMode="auto">
          <a:xfrm>
            <a:off x="4008438" y="4906963"/>
            <a:ext cx="360362" cy="36036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円/楕円 29"/>
          <p:cNvSpPr/>
          <p:nvPr/>
        </p:nvSpPr>
        <p:spPr bwMode="auto">
          <a:xfrm>
            <a:off x="3287713" y="4892675"/>
            <a:ext cx="360362" cy="360363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下矢印 17"/>
          <p:cNvSpPr/>
          <p:nvPr/>
        </p:nvSpPr>
        <p:spPr bwMode="auto">
          <a:xfrm>
            <a:off x="3373438" y="4905375"/>
            <a:ext cx="179387" cy="3476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下矢印 18"/>
          <p:cNvSpPr/>
          <p:nvPr/>
        </p:nvSpPr>
        <p:spPr bwMode="auto">
          <a:xfrm rot="10800000">
            <a:off x="4140200" y="4759325"/>
            <a:ext cx="157163" cy="70961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左矢印 35"/>
          <p:cNvSpPr/>
          <p:nvPr/>
        </p:nvSpPr>
        <p:spPr>
          <a:xfrm rot="8685090">
            <a:off x="831850" y="4156075"/>
            <a:ext cx="863600" cy="287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左矢印 36"/>
          <p:cNvSpPr/>
          <p:nvPr/>
        </p:nvSpPr>
        <p:spPr>
          <a:xfrm rot="12942385">
            <a:off x="3135313" y="4230688"/>
            <a:ext cx="863600" cy="287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725488" y="2449513"/>
            <a:ext cx="3702050" cy="835025"/>
            <a:chOff x="3243" y="845"/>
            <a:chExt cx="2517" cy="499"/>
          </a:xfrm>
        </p:grpSpPr>
        <p:pic>
          <p:nvPicPr>
            <p:cNvPr id="12326" name="Picture 5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5" y="1071"/>
              <a:ext cx="208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7" name="Text Box 58"/>
            <p:cNvSpPr txBox="1">
              <a:spLocks noChangeArrowheads="1"/>
            </p:cNvSpPr>
            <p:nvPr/>
          </p:nvSpPr>
          <p:spPr bwMode="auto">
            <a:xfrm>
              <a:off x="3321" y="845"/>
              <a:ext cx="221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spin – 3/2 fermion atom operator </a:t>
              </a:r>
            </a:p>
          </p:txBody>
        </p:sp>
        <p:sp>
          <p:nvSpPr>
            <p:cNvPr id="12328" name="Rectangle 59"/>
            <p:cNvSpPr>
              <a:spLocks noChangeArrowheads="1"/>
            </p:cNvSpPr>
            <p:nvPr/>
          </p:nvSpPr>
          <p:spPr bwMode="auto">
            <a:xfrm>
              <a:off x="3243" y="845"/>
              <a:ext cx="2517" cy="49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2310" name="Picture 8" descr="\begin{align*}&#10;t_{ij}&#10;\end{align*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275" y="3875088"/>
            <a:ext cx="3603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8" descr="\begin{align*}&#10;t_{ij}&#10;\end{align*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933825"/>
            <a:ext cx="3603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10" descr="\begin{align*}&#10;U_{0}&#10;\end{align*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6438" y="4976813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12" descr="\begin{align*}&#10;U_{2}&#10;\end{align*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941168"/>
            <a:ext cx="3468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直線コネクタ 47"/>
          <p:cNvCxnSpPr/>
          <p:nvPr/>
        </p:nvCxnSpPr>
        <p:spPr>
          <a:xfrm>
            <a:off x="7727950" y="1700213"/>
            <a:ext cx="7191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949950" y="1676400"/>
            <a:ext cx="3508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6" name="テキスト ボックス 52"/>
          <p:cNvSpPr txBox="1">
            <a:spLocks noChangeArrowheads="1"/>
          </p:cNvSpPr>
          <p:nvPr/>
        </p:nvSpPr>
        <p:spPr bwMode="auto">
          <a:xfrm>
            <a:off x="4859338" y="2349500"/>
            <a:ext cx="2535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合計スピンが</a:t>
            </a:r>
            <a:r>
              <a:rPr lang="en-US" altLang="ja-JP"/>
              <a:t>S</a:t>
            </a:r>
            <a:r>
              <a:rPr lang="ja-JP" altLang="en-US"/>
              <a:t>の状態の</a:t>
            </a:r>
            <a:endParaRPr lang="en-US" altLang="ja-JP"/>
          </a:p>
          <a:p>
            <a:r>
              <a:rPr lang="en-US" altLang="ja-JP"/>
              <a:t>fermion</a:t>
            </a:r>
            <a:r>
              <a:rPr lang="ja-JP" altLang="en-US"/>
              <a:t>間相互作用</a:t>
            </a:r>
          </a:p>
        </p:txBody>
      </p:sp>
      <p:sp>
        <p:nvSpPr>
          <p:cNvPr id="12317" name="テキスト ボックス 53"/>
          <p:cNvSpPr txBox="1">
            <a:spLocks noChangeArrowheads="1"/>
          </p:cNvSpPr>
          <p:nvPr/>
        </p:nvSpPr>
        <p:spPr bwMode="auto">
          <a:xfrm>
            <a:off x="6443663" y="3143250"/>
            <a:ext cx="2535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合計スピンが</a:t>
            </a:r>
            <a:r>
              <a:rPr lang="en-US" altLang="ja-JP"/>
              <a:t>S</a:t>
            </a:r>
            <a:r>
              <a:rPr lang="ja-JP" altLang="en-US"/>
              <a:t>の状態の</a:t>
            </a:r>
            <a:endParaRPr lang="en-US" altLang="ja-JP"/>
          </a:p>
          <a:p>
            <a:r>
              <a:rPr lang="ja-JP" altLang="en-US"/>
              <a:t>生成消滅演算子</a:t>
            </a: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8051800" y="1712913"/>
            <a:ext cx="0" cy="1428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6132513" y="1676400"/>
            <a:ext cx="0" cy="673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 bwMode="auto">
          <a:xfrm>
            <a:off x="4787900" y="2349500"/>
            <a:ext cx="266382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" name="正方形/長方形 60"/>
          <p:cNvSpPr/>
          <p:nvPr/>
        </p:nvSpPr>
        <p:spPr bwMode="auto">
          <a:xfrm>
            <a:off x="6372225" y="3141663"/>
            <a:ext cx="266382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22" name="テキスト ボックス 62"/>
          <p:cNvSpPr txBox="1">
            <a:spLocks noChangeArrowheads="1"/>
          </p:cNvSpPr>
          <p:nvPr/>
        </p:nvSpPr>
        <p:spPr bwMode="auto">
          <a:xfrm>
            <a:off x="1908175" y="45085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</a:t>
            </a:r>
            <a:r>
              <a:rPr lang="ja-JP" altLang="en-US"/>
              <a:t>波散乱</a:t>
            </a:r>
          </a:p>
        </p:txBody>
      </p:sp>
      <p:sp>
        <p:nvSpPr>
          <p:cNvPr id="74" name="上カーブ矢印 73"/>
          <p:cNvSpPr/>
          <p:nvPr/>
        </p:nvSpPr>
        <p:spPr bwMode="auto">
          <a:xfrm>
            <a:off x="1116013" y="5300663"/>
            <a:ext cx="2447925" cy="649287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12324" name="Picture 14" descr="\begin{align*}&#10;\mathcal{H}&#10;=\sum_{\langle i,j \rangle}&#10;[&#10; a \vec{S}_{i}\cdot \vec{S}_{j}&#10;+b (\vec{S}_{i}\cdot \vec{S}_{j})^{2}&#10;+c (\vec{S}_{i}\cdot \vec{S}_{j})^{3}&#10;]&#10;\end{align*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650" y="6021388"/>
            <a:ext cx="50466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 descr="\begin{align*}&#10;U_{0}&#10;\end{align*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09120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2" descr="\begin{align*}&#10;U_{2}&#10;\end{align*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157192"/>
            <a:ext cx="390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5868144" y="436510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ym typeface="Wingdings" pitchFamily="2" charset="2"/>
              </a:rPr>
              <a:t> </a:t>
            </a:r>
            <a:r>
              <a:rPr lang="en-US" altLang="ja-JP" sz="2800" dirty="0" smtClean="0">
                <a:sym typeface="Wingdings" pitchFamily="2" charset="2"/>
              </a:rPr>
              <a:t>s</a:t>
            </a:r>
            <a:r>
              <a:rPr kumimoji="1" lang="en-US" altLang="ja-JP" sz="2800" dirty="0" smtClean="0"/>
              <a:t>pin=0 </a:t>
            </a:r>
            <a:r>
              <a:rPr kumimoji="1" lang="ja-JP" altLang="en-US" sz="2800" dirty="0" smtClean="0"/>
              <a:t>の斥力</a:t>
            </a:r>
            <a:endParaRPr kumimoji="1" lang="ja-JP" altLang="en-US" sz="28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68144" y="50131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ym typeface="Wingdings" pitchFamily="2" charset="2"/>
              </a:rPr>
              <a:t> s</a:t>
            </a:r>
            <a:r>
              <a:rPr lang="en-US" altLang="ja-JP" sz="2800" dirty="0" smtClean="0"/>
              <a:t>pin=2 </a:t>
            </a:r>
            <a:r>
              <a:rPr lang="ja-JP" altLang="en-US" sz="2800" dirty="0" smtClean="0"/>
              <a:t>の斥力</a:t>
            </a:r>
            <a:endParaRPr lang="ja-JP" altLang="en-US" sz="28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39752" y="486916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,</a:t>
            </a:r>
            <a:endParaRPr kumimoji="1" lang="ja-JP" altLang="en-US" sz="3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32040" y="393305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各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site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に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1 particle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508104" y="59492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ym typeface="Wingdings" pitchFamily="2" charset="2"/>
              </a:rPr>
              <a:t> </a:t>
            </a:r>
            <a:r>
              <a:rPr kumimoji="1" lang="ja-JP" altLang="en-US" sz="2800" dirty="0" smtClean="0"/>
              <a:t>有効</a:t>
            </a:r>
            <a:r>
              <a:rPr lang="ja-JP" altLang="en-US" sz="2800" dirty="0" smtClean="0"/>
              <a:t> </a:t>
            </a:r>
            <a:r>
              <a:rPr kumimoji="1" lang="ja-JP" altLang="en-US" sz="2800" dirty="0" smtClean="0"/>
              <a:t>モデル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2413" y="115888"/>
            <a:ext cx="857408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kern="0" dirty="0">
                <a:solidFill>
                  <a:schemeClr val="bg1"/>
                </a:solidFill>
                <a:ea typeface="+mj-ea"/>
                <a:cs typeface="+mj-cs"/>
              </a:rPr>
              <a:t>SU(2)  S=1/2  Heisenberg model</a:t>
            </a:r>
          </a:p>
        </p:txBody>
      </p:sp>
      <p:pic>
        <p:nvPicPr>
          <p:cNvPr id="13315" name="Picture 2" descr="\begin{align*}&#10;\mathcal{H} &#10;= J\sum_{\langle i,j \rangle}\hat{\bf{S}}_{i}\cdot\hat{\bf{S}}_{j}&#10;\end{align*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341438"/>
            <a:ext cx="23764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テキスト ボックス 3"/>
          <p:cNvSpPr txBox="1">
            <a:spLocks noChangeArrowheads="1"/>
          </p:cNvSpPr>
          <p:nvPr/>
        </p:nvSpPr>
        <p:spPr bwMode="auto">
          <a:xfrm>
            <a:off x="1069975" y="2463800"/>
            <a:ext cx="1773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fermion</a:t>
            </a:r>
            <a:r>
              <a:rPr lang="ja-JP" altLang="en-US" sz="2400"/>
              <a:t>表示</a:t>
            </a:r>
          </a:p>
        </p:txBody>
      </p:sp>
      <p:sp>
        <p:nvSpPr>
          <p:cNvPr id="13317" name="テキスト ボックス 7"/>
          <p:cNvSpPr txBox="1">
            <a:spLocks noChangeArrowheads="1"/>
          </p:cNvSpPr>
          <p:nvPr/>
        </p:nvSpPr>
        <p:spPr bwMode="auto">
          <a:xfrm>
            <a:off x="4284663" y="1052513"/>
            <a:ext cx="4422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SU(2) </a:t>
            </a:r>
            <a:r>
              <a:rPr lang="ja-JP" altLang="en-US" sz="2400"/>
              <a:t>群は</a:t>
            </a:r>
            <a:r>
              <a:rPr lang="en-US" altLang="ja-JP" sz="2400"/>
              <a:t>3</a:t>
            </a:r>
            <a:r>
              <a:rPr lang="ja-JP" altLang="en-US" sz="2400"/>
              <a:t>個の生成子からなる</a:t>
            </a:r>
          </a:p>
        </p:txBody>
      </p:sp>
      <p:pic>
        <p:nvPicPr>
          <p:cNvPr id="13318" name="Picture 10" descr="\begin{align*}&#10;S^{a} = \frac{1}{2}\sigma^{a}&#10;\end{align*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557338"/>
            <a:ext cx="1350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0" descr="\begin{align*}&#10;\sigma^{a} &#10;\end{align*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690688"/>
            <a:ext cx="390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テキスト ボックス 14"/>
          <p:cNvSpPr txBox="1">
            <a:spLocks noChangeArrowheads="1"/>
          </p:cNvSpPr>
          <p:nvPr/>
        </p:nvSpPr>
        <p:spPr bwMode="auto">
          <a:xfrm>
            <a:off x="6732588" y="1690688"/>
            <a:ext cx="1677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:  Pauli matrices</a:t>
            </a:r>
          </a:p>
          <a:p>
            <a:r>
              <a:rPr lang="en-US" altLang="ja-JP"/>
              <a:t>   (a=1,2,3)</a:t>
            </a:r>
            <a:endParaRPr lang="ja-JP" altLang="en-US"/>
          </a:p>
        </p:txBody>
      </p:sp>
      <p:sp>
        <p:nvSpPr>
          <p:cNvPr id="13321" name="テキスト ボックス 15"/>
          <p:cNvSpPr txBox="1">
            <a:spLocks noChangeArrowheads="1"/>
          </p:cNvSpPr>
          <p:nvPr/>
        </p:nvSpPr>
        <p:spPr bwMode="auto">
          <a:xfrm>
            <a:off x="4787900" y="2420938"/>
            <a:ext cx="3946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boson</a:t>
            </a:r>
            <a:r>
              <a:rPr lang="ja-JP" altLang="en-US" sz="2400"/>
              <a:t>表示 </a:t>
            </a:r>
            <a:r>
              <a:rPr lang="en-US" altLang="ja-JP" sz="2400"/>
              <a:t>(Schwinger boson)</a:t>
            </a:r>
            <a:endParaRPr lang="ja-JP" altLang="en-US" sz="2400"/>
          </a:p>
        </p:txBody>
      </p:sp>
      <p:pic>
        <p:nvPicPr>
          <p:cNvPr id="13322" name="Picture 26" descr="\begin{align*}&#10;\hat{b}_{i} = (\hat{b}_{i\uparrow},\hat{b}_{i\downarrow})&#10;\end{align*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6575" y="3141663"/>
            <a:ext cx="19446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8" descr="\begin{align*}&#10;\sum_{\alpha}\hat{b}^{\dagger}_{i\alpha}\hat{b}_{i\alpha}=1&#10;\end{align*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4838" y="3860800"/>
            <a:ext cx="1819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30" descr="\begin{align*}&#10;\hat{S}^{a}_{i} = \frac{1}{2}\hat{b}^{\dagger}_{i\alpha}\sigma^{a}_{\alpha\beta}\hat{b}_{i\beta}&#10;\end{align*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1913" y="4567238"/>
            <a:ext cx="2886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32" descr="\begin{align*}&#10;\hat{\psi}_{i} = (\hat{\psi}_{i\uparrow},\hat{\psi}_{i\downarrow})&#10;\end{align*}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1375" y="3141663"/>
            <a:ext cx="214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34" descr="\begin{align*}&#10;\sum_{\alpha}\hat{\psi}^{\dagger}_{i\alpha}\hat{\psi}_{i\alpha}=1&#10;\end{align*}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8525" y="3860800"/>
            <a:ext cx="2025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36" descr="\begin{align*}&#10;\hat{S}^{a}_{i} = \frac{1}{2}\hat{\psi}^{\dagger}_{i\alpha}\sigma^{a}_{\alpha\beta}\hat{\psi}_{i\beta}&#10;\end{align*}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950" y="4565650"/>
            <a:ext cx="3057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24"/>
          <p:cNvSpPr/>
          <p:nvPr/>
        </p:nvSpPr>
        <p:spPr>
          <a:xfrm>
            <a:off x="250825" y="2420938"/>
            <a:ext cx="3600450" cy="309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572000" y="2420938"/>
            <a:ext cx="4321175" cy="309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30" name="テキスト ボックス 26"/>
          <p:cNvSpPr txBox="1">
            <a:spLocks noChangeArrowheads="1"/>
          </p:cNvSpPr>
          <p:nvPr/>
        </p:nvSpPr>
        <p:spPr bwMode="auto">
          <a:xfrm>
            <a:off x="179388" y="5991225"/>
            <a:ext cx="3770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SU(2)</a:t>
            </a:r>
            <a:r>
              <a:rPr lang="ja-JP" altLang="en-US" sz="2400"/>
              <a:t>対称性を持つ</a:t>
            </a:r>
            <a:r>
              <a:rPr lang="en-US" altLang="ja-JP" sz="2400"/>
              <a:t>S=1/2</a:t>
            </a:r>
            <a:r>
              <a:rPr lang="ja-JP" altLang="en-US" sz="2400"/>
              <a:t>系</a:t>
            </a:r>
          </a:p>
        </p:txBody>
      </p:sp>
      <p:sp>
        <p:nvSpPr>
          <p:cNvPr id="13331" name="テキスト ボックス 27"/>
          <p:cNvSpPr txBox="1">
            <a:spLocks noChangeArrowheads="1"/>
          </p:cNvSpPr>
          <p:nvPr/>
        </p:nvSpPr>
        <p:spPr bwMode="auto">
          <a:xfrm>
            <a:off x="4576763" y="5991225"/>
            <a:ext cx="3752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SU(4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対称性</a:t>
            </a:r>
            <a:r>
              <a:rPr lang="ja-JP" altLang="en-US" sz="2400" dirty="0"/>
              <a:t>を持つ</a:t>
            </a:r>
            <a:r>
              <a:rPr lang="en-US" altLang="ja-JP" sz="2400" dirty="0"/>
              <a:t>S=3/2</a:t>
            </a:r>
            <a:r>
              <a:rPr lang="ja-JP" altLang="en-US" sz="2400" dirty="0"/>
              <a:t>系</a:t>
            </a:r>
          </a:p>
        </p:txBody>
      </p:sp>
      <p:sp>
        <p:nvSpPr>
          <p:cNvPr id="29" name="右矢印 28"/>
          <p:cNvSpPr/>
          <p:nvPr/>
        </p:nvSpPr>
        <p:spPr>
          <a:xfrm>
            <a:off x="4067175" y="6021388"/>
            <a:ext cx="4333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4046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</a:t>
            </a:r>
            <a:r>
              <a:rPr kumimoji="1" lang="en-US" altLang="ja-JP" sz="3200" dirty="0" smtClean="0"/>
              <a:t>=1/2 case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scmac,times,amsmath}&#10;\pagestyle{empty}&#10;\begin{document}&#10;$\hat{\psi}=&#10;(\hat{\psi}_{3/2},&#10;\hat{\psi}_{1/2},&#10;\hat{\psi}_{-1/2},&#10;\hat{\psi}_{-3/2}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8.875"/>
  <p:tag name="PICTUREFILESIZE" val="4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\phi_x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0"/>
  <p:tag name="PICTUREFILESIZE" val="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\bar{\phi}_{x+\mu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1"/>
  <p:tag name="PICTUREFILESIZE" val="10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$+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7"/>
  <p:tag name="PICTUREFILESIZE" val="2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$A_{\rm IL}=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6"/>
  <p:tag name="PICTUREFILESIZE" val="7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c_{3\mu\nu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7"/>
  <p:tag name="PICTUREFILESIZE" val="8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$+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7"/>
  <p:tag name="PICTUREFILESIZE" val="2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c_{2\mu\nu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7"/>
  <p:tag name="PICTUREFILESIZE" val="8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U_{x\mu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6"/>
  <p:tag name="PICTUREFILESIZE" val="8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$c_2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8"/>
  <p:tag name="PICTUREFILESIZE" val="5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$c_1, c_3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1"/>
  <p:tag name="PICTUREFILESIZE" val="8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scmac,times,amsmath}&#10;\pagestyle{empty}&#10;\begin{document}&#10;$g = \frac{1+\lambda}{\sqrt{2\lambda}}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12.5"/>
  <p:tag name="PICTUREFILESIZE" val="13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\noindent&#10;\textcolor{magenta}{&#10;U(1)LGT($c_1,c_3=0$) では\\&#10;confinement, Coulomb相が実現。\\&#10;ゲージ対称性を破る項&#10;（$c_1,c_3$項）\\があっても&#10;Higgs相にならない限り\\&#10;破れの効果は本質的でない}&#10;　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52"/>
  <p:tag name="PICTUREFILESIZE" val="225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%\documentclass{article}\pagestyle{empty}&#10;\documentclass[showpacs,preprintnumbers,amsmath,amssymb]{revtex4-1}\usepackage{color}&#10;\usepackage{graphicx}% Include figure files&#10;\usepackage{dcolumn}% Align table columns on decimal point&#10;\usepackage{bm}% bold math&#10;\newcommand{\be}{\begin{eqnarray}}&#10;\newcommand{\ee}{\end{eqnarray}}&#10;\newcommand{\nn}{\nonumber\\}&#10;\newcommand{\la}{\langle}&#10;\newcommand{\ra}{\rangle}&#10;\begin{document}&#10;\begin{eqnarray*}&#10;&amp;&amp;\begin{tabular}{ccccccccl}&#10;Model&amp;&amp;$c_{14}$&amp;$c_{1i}$&amp;$c_{2i4}$&amp;$c_{2ij}$&amp;$c_{3i4}$&amp;$c_{3ij}$\\&#10;\hline&#10;IP&amp;{\tiny $\blacksquare$}&amp;$c_1$&amp;$c_1$&amp;$c_2$&amp;$c_2$&amp;0&amp;0&amp;\\&#10;ItPtLs&amp;$\star$&amp;$c_1$&amp;$0$&amp;$c_2$&amp;0&amp;0&amp;$c_3$&amp;\\&#10;ItPLs&amp;$\bullet$&amp;$c_1$&amp;$0$&amp;$c_2$&amp;$c_2$&amp;0&amp;$c_3$&amp;\\&#10;PL&amp;{\small $\blacktriangle $}&amp;0&amp;0&amp;$c_2$&amp;$c_2$&amp;$c_3$&amp;$c_3$&amp;\\&#10;\end{tabular}%\nn&#10;\label{higgsil}&#10;\end{eqnarray*}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333"/>
  <p:tag name="PICTUREFILESIZE" val="183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$(c_1=c_3 \ {\rm for\ I_tP_tL_s,\ I_tPL_s})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15"/>
  <p:tag name="PICTUREFILESIZE" val="25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\la\phi_x\ra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8"/>
  <p:tag name="PICTUREFILESIZE" val="11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\la U_{x\mu}\ra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3"/>
  <p:tag name="PICTUREFILESIZE" val="12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V(r)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0"/>
  <p:tag name="PICTUREFILESIZE" val="10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\frac{e^{-mr}}{r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1"/>
  <p:tag name="PICTUREFILESIZE" val="8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\frac{1}{r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5"/>
  <p:tag name="PICTUREFILESIZE" val="4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r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5"/>
  <p:tag name="PICTUREFILESIZE" val="3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\noindent&#10;\textcolor{blue}{各相での原子の典型的な密度分布\\&#10;$\Delta \rho_r=(\sum_i\eta_{ri}^2/3)^{1/2}$&#10;(白：$\Delta \rho_r\to$\ 大)}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62"/>
  <p:tag name="PICTUREFILESIZE" val="99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scmac,times,amsmath}&#10;\pagestyle{empty}&#10;\begin{document}&#10;$z =(z_{1},z_{2},z_{3},z_{4}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34"/>
  <p:tag name="PICTUREFILESIZE" val="18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原子密度\ $\hat{\psi}_{ri}^\dag\hat{\psi}_{ri}=&#10;\rho_0+\hat{\eta}_{ri},\ \hat{\eta}_{ri}=-\hat{E}_{ri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72"/>
  <p:tag name="PICTUREFILESIZE" val="49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newcommand{\be}{\begin{eqnarray}}&#10;\newcommand{\ee}{\end{eqnarray}}&#10;\newcommand{\nn}{\nonumber\\}&#10;\newcommand{\la}{\langle}&#10;\newcommand{\ra}{\rangle}&#10;\begin{document}&#10;Higgs相，Coulomb相$\leftrightarrow$BEC 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30"/>
  <p:tag name="PICTUREFILESIZE" val="33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scmac,times,amsmath}&#10;\pagestyle{empty}&#10;\begin{document}&#10;\[&#10;\sum_{i = 1, \cdots ,4} |z_{i}|^{2} = 1&#10;\]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67.875"/>
  <p:tag name="PICTUREFILESIZE" val="34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scmac,times,amsmath}&#10;\pagestyle{empty}&#10;\begin{document}&#10;$g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8.75"/>
  <p:tag name="PICTUREFILESIZE" val="1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scmac,times,amsmath}&#10;\pagestyle{empty}&#10;\begin{document}&#10;$J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8.75"/>
  <p:tag name="PICTUREFILESIZE" val="1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pagestyle{empty}&#10;\newcommand{\la}{\langle}&#10;\newcommand{\ra}{\rangle}&#10;\begin{document}&#10;\noindent&#10;$c_{1i}$項の生成： スピン多重項($ a_{ri}, \psi_{ri}$) をもつ原子による結合\\&#10;\textcolor{red}{$\hat{H}_{a\psi}=\kappa \sum_{ri}\hat{a}^\dag_{ri}&#10;\hat{\psi}_{ri}$+H.c}. もし$\hat{a}_{ri}$ が十分高温でBECすると $\hat{a}_{ri}$ は&#10;$\psi_{ri}$\\&#10;に対するBEC reservoir:\  $\hat{H}_{a\psi}\to \sum_{r,i}&#10;c_{1i} \cos\theta_{ri}$\ (&#10;$c_{1i}=2\kappa|\la a_{ri} \ra|\sqrt{\mathstrut{\rho_o}}$).&#10;&#10;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308"/>
  <p:tag name="PICTUREFILESIZE" val="270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\newcommand{\be}{\begin{eqnarray}}&#10;\newcommand{\ee}{\end{eqnarray}}&#10;\newcommand{\nn}{\nonumber\\}&#10;\newcommand{\la}{\langle}&#10;\newcommand{\ra}{\rangle}&#10;\begin{document}&#10;\be&#10;Z_{\rm IL} &amp;=&amp; \int[d\phi][dU]\exp{A_{\rm IL}(\{U_{x\mu}\},\{\phi_x\})},\quad&#10;A_{\rm IL} = A_{\rm I}+A_{\rm L},\nn&#10;A_{\rm L} &amp;=&amp; \sum_{x,\mu &lt;\nu}c_{3\mu\nu}\Big[&#10;\cos(\varphi_{x+\nu}+\theta_{x\mu}-\theta_{x\nu}-\varphi_{x+\mu}) + 3\ {\rm terms}&#10;\Big].&#10;\label{zil}&#10;\nonumber&#10;\ee&#10;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75"/>
  <p:tag name="PICTUREFILESIZE" val="140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command{\be}{\begin{eqnarray}}&#10;\newcommand{\ee}{\end{eqnarray}}&#10;\newcommand{\nn}{\nonumber\\}&#10;\newcommand{\la}{\langle}&#10;\newcommand{\ra}{\rangle}&#10;\begin{document}&#10;$c_{1\mu}$&#10;\end{document}&#10;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3"/>
  <p:tag name="PICTUREFILESIZE" val="63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1024</Words>
  <Application>Microsoft Office PowerPoint</Application>
  <PresentationFormat>画面に合わせる (4:3)</PresentationFormat>
  <Paragraphs>217</Paragraphs>
  <Slides>24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Office テーマ</vt:lpstr>
      <vt:lpstr>数式</vt:lpstr>
      <vt:lpstr>冷却原子系を用いた 量子シミュレーション： 格子場の理論に対する 新奇シミュレーション技術の 現状と未来  </vt:lpstr>
      <vt:lpstr>1. Introduction</vt:lpstr>
      <vt:lpstr>量子シミュレーションを実現する 量子系はあるのか？</vt:lpstr>
      <vt:lpstr>原子と``素粒子”</vt:lpstr>
      <vt:lpstr>スライド 5</vt:lpstr>
      <vt:lpstr>今日の講演のプラン</vt:lpstr>
      <vt:lpstr>SU(N)スピンモデルの有効場理論とその相構造</vt:lpstr>
      <vt:lpstr>スライド 8</vt:lpstr>
      <vt:lpstr>スライド 9</vt:lpstr>
      <vt:lpstr>Effective field theory for SU(4)  AF spin model</vt:lpstr>
      <vt:lpstr>スライド 11</vt:lpstr>
      <vt:lpstr>スライド 12</vt:lpstr>
      <vt:lpstr>3. Schwinger model (c          )</vt:lpstr>
      <vt:lpstr>スライド 14</vt:lpstr>
      <vt:lpstr>スライド 15</vt:lpstr>
      <vt:lpstr>問題点</vt:lpstr>
      <vt:lpstr>4.格子ゲージ理論：Gauge-Higgs model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５．まとめと将来の展望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冷却原子系を用いた 量子シミュレーション： 格子場の理論に対する 新奇シミュレーション技術の現状と未来  </dc:title>
  <dc:creator> </dc:creator>
  <cp:lastModifiedBy> </cp:lastModifiedBy>
  <cp:revision>198</cp:revision>
  <dcterms:created xsi:type="dcterms:W3CDTF">2013-08-10T08:59:34Z</dcterms:created>
  <dcterms:modified xsi:type="dcterms:W3CDTF">2013-08-26T00:45:39Z</dcterms:modified>
</cp:coreProperties>
</file>