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2"/>
    <p:sldMasterId id="2147483708" r:id="rId3"/>
  </p:sldMasterIdLst>
  <p:notesMasterIdLst>
    <p:notesMasterId r:id="rId20"/>
  </p:notesMasterIdLst>
  <p:sldIdLst>
    <p:sldId id="256" r:id="rId4"/>
    <p:sldId id="278" r:id="rId5"/>
    <p:sldId id="279" r:id="rId6"/>
    <p:sldId id="281" r:id="rId7"/>
    <p:sldId id="282" r:id="rId8"/>
    <p:sldId id="283" r:id="rId9"/>
    <p:sldId id="286" r:id="rId10"/>
    <p:sldId id="285" r:id="rId11"/>
    <p:sldId id="288" r:id="rId12"/>
    <p:sldId id="289" r:id="rId13"/>
    <p:sldId id="290" r:id="rId14"/>
    <p:sldId id="291" r:id="rId15"/>
    <p:sldId id="270" r:id="rId16"/>
    <p:sldId id="272" r:id="rId17"/>
    <p:sldId id="274" r:id="rId18"/>
    <p:sldId id="292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6" autoAdjust="0"/>
  </p:normalViewPr>
  <p:slideViewPr>
    <p:cSldViewPr>
      <p:cViewPr varScale="1">
        <p:scale>
          <a:sx n="79" d="100"/>
          <a:sy n="79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9D2D4-847E-4A1B-8099-54239D18668A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7821-9E91-4B9C-BDAC-8002D65F10D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85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F7821-9E91-4B9C-BDAC-8002D65F10D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5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7925"/>
            <a:ext cx="6400800" cy="695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zh-C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fld id="{693BB888-96CE-43C3-A9E4-4E8EC94B8C29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6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AE574-C8D1-4362-A194-22391BA23D29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9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327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765175"/>
            <a:ext cx="6021388" cy="5327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EFB99-4269-411E-B597-40E82086CBF9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6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9F5E-CBCC-4BA2-A5AA-FF70993DB37D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83B6-FD13-4476-BA12-196582A05A94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4A4E-E938-4BBE-A9C1-188C54DEE5C4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4496" y="6448251"/>
            <a:ext cx="762000" cy="365125"/>
          </a:xfrm>
        </p:spPr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62C0-FB44-4124-B9B7-B717EA2720DE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4496" y="6448251"/>
            <a:ext cx="762000" cy="365125"/>
          </a:xfrm>
        </p:spPr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7AF-2544-4403-9B49-AB978B6A5EEA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049E-2811-4D3E-A958-93F93A614994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E1CC-B9D3-4FF3-842F-D81CD9704DD8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4496" y="6448251"/>
            <a:ext cx="762000" cy="365125"/>
          </a:xfrm>
        </p:spPr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F226-8B98-48C5-B160-CB8054980358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DBBBF-3F16-4B07-80A2-7C717F92233F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340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68E8-9E13-446E-8E08-AA7EFCD059E8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22C-6E1D-49DD-9902-D72C9F160020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BEF3-0ED0-49C0-978C-12A10B1B4A5D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F1BB0-60F1-4930-B044-FD5CEBDDBB67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48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7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613A-2628-4532-9407-471A92DCEEEC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7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BF0C3-D1D0-4324-A71F-1C00F9FB0D0F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78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AF5FD-F5D7-4F50-AD3D-AAD0862E148D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02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5BEEA-96A6-439D-A39A-D1AB38F0D0A0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0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3EA0F-386A-4FD8-A5E0-2F4115351DF9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61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CED0B-1148-47C8-A452-3D86E0F940DD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2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32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マスタ　テキストの書式設定</a:t>
            </a:r>
          </a:p>
          <a:p>
            <a:pPr lvl="1"/>
            <a:r>
              <a:rPr lang="zh-CN" smtClean="0"/>
              <a:t>第</a:t>
            </a:r>
            <a:r>
              <a:rPr lang="ja-JP" altLang="zh-CN" smtClean="0"/>
              <a:t>2</a:t>
            </a:r>
            <a:r>
              <a:rPr lang="zh-CN" smtClean="0"/>
              <a:t>レベル</a:t>
            </a:r>
          </a:p>
          <a:p>
            <a:pPr lvl="2"/>
            <a:r>
              <a:rPr lang="zh-CN" smtClean="0"/>
              <a:t>第</a:t>
            </a:r>
            <a:r>
              <a:rPr lang="ja-JP" altLang="zh-CN" smtClean="0"/>
              <a:t>3</a:t>
            </a:r>
            <a:r>
              <a:rPr lang="zh-CN" smtClean="0"/>
              <a:t>レベル</a:t>
            </a:r>
          </a:p>
          <a:p>
            <a:pPr lvl="3"/>
            <a:r>
              <a:rPr lang="zh-CN" smtClean="0"/>
              <a:t>第</a:t>
            </a:r>
            <a:r>
              <a:rPr lang="ja-JP" altLang="zh-CN" smtClean="0"/>
              <a:t>4</a:t>
            </a:r>
            <a:r>
              <a:rPr lang="zh-CN" smtClean="0"/>
              <a:t>レベル</a:t>
            </a:r>
          </a:p>
          <a:p>
            <a:pPr lvl="4"/>
            <a:r>
              <a:rPr lang="zh-CN" smtClean="0"/>
              <a:t>第</a:t>
            </a:r>
            <a:r>
              <a:rPr lang="ja-JP" altLang="zh-CN" smtClean="0"/>
              <a:t>5</a:t>
            </a:r>
            <a:r>
              <a:rPr lang="zh-CN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ＭＳ Ｐゴシック" pitchFamily="50" charset="-128"/>
              </a:defRPr>
            </a:lvl1pPr>
          </a:lstStyle>
          <a:p>
            <a:fld id="{C64F7AE3-007C-491D-A3BB-F40D35F20871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ＭＳ Ｐゴシック" pitchFamily="50" charset="-128"/>
              </a:defRPr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F0660E-DD9A-45EF-A0C0-97E4DD7D15AC}" type="datetime1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16416" y="64482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395F3C-A3B4-4747-B856-33AAD2DC6F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4" r:id="rId2"/>
    <p:sldLayoutId id="2147483710" r:id="rId3"/>
    <p:sldLayoutId id="2147483711" r:id="rId4"/>
    <p:sldLayoutId id="2147483712" r:id="rId5"/>
    <p:sldLayoutId id="2147483713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65.pn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43.png"/><Relationship Id="rId7" Type="http://schemas.openxmlformats.org/officeDocument/2006/relationships/image" Target="../media/image57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36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1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11" Type="http://schemas.openxmlformats.org/officeDocument/2006/relationships/image" Target="../media/image10.png"/><Relationship Id="rId5" Type="http://schemas.openxmlformats.org/officeDocument/2006/relationships/image" Target="../media/image110.png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352928" cy="1828800"/>
          </a:xfrm>
        </p:spPr>
        <p:txBody>
          <a:bodyPr>
            <a:noAutofit/>
          </a:bodyPr>
          <a:lstStyle/>
          <a:p>
            <a:pPr algn="ctr"/>
            <a:r>
              <a:rPr lang="en-US" altLang="ja-JP" sz="3600" b="0" dirty="0">
                <a:effectLst/>
              </a:rPr>
              <a:t>2</a:t>
            </a:r>
            <a:r>
              <a:rPr lang="ja-JP" altLang="en-US" sz="3600" b="0" dirty="0">
                <a:effectLst/>
              </a:rPr>
              <a:t>重井戸型ポテンシャルに捕捉</a:t>
            </a:r>
            <a:r>
              <a:rPr lang="ja-JP" altLang="en-US" sz="3600" b="0" dirty="0" smtClean="0">
                <a:effectLst/>
              </a:rPr>
              <a:t>された</a:t>
            </a:r>
            <a:r>
              <a:rPr lang="en-US" altLang="ja-JP" sz="3600" b="0" dirty="0" smtClean="0">
                <a:effectLst/>
              </a:rPr>
              <a:t/>
            </a:r>
            <a:br>
              <a:rPr lang="en-US" altLang="ja-JP" sz="3600" b="0" dirty="0" smtClean="0">
                <a:effectLst/>
              </a:rPr>
            </a:br>
            <a:r>
              <a:rPr lang="ja-JP" altLang="en-US" sz="3600" b="0" dirty="0" smtClean="0">
                <a:effectLst/>
              </a:rPr>
              <a:t>冷却</a:t>
            </a:r>
            <a:r>
              <a:rPr lang="ja-JP" altLang="en-US" sz="3600" b="0" dirty="0">
                <a:effectLst/>
              </a:rPr>
              <a:t>原子気体の非平衡初期分布緩和過程に対する非平衡</a:t>
            </a:r>
            <a:r>
              <a:rPr lang="en-US" altLang="ja-JP" sz="3600" b="0" dirty="0">
                <a:effectLst/>
              </a:rPr>
              <a:t>Thermo Field Dynamics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5841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kumimoji="1" lang="en-US" altLang="ja-JP" dirty="0" smtClean="0"/>
              <a:t>2013/8/27</a:t>
            </a:r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早稲田大学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中村 </a:t>
            </a:r>
            <a:r>
              <a:rPr kumimoji="1" lang="ja-JP" altLang="en-US" dirty="0" smtClean="0"/>
              <a:t>祐</a:t>
            </a:r>
            <a:r>
              <a:rPr kumimoji="1" lang="ja-JP" altLang="en-US" dirty="0" smtClean="0"/>
              <a:t>介、桑原幸朗、山中由也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9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539553" y="1959890"/>
            <a:ext cx="8061744" cy="1323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4860032" y="4066520"/>
            <a:ext cx="4066992" cy="1234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539553" y="3850496"/>
            <a:ext cx="3012937" cy="1448743"/>
          </a:xfrm>
          <a:prstGeom prst="roundRect">
            <a:avLst>
              <a:gd name="adj" fmla="val 1055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422" y="257293"/>
            <a:ext cx="8305800" cy="1143000"/>
          </a:xfrm>
        </p:spPr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つパラメータの意味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=(\omega -i\gamma)\xi^\d\xi - (\omega + i\gamma)\xit^\d \xit + i\dot{n} \xi^\d\xit^\d&#10;\end{align*}&lt;/body&gt;&#10;  &lt;fcolor&gt;FF11392E&lt;/fcolor&gt;&#10;  &lt;bcolor&gt;FFFFFFFF&lt;/bcolor&gt;&#10;  &lt;transparent&gt;True&lt;/transparent&gt;&#10;  &lt;resolution&gt;1800&lt;/resolution&gt;&#10;  &lt;imageh&gt;357&lt;/imageh&gt;&#10;  &lt;imagew&gt;527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7" y="2093355"/>
            <a:ext cx="5206891" cy="35232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(t) &amp;amp;= \xi\; e^{ \int^t\!\!ds\; [-i\omega(s)-\gamma(s) ]}\end{align*}&lt;/body&gt;&#10;  &lt;fcolor&gt;FF11392E&lt;/fcolor&gt;&#10;  &lt;bcolor&gt;FFFFFFFF&lt;/bcolor&gt;&#10;  &lt;transparent&gt;True&lt;/transparent&gt;&#10;  &lt;resolution&gt;1800&lt;/resolution&gt;&#10;  &lt;imageh&gt;387&lt;/imageh&gt;&#10;  &lt;imagew&gt;322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7363"/>
            <a:ext cx="3220595" cy="38611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 \xi^\d(t) &amp;amp;= \xi^\d \;e&#10;^{ \int^t\!\!ds\; [i\omega(s)+\gamma(s) ]}\end{align*}&lt;/body&gt;&#10;  &lt;fcolor&gt;FF11392E&lt;/fcolor&gt;&#10;  &lt;bcolor&gt;FFFFFFFF&lt;/bcolor&gt;&#10;  &lt;transparent&gt;True&lt;/transparent&gt;&#10;  &lt;resolution&gt;1800&lt;/resolution&gt;&#10;  &lt;imageh&gt;387&lt;/imageh&gt;&#10;  &lt;imagew&gt;3286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7363"/>
            <a:ext cx="3278462" cy="38611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 = c_1 a^\d a&#10;+ c_2 \at^\d \at +&#10;c_3 a\at + c_4 a^\d \at^\d + c_5&#10;\end{align*}&lt;/body&gt;&#10;  &lt;fcolor&gt;FF11392E&lt;/fcolor&gt;&#10;  &lt;bcolor&gt;FFFFFFFF&lt;/bcolor&gt;&#10;  &lt;transparent&gt;True&lt;/transparent&gt;&#10;  &lt;resolution&gt;1800&lt;/resolution&gt;&#10;  &lt;imageh&gt;330&lt;/imageh&gt;&#10;  &lt;imagew&gt;5303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55" y="4215911"/>
            <a:ext cx="3497215" cy="21762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c_1=\phantom{-}\omega-i\dot{n} -i\gamma(1+2n)&#10;\end{align*}&lt;/body&gt;&#10;  &lt;fcolor&gt;FF11392E&lt;/fcolor&gt;&#10;  &lt;bcolor&gt;FFFFFFFF&lt;/bcolor&gt;&#10;  &lt;transparent&gt;True&lt;/transparent&gt;&#10;  &lt;resolution&gt;1800&lt;/resolution&gt;&#10;  &lt;imageh&gt;300&lt;/imageh&gt;&#10;  &lt;imagew&gt;3411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12" y="4598521"/>
            <a:ext cx="2592288" cy="22799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 rot="5400000">
            <a:off x="5447627" y="4911771"/>
            <a:ext cx="49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50000"/>
                  </a:schemeClr>
                </a:solidFill>
              </a:rPr>
              <a:t>・・・</a:t>
            </a:r>
            <a:endParaRPr lang="en-US" altLang="ja-JP" sz="1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936015" y="3369529"/>
            <a:ext cx="360040" cy="6329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677504" y="3746744"/>
            <a:ext cx="26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演算子でみても</a:t>
            </a:r>
            <a:r>
              <a:rPr lang="ja-JP" altLang="en-US" sz="1400" dirty="0">
                <a:solidFill>
                  <a:schemeClr val="tx1">
                    <a:lumMod val="50000"/>
                  </a:schemeClr>
                </a:solidFill>
              </a:rPr>
              <a:t>良く分からない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&#10;\end{align*}&lt;/body&gt;&#10;  &lt;fcolor&gt;FF11392E&lt;/fcolor&gt;&#10;  &lt;bcolor&gt;FFFFFFFF&lt;/bcolor&gt;&#10;  &lt;transparent&gt;True&lt;/transparent&gt;&#10;  &lt;resolution&gt;1800&lt;/resolution&gt;&#10;  &lt;imageh&gt;135&lt;/imageh&gt;&#10;  &lt;imagew&gt;137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2" y="3829194"/>
            <a:ext cx="144992" cy="142875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n = \bra0 a^\d a \ket0&#10;\end{align*}&lt;/body&gt;&#10;  &lt;fcolor&gt;FF11392E&lt;/fcolor&gt;&#10;  &lt;bcolor&gt;FFFFFFFF&lt;/bcolor&gt;&#10;  &lt;transparent&gt;True&lt;/transparent&gt;&#10;  &lt;resolution&gt;1800&lt;/resolution&gt;&#10;  &lt;imageh&gt;382&lt;/imageh&gt;&#10;  &lt;imagew&gt;176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30" y="332656"/>
            <a:ext cx="1296144" cy="28132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55576" y="1571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演算子で見ると分かる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2" y="1602986"/>
            <a:ext cx="133350" cy="284692"/>
          </a:xfrm>
          <a:prstGeom prst="rect">
            <a:avLst/>
          </a:prstGeom>
        </p:spPr>
      </p:pic>
      <p:grpSp>
        <p:nvGrpSpPr>
          <p:cNvPr id="39" name="グループ化 38"/>
          <p:cNvGrpSpPr/>
          <p:nvPr/>
        </p:nvGrpSpPr>
        <p:grpSpPr>
          <a:xfrm>
            <a:off x="876278" y="4012772"/>
            <a:ext cx="2415118" cy="369332"/>
            <a:chOff x="630408" y="4222704"/>
            <a:chExt cx="2415118" cy="369332"/>
          </a:xfrm>
        </p:grpSpPr>
        <p:pic>
          <p:nvPicPr>
            <p:cNvPr id="2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&#10;\end{align*}&lt;/body&gt;&#10;  &lt;fcolor&gt;FF11392E&lt;/fcolor&gt;&#10;  &lt;bcolor&gt;FFFFFFFF&lt;/bcolor&gt;&#10;  &lt;transparent&gt;True&lt;/transparent&gt;&#10;  &lt;resolution&gt;1800&lt;/resolution&gt;&#10;  &lt;imageh&gt;135&lt;/imageh&gt;&#10;  &lt;imagew&gt;17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08" y="4335933"/>
              <a:ext cx="187325" cy="142875"/>
            </a:xfrm>
            <a:prstGeom prst="rect">
              <a:avLst/>
            </a:prstGeom>
          </p:spPr>
        </p:pic>
        <p:pic>
          <p:nvPicPr>
            <p:cNvPr id="3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11" y="4282487"/>
              <a:ext cx="116991" cy="249767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750911" y="4222704"/>
              <a:ext cx="2294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</a:rPr>
                <a:t>：　粒子のエネルギー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854784" y="4390202"/>
            <a:ext cx="2436612" cy="369332"/>
            <a:chOff x="608914" y="4592036"/>
            <a:chExt cx="2436612" cy="369332"/>
          </a:xfrm>
        </p:grpSpPr>
        <p:pic>
          <p:nvPicPr>
            <p:cNvPr id="2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14" y="4672986"/>
              <a:ext cx="166158" cy="207433"/>
            </a:xfrm>
            <a:prstGeom prst="rect">
              <a:avLst/>
            </a:prstGeom>
          </p:spPr>
        </p:pic>
        <p:pic>
          <p:nvPicPr>
            <p:cNvPr id="3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11" y="4651819"/>
              <a:ext cx="116991" cy="249767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750911" y="4592036"/>
              <a:ext cx="2294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</a:rPr>
                <a:t>：　粒子の寿命の逆数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852138" y="4767632"/>
            <a:ext cx="2439258" cy="369332"/>
            <a:chOff x="606268" y="4977564"/>
            <a:chExt cx="2439258" cy="369332"/>
          </a:xfrm>
        </p:grpSpPr>
        <p:pic>
          <p:nvPicPr>
            <p:cNvPr id="2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dot{n}&#10;\end{align*}&lt;/body&gt;&#10;  &lt;fcolor&gt;FF11392E&lt;/fcolor&gt;&#10;  &lt;bcolor&gt;FFFFFFFF&lt;/bcolor&gt;&#10;  &lt;transparent&gt;True&lt;/transparent&gt;&#10;  &lt;resolution&gt;1800&lt;/resolution&gt;&#10;  &lt;imageh&gt;203&lt;/imageh&gt;&#10;  &lt;imagew&gt;162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68" y="5054809"/>
              <a:ext cx="171450" cy="214842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750911" y="4977564"/>
              <a:ext cx="2294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</a:rPr>
                <a:t>：　粒子数の時間変化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3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&#10;\end{align*}&lt;/body&gt;&#10;  &lt;fcolor&gt;FF11392E&lt;/fcolor&gt;&#10;  &lt;bcolor&gt;FFFFFFFF&lt;/bcolor&gt;&#10;  &lt;transparent&gt;True&lt;/transparent&gt;&#10;  &lt;resolution&gt;1800&lt;/resolution&gt;&#10;  &lt;imageh&gt;135&lt;/imageh&gt;&#10;  &lt;imagew&gt;137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24" y="5090793"/>
              <a:ext cx="144992" cy="142875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1382631" y="5610756"/>
            <a:ext cx="482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は非エルミートだが、問題はない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&#10;\end{align*}&lt;/body&gt;&#10;  &lt;fcolor&gt;FF11392E&lt;/fcolor&gt;&#10;  &lt;bcolor&gt;FFFFFFFF&lt;/bcolor&gt;&#10;  &lt;transparent&gt;True&lt;/transparent&gt;&#10;  &lt;resolution&gt;1800&lt;/resolution&gt;&#10;  &lt;imageh&gt;328&lt;/imageh&gt;&#10;  &lt;imagew&gt;36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8" y="5589240"/>
            <a:ext cx="388408" cy="347133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[12pt,titlepage]{jsarticle}&#10;\usepackage{bm}&#10;\usepackage{cite}&#10;\usepackage{amsmath,amssymb}&#10;&#10;\usepackage{framed}&#10;\usepackage[color]{showkeys}&#10;\usepackage[dvips,final]{graphicx}&#10;&#10;\setlength{\oddsidemargin}{-0.5truecm}&#10;\setlength{\evensidemargin}{\oddsidemargin}&#10;\setlength{\textwidth}{17truecm}&#10;\setlength{\textheight}{23.5truecm}&#10;\setlength{\voffset}{-1.5truecm}&#10;\setlength{\fullwidth}{\textwidth}&#10;&#10;&#10;&#10;&#10;\setcounter{tocdepth}{3}&#10;&#10;\makeatletter&#10; \renewcommand{\theequation}{\thesection.\arabic{equation}}&#10; \@addtoreset{equation}{section}&#10; \renewcommand{\thefigure}{\thesection.\arabic{figure}}&#10; \@addtoreset{figure}{section}&#10;\makeatother&#10;&#10;\renewcommand{\contentsname}{Contents}&#10;\renewcommand{\figurename}{Fig.~}&#10;\renewcommand{\refname}{References}&#10;%\renowcommand{\appendixname}{Appendix}&#10;&#10;\newcommand{\fulltoday}{\number\day\space \ifcase\month\or January\or February\or %&#10;March\or April\or May\or June\or July\or August\or September\or October\or %&#10;November\or December\fi\space\number\year}&#10;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newcommand{\vphi}{\varphi}&#10;\newcommand{\MH}{\mathrm{H}}&#10;\newcommand{\MS}{\mathrm{S}}&#10;\newcommand{\Ms}{\mathrm{s}}&#10;%\newcommand{\MI}{\mathrm{I}}&#10;\newcommand{\at}{\Tilde{a}}&#10;\newcommand{\ac}{\Check{a}}&#10;\newcommand{\ab}{\Bar{a}}&#10;\newcommand{\bt}{\Tilde{b}}&#10;\newcommand{\bb}{\Bar{b}}&#10;\newcommand{\xit}{\Tilde{\xi}}&#10;\newcommand{\xib}{\Bar{\xi}}&#10;\newcommand{\phib}{\Bar{\vphi}}&#10;\newcommand{\nt}{\Tilde{n}}&#10;\newcommand{\mt}{\Tilde{m}}&#10;&#10;\renewcommand{\d}{\dagger}&#10;\newcommand{\ve}{\varepsilon}&#10;\newcommand{\INT}{\int\!\!}&#10;\newcommand{\bra}[1]{\bigl\langle #1 \bigr|}&#10;\newcommand{\ket}[1]{\bigl| #1 \bigr\rangle}&#10;\newcommand{\braket}[2]{\bigl\langle #1 \big| #2 \bigr\rangle}&#10;%\newcommand{\Bra}[1]{\left\langle #1 \right|}&#10;%\newcommand{\Ket}[1]{\left| #1 \right\rangle}&#10;\newcommand{\avg}[1]{\bigl\langle #1 \bigr\rangle}&#10;%\newcommand{\Avg}[1]{\left\langle #1 \right\rangle}&#10;\newcommand{\bbra}[1]{\bigl\langle\!\!\bigl\langle #1 \bigr|}&#10;\newcommand{\kket}[1]{\bigl| #1 \bigl\rangle\!\!\bigr\rangle}&#10;\newcommand{\bbrakket}[2]{\bigl\langle\!\!\bigl\langle #1 \big| #2 \bigr\rangle\!\!\bigr\rangle}&#10;\newcommand{\Bbra}[1]{\left\langle\!\!\left\langle #1 \right|\right.}&#10;\newcommand{\Kket}[1]{\left.\left| #1 \right\rangle\!\!\right\rangle}&#10;&#10;\newcommand{\Real}{\mathrm{Re}}&#10;\newcommand{\Imag}{\mathrm{Im}}&#10;\newcommand{\tpartial}{\frac{\partial}{\partial t}}&#10;\newcommand{\ddt}{\frac{d}{dt}}&#10;&#10;\newcommand{\GL}{\gtrless}&#10;\newcommand{\LG}{\lessgtr}&#10;\newcommand{\tc}{\Tilde c}&#10;\newcommand{\Tr}{\mathrm{Tr}}&#10;\newcommand{\mhint}{\mathrm{int}}&#10;\newcommand{\PTilde}{\!\widetilde{\phantom{A}}}&#10;\renewcommand{\L}{\mathcal{L}}&#10;\newcommand{\M}{\mathcal{M}}&#10;\newcommand{\bdgL}{\mathcal{L}}&#10;\newcommand{\bdgM}{\mathcal{M}}&#10;\newcommand{\ip}[2]{\bigl(\!\!\bigl(\:#1,\:#2\:\bigr)\!\!\bigr)}&#10;\newcommand{\tf}[6]{\begin{Bmatrix}#1\\#2\end{Bmatrix}^{#5}\begin{Bmatrix}#3\\#4\end{Bmatrix}^{#6}}&#10;\newcommand{\TP}{\mathrm{T}}&#10;\newcommand{\Det}{\mathrm{Det}}&#10;&#10;\newcommand{\memo}[1]{ \begin{framed}{\bf\footnotesize #1}\end{framed}}&#10;&#10;%%%%%%%%%%%%%%%%%%%%%%%%%%%%%%%%%%%%%%%&#10;&#10;&#10;&#10;%%%%%%%%%%%%%%%%%%%%%%%%%%%%%%%%%%%&#10;\pagestyle{empty}&#10;&lt;/preamble&gt;&#10;  &lt;body&gt;\begin{align*} &#10; \bra{0} \equiv \sum_m \bbra{m,m}&#10;\end{align*}&lt;/body&gt;&#10;  &lt;fcolor&gt;FF000000&lt;/fcolor&gt;&#10;  &lt;bcolor&gt;FFFFFFFF&lt;/bcolor&gt;&#10;  &lt;transparent&gt;True&lt;/transparent&gt;&#10;  &lt;resolution&gt;1800&lt;/resolution&gt;&#10;  &lt;imageh&gt;628&lt;/imageh&gt;&#10;  &lt;imagew&gt;208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30" y="817844"/>
            <a:ext cx="904497" cy="272172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[12pt,titlepage]{jsarticle}&#10;\usepackage{bm}&#10;\usepackage{cite}&#10;\usepackage{amsmath,amssymb}&#10;&#10;\usepackage{framed}&#10;\usepackage[color]{showkeys}&#10;\usepackage[dvips,final]{graphicx}&#10;&#10;\setlength{\oddsidemargin}{-0.5truecm}&#10;\setlength{\evensidemargin}{\oddsidemargin}&#10;\setlength{\textwidth}{17truecm}&#10;\setlength{\textheight}{23.5truecm}&#10;\setlength{\voffset}{-1.5truecm}&#10;\setlength{\fullwidth}{\textwidth}&#10;&#10;&#10;&#10;&#10;\setcounter{tocdepth}{3}&#10;&#10;\makeatletter&#10; \renewcommand{\theequation}{\thesection.\arabic{equation}}&#10; \@addtoreset{equation}{section}&#10; \renewcommand{\thefigure}{\thesection.\arabic{figure}}&#10; \@addtoreset{figure}{section}&#10;\makeatother&#10;&#10;\renewcommand{\contentsname}{Contents}&#10;\renewcommand{\figurename}{Fig.~}&#10;\renewcommand{\refname}{References}&#10;%\renowcommand{\appendixname}{Appendix}&#10;&#10;\newcommand{\fulltoday}{\number\day\space \ifcase\month\or January\or February\or %&#10;March\or April\or May\or June\or July\or August\or September\or October\or %&#10;November\or December\fi\space\number\year}&#10;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newcommand{\vphi}{\varphi}&#10;\newcommand{\MH}{\mathrm{H}}&#10;\newcommand{\MS}{\mathrm{S}}&#10;\newcommand{\Ms}{\mathrm{s}}&#10;%\newcommand{\MI}{\mathrm{I}}&#10;\newcommand{\at}{\Tilde{a}}&#10;\newcommand{\ac}{\Check{a}}&#10;\newcommand{\ab}{\Bar{a}}&#10;\newcommand{\bt}{\Tilde{b}}&#10;\newcommand{\bb}{\Bar{b}}&#10;\newcommand{\xit}{\Tilde{\xi}}&#10;\newcommand{\xib}{\Bar{\xi}}&#10;\newcommand{\phib}{\Bar{\vphi}}&#10;\newcommand{\nt}{\Tilde{n}}&#10;\newcommand{\mt}{\Tilde{m}}&#10;&#10;\renewcommand{\d}{\dagger}&#10;\newcommand{\ve}{\varepsilon}&#10;\newcommand{\INT}{\int\!\!}&#10;\newcommand{\bra}[1]{\bigl\langle #1 \bigr|}&#10;\newcommand{\ket}[1]{\bigl| #1 \bigr\rangle}&#10;\newcommand{\braket}[2]{\bigl\langle #1 \big| #2 \bigr\rangle}&#10;%\newcommand{\Bra}[1]{\left\langle #1 \right|}&#10;%\newcommand{\Ket}[1]{\left| #1 \right\rangle}&#10;\newcommand{\avg}[1]{\bigl\langle #1 \bigr\rangle}&#10;%\newcommand{\Avg}[1]{\left\langle #1 \right\rangle}&#10;\newcommand{\bbra}[1]{\bigl\langle\!\!\bigl\langle #1 \bigr|}&#10;\newcommand{\kket}[1]{\bigl| #1 \bigl\rangle\!\!\bigr\rangle}&#10;\newcommand{\bbrakket}[2]{\bigl\langle\!\!\bigl\langle #1 \big| #2 \bigr\rangle\!\!\bigr\rangle}&#10;\newcommand{\Bbra}[1]{\left\langle\!\!\left\langle #1 \right|\right.}&#10;\newcommand{\Kket}[1]{\left.\left| #1 \right\rangle\!\!\right\rangle}&#10;&#10;\newcommand{\Real}{\mathrm{Re}}&#10;\newcommand{\Imag}{\mathrm{Im}}&#10;\newcommand{\tpartial}{\frac{\partial}{\partial t}}&#10;\newcommand{\ddt}{\frac{d}{dt}}&#10;&#10;\newcommand{\GL}{\gtrless}&#10;\newcommand{\LG}{\lessgtr}&#10;\newcommand{\tc}{\Tilde c}&#10;\newcommand{\Tr}{\mathrm{Tr}}&#10;\newcommand{\mhint}{\mathrm{int}}&#10;\newcommand{\PTilde}{\!\widetilde{\phantom{A}}}&#10;\renewcommand{\L}{\mathcal{L}}&#10;\newcommand{\M}{\mathcal{M}}&#10;\newcommand{\bdgL}{\mathcal{L}}&#10;\newcommand{\bdgM}{\mathcal{M}}&#10;\newcommand{\ip}[2]{\bigl(\!\!\bigl(\:#1,\:#2\:\bigr)\!\!\bigr)}&#10;\newcommand{\tf}[6]{\begin{Bmatrix}#1\\#2\end{Bmatrix}^{#5}\begin{Bmatrix}#3\\#4\end{Bmatrix}^{#6}}&#10;\newcommand{\TP}{\mathrm{T}}&#10;\newcommand{\Det}{\mathrm{Det}}&#10;&#10;\newcommand{\memo}[1]{ \begin{framed}{\bf\footnotesize #1}\end{framed}}&#10;&#10;%%%%%%%%%%%%%%%%%%%%%%%%%%%%%%%%%%%%%%%&#10;&#10;&#10;&#10;%%%%%%%%%%%%%%%%%%%%%%%%%%%%%%%%%%%&#10;\pagestyle{empty}&#10;&lt;/preamble&gt;&#10;  &lt;body&gt;\begin{align*} &#10; \ket{0} \equiv \frac{1}{1+n} \sum_m \left(\frac{n}{1+n}\right)^m \kket{m,m}&#10;\end{align*}&lt;/body&gt;&#10;  &lt;fcolor&gt;FF000000&lt;/fcolor&gt;&#10;  &lt;bcolor&gt;FFFFFFFF&lt;/bcolor&gt;&#10;  &lt;transparent&gt;True&lt;/transparent&gt;&#10;  &lt;resolution&gt;1800&lt;/resolution&gt;&#10;  &lt;imageh&gt;796&lt;/imageh&gt;&#10;  &lt;imagew&gt;4434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72" y="1154043"/>
            <a:ext cx="1921675" cy="344983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2759551" y="5917648"/>
            <a:ext cx="587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そもそも熱的ブラ真空と熱的ケット真空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が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共役ではない為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8" name="下矢印 47"/>
          <p:cNvSpPr/>
          <p:nvPr/>
        </p:nvSpPr>
        <p:spPr>
          <a:xfrm rot="5400000">
            <a:off x="2607580" y="5934631"/>
            <a:ext cx="209549" cy="34549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835696" y="6286980"/>
            <a:ext cx="495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物理量は全て実、交換関係は保存、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etc.</a:t>
            </a:r>
          </a:p>
        </p:txBody>
      </p:sp>
      <p:sp>
        <p:nvSpPr>
          <p:cNvPr id="50" name="大かっこ 49"/>
          <p:cNvSpPr/>
          <p:nvPr/>
        </p:nvSpPr>
        <p:spPr>
          <a:xfrm>
            <a:off x="6654298" y="182856"/>
            <a:ext cx="2310190" cy="1373936"/>
          </a:xfrm>
          <a:prstGeom prst="bracketPair">
            <a:avLst>
              <a:gd name="adj" fmla="val 1058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3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角丸四角形 67"/>
          <p:cNvSpPr/>
          <p:nvPr/>
        </p:nvSpPr>
        <p:spPr>
          <a:xfrm>
            <a:off x="827584" y="5589240"/>
            <a:ext cx="2347896" cy="11210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370864" y="5501321"/>
            <a:ext cx="2366957" cy="1240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2051721" y="4005064"/>
            <a:ext cx="4896543" cy="967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76646" y="1412776"/>
            <a:ext cx="7923236" cy="1323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繰り込み条件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&#10;\end{align*}&lt;/body&gt;&#10;  &lt;fcolor&gt;FF11392E&lt;/fcolor&gt;&#10;  &lt;bcolor&gt;FFFFFFFF&lt;/bcolor&gt;&#10;  &lt;transparent&gt;True&lt;/transparent&gt;&#10;  &lt;resolution&gt;1800&lt;/resolution&gt;&#10;  &lt;imageh&gt;328&lt;/imageh&gt;&#10;  &lt;imagew&gt;36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86503"/>
            <a:ext cx="388408" cy="34713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,\, \dot{n}, \gamma %\in \mathcal{R}&#10;\end{align*}&lt;/body&gt;&#10;  &lt;fcolor&gt;FF11392E&lt;/fcolor&gt;&#10;  &lt;bcolor&gt;FFFFFFFF&lt;/bcolor&gt;&#10;  &lt;transparent&gt;True&lt;/transparent&gt;&#10;  &lt;resolution&gt;1800&lt;/resolution&gt;&#10;  &lt;imageh&gt;264&lt;/imageh&gt;&#10;  &lt;imagew&gt;85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67" y="1652281"/>
            <a:ext cx="899583" cy="279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15900" y="1412776"/>
            <a:ext cx="748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　に含まれる３つ未知パラメータ　　　　　　　</a:t>
            </a:r>
            <a:r>
              <a:rPr lang="ja-JP" altLang="en-US" dirty="0" err="1" smtClean="0">
                <a:solidFill>
                  <a:schemeClr val="tx1">
                    <a:lumMod val="50000"/>
                  </a:schemeClr>
                </a:solidFill>
              </a:rPr>
              <a:t>は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演算子の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on-shell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自己エネルギー　　　         に関する</a:t>
            </a:r>
            <a:r>
              <a:rPr lang="ja-JP" altLang="en-US" b="1" dirty="0" smtClean="0">
                <a:solidFill>
                  <a:srgbClr val="00B0F0"/>
                </a:solidFill>
              </a:rPr>
              <a:t>繰り込み条件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で決める。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9" y="2155804"/>
            <a:ext cx="133350" cy="28469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mathcal{S}_\ell^{\mu\nu}(t)&#10;\end{align*}&lt;/body&gt;&#10;  &lt;fcolor&gt;FF11392E&lt;/fcolor&gt;&#10;  &lt;bcolor&gt;FFFFFFFF&lt;/bcolor&gt;&#10;  &lt;transparent&gt;True&lt;/transparent&gt;&#10;  &lt;resolution&gt;1800&lt;/resolution&gt;&#10;  &lt;imageh&gt;327&lt;/imageh&gt;&#10;  &lt;imagew&gt;801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04" y="2208367"/>
            <a:ext cx="732686" cy="299112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95" y="3403705"/>
            <a:ext cx="133350" cy="28469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868367" y="3370528"/>
            <a:ext cx="6141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演算子の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on-shell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自己エネルギー　　　　　　</a:t>
            </a:r>
            <a:r>
              <a:rPr lang="ja-JP" altLang="en-US" dirty="0" err="1" smtClean="0">
                <a:solidFill>
                  <a:schemeClr val="tx1">
                    <a:lumMod val="50000"/>
                  </a:schemeClr>
                </a:solidFill>
              </a:rPr>
              <a:t>も</a:t>
            </a:r>
            <a:r>
              <a:rPr lang="en-US" altLang="ja-JP" b="1" dirty="0" smtClean="0">
                <a:solidFill>
                  <a:srgbClr val="00B0F0"/>
                </a:solidFill>
              </a:rPr>
              <a:t>2×2</a:t>
            </a:r>
            <a:r>
              <a:rPr lang="ja-JP" altLang="en-US" b="1" dirty="0" smtClean="0">
                <a:solidFill>
                  <a:srgbClr val="00B0F0"/>
                </a:solidFill>
              </a:rPr>
              <a:t>の行列構造</a:t>
            </a:r>
            <a:endParaRPr lang="ja-JP" altLang="en-US" b="1" dirty="0">
              <a:solidFill>
                <a:srgbClr val="00B0F0"/>
              </a:solidFill>
            </a:endParaRPr>
          </a:p>
        </p:txBody>
      </p:sp>
      <p:pic>
        <p:nvPicPr>
          <p:cNvPr id="2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mu,\nu=1,2&#10;\end{align*}&lt;/body&gt;&#10;  &lt;fcolor&gt;FF11392E&lt;/fcolor&gt;&#10;  &lt;bcolor&gt;FFFFFFFF&lt;/bcolor&gt;&#10;  &lt;transparent&gt;True&lt;/transparent&gt;&#10;  &lt;resolution&gt;1800&lt;/resolution&gt;&#10;  &lt;imageh&gt;263&lt;/imageh&gt;&#10;  &lt;imagew&gt;128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931544" cy="190659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xi^\mu = \BM \xi \\ \xit^\d\EM&#10;\end{align*}&lt;/body&gt;&#10;  &lt;fcolor&gt;FF000000&lt;/fcolor&gt;&#10;  &lt;bcolor&gt;FFFFFFFF&lt;/bcolor&gt;&#10;  &lt;transparent&gt;True&lt;/transparent&gt;&#10;  &lt;resolution&gt;1800&lt;/resolution&gt;&#10;  &lt;imageh&gt;597&lt;/imageh&gt;&#10;  &lt;imagew&gt;1119&lt;/imagew&gt;&#10;  &lt;scale&gt;75&lt;/scale&gt;&#10;  &lt;cursor&gt;3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85" y="531525"/>
            <a:ext cx="935645" cy="49901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xib^\mu = \BM \xi^\d &amp;amp; -\xit\EM&#10;\end{align*}&lt;/body&gt;&#10;  &lt;fcolor&gt;FF000000&lt;/fcolor&gt;&#10;  &lt;bcolor&gt;FFFFFFFF&lt;/bcolor&gt;&#10;  &lt;transparent&gt;True&lt;/transparent&gt;&#10;  &lt;resolution&gt;1800&lt;/resolution&gt;&#10;  &lt;imageh&gt;311&lt;/imageh&gt;&#10;  &lt;imagew&gt;1558&lt;/imagew&gt;&#10;  &lt;scale&gt;75&lt;/scale&gt;&#10;  &lt;cursor&gt;4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98" y="650732"/>
            <a:ext cx="1302841" cy="26059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" y="2852936"/>
            <a:ext cx="133350" cy="284691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802667" y="2831420"/>
            <a:ext cx="3935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演算子の伝搬関数は</a:t>
            </a:r>
            <a:r>
              <a:rPr lang="en-US" altLang="ja-JP" dirty="0">
                <a:solidFill>
                  <a:schemeClr val="tx1">
                    <a:lumMod val="50000"/>
                  </a:schemeClr>
                </a:solidFill>
              </a:rPr>
              <a:t>2×2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の行列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構造</a:t>
            </a:r>
            <a:endParaRPr lang="ja-JP" altLang="en-US" dirty="0"/>
          </a:p>
        </p:txBody>
      </p:sp>
      <p:sp>
        <p:nvSpPr>
          <p:cNvPr id="32" name="下矢印 31"/>
          <p:cNvSpPr/>
          <p:nvPr/>
        </p:nvSpPr>
        <p:spPr>
          <a:xfrm rot="16200000">
            <a:off x="1254910" y="3326505"/>
            <a:ext cx="252389" cy="45737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S^{\mu\nu}(t)&#10;\end{align*}&lt;/body&gt;&#10;  &lt;fcolor&gt;FF11392E&lt;/fcolor&gt;&#10;  &lt;bcolor&gt;FFFFFFFF&lt;/bcolor&gt;&#10;  &lt;transparent&gt;True&lt;/transparent&gt;&#10;  &lt;resolution&gt;1800&lt;/resolution&gt;&#10;  &lt;imageh&gt;300&lt;/imageh&gt;&#10;  &lt;imagew&gt;789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55" y="3400844"/>
            <a:ext cx="835025" cy="317500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g^{\mu\nu}(t_1,t_2) = &#10;-i \bra0 \mathrm{T} [\xi_\MH^\mu(t_1) \xib_\MH^\nu(t_2)]\ket0&#10;\end{align*}&lt;/body&gt;&#10;  &lt;fcolor&gt;FF11392E&lt;/fcolor&gt;&#10;  &lt;bcolor&gt;FFFFFFFF&lt;/bcolor&gt;&#10;  &lt;transparent&gt;True&lt;/transparent&gt;&#10;  &lt;resolution&gt;1800&lt;/resolution&gt;&#10;  &lt;imageh&gt;372&lt;/imageh&gt;&#10;  &lt;imagew&gt;4752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4" y="2852936"/>
            <a:ext cx="3919327" cy="306816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2270258" y="4139032"/>
            <a:ext cx="3935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270258" y="4315289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繰り込み条件</a:t>
            </a:r>
            <a:endParaRPr lang="ja-JP" altLang="en-US" dirty="0"/>
          </a:p>
        </p:txBody>
      </p:sp>
      <p:pic>
        <p:nvPicPr>
          <p:cNvPr id="4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S^{\mu\nu}(t)=0\quad&#10;\text{for}\;\;{}^\forall t&#10;\end{align*}&lt;/body&gt;&#10;  &lt;fcolor&gt;FF11392E&lt;/fcolor&gt;&#10;  &lt;bcolor&gt;FFFFFFFF&lt;/bcolor&gt;&#10;  &lt;transparent&gt;True&lt;/transparent&gt;&#10;  &lt;resolution&gt;1800&lt;/resolution&gt;&#10;  &lt;imageh&gt;343&lt;/imageh&gt;&#10;  &lt;imagew&gt;243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4317232"/>
            <a:ext cx="2580217" cy="363008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Real \mathcal{S}^{11} = 0&#10;\end{align*}&lt;/body&gt;&#10;  &lt;fcolor&gt;FF11392E&lt;/fcolor&gt;&#10;  &lt;bcolor&gt;FFFFFFFF&lt;/bcolor&gt;&#10;  &lt;transparent&gt;True&lt;/transparent&gt;&#10;  &lt;resolution&gt;1800&lt;/resolution&gt;&#10;  &lt;imageh&gt;268&lt;/imageh&gt;&#10;  &lt;imagew&gt;13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75" y="5620329"/>
            <a:ext cx="1125901" cy="225854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Imag \mathcal{S}^{11} = 0&#10;\end{align*}&lt;/body&gt;&#10;  &lt;fcolor&gt;FF11392E&lt;/fcolor&gt;&#10;  &lt;bcolor&gt;FFFFFFFF&lt;/bcolor&gt;&#10;  &lt;transparent&gt;True&lt;/transparent&gt;&#10;  &lt;resolution&gt;1800&lt;/resolution&gt;&#10;  &lt;imageh&gt;268&lt;/imageh&gt;&#10;  &lt;imagew&gt;1342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99" y="5994948"/>
            <a:ext cx="1130957" cy="225854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476873" y="5170122"/>
            <a:ext cx="660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B0F0"/>
                </a:solidFill>
              </a:rPr>
              <a:t>実数８つ分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の式に見えるが、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の対称性により独立なのは</a:t>
            </a:r>
            <a:r>
              <a:rPr lang="ja-JP" altLang="en-US" b="1" dirty="0" smtClean="0">
                <a:solidFill>
                  <a:srgbClr val="00B0F0"/>
                </a:solidFill>
              </a:rPr>
              <a:t>３つ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だけ。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0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Imag \mathcal{S}^{12} = 0&#10;\end{align*}&lt;/body&gt;&#10;  &lt;fcolor&gt;FF11392E&lt;/fcolor&gt;&#10;  &lt;bcolor&gt;FFFFFFFF&lt;/bcolor&gt;&#10;  &lt;transparent&gt;True&lt;/transparent&gt;&#10;  &lt;resolution&gt;1800&lt;/resolution&gt;&#10;  &lt;imageh&gt;268&lt;/imageh&gt;&#10;  &lt;imagew&gt;1342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99" y="6398882"/>
            <a:ext cx="1130957" cy="225854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mathcal{S}^{22}=\mathcal{S}^{11,*}&#10;\end{align*}&lt;/body&gt;&#10;  &lt;fcolor&gt;FF11392E&lt;/fcolor&gt;&#10;  &lt;bcolor&gt;FFFFFFFF&lt;/bcolor&gt;&#10;  &lt;transparent&gt;True&lt;/transparent&gt;&#10;  &lt;resolution&gt;1800&lt;/resolution&gt;&#10;  &lt;imageh&gt;268&lt;/imageh&gt;&#10;  &lt;imagew&gt;1465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3" y="6341655"/>
            <a:ext cx="1404233" cy="256883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mathcal{S}^{21}=0&#10;\end{align*}&lt;/body&gt;&#10;  &lt;fcolor&gt;FF11392E&lt;/fcolor&gt;&#10;  &lt;bcolor&gt;FFFFFFFF&lt;/bcolor&gt;&#10;  &lt;transparent&gt;True&lt;/transparent&gt;&#10;  &lt;resolution&gt;1800&lt;/resolution&gt;&#10;  &lt;imageh&gt;268&lt;/imageh&gt;&#10;  &lt;imagew&gt;98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04" y="5989094"/>
            <a:ext cx="946060" cy="256883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Real\mathcal{S}^{12}=0&#10;\end{align*}&lt;/body&gt;&#10;  &lt;fcolor&gt;FF11392E&lt;/fcolor&gt;&#10;  &lt;bcolor&gt;FFFFFFFF&lt;/bcolor&gt;&#10;  &lt;transparent&gt;True&lt;/transparent&gt;&#10;  &lt;resolution&gt;1800&lt;/resolution&gt;&#10;  &lt;imageh&gt;268&lt;/imageh&gt;&#10;  &lt;imagew&gt;133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1" y="5661506"/>
            <a:ext cx="1280583" cy="256883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&#10;\end{align*}&lt;/body&gt;&#10;  &lt;fcolor&gt;FF11392E&lt;/fcolor&gt;&#10;  &lt;bcolor&gt;FFFFFFFF&lt;/bcolor&gt;&#10;  &lt;transparent&gt;True&lt;/transparent&gt;&#10;  &lt;resolution&gt;1800&lt;/resolution&gt;&#10;  &lt;imageh&gt;135&lt;/imageh&gt;&#10;  &lt;imagew&gt;17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75" y="5661818"/>
            <a:ext cx="208751" cy="159217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33" y="6031810"/>
            <a:ext cx="143436" cy="179067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dot{n}&#10;\end{align*}&lt;/body&gt;&#10;  &lt;fcolor&gt;FF11392E&lt;/fcolor&gt;&#10;  &lt;bcolor&gt;FFFFFFFF&lt;/bcolor&gt;&#10;  &lt;transparent&gt;True&lt;/transparent&gt;&#10;  &lt;resolution&gt;1800&lt;/resolution&gt;&#10;  &lt;imageh&gt;203&lt;/imageh&gt;&#10;  &lt;imagew&gt;16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33" y="6402315"/>
            <a:ext cx="148004" cy="185462"/>
          </a:xfrm>
          <a:prstGeom prst="rect">
            <a:avLst/>
          </a:prstGeom>
        </p:spPr>
      </p:pic>
      <p:cxnSp>
        <p:nvCxnSpPr>
          <p:cNvPr id="69" name="直線矢印コネクタ 68"/>
          <p:cNvCxnSpPr>
            <a:stCxn id="48" idx="2"/>
          </p:cNvCxnSpPr>
          <p:nvPr/>
        </p:nvCxnSpPr>
        <p:spPr>
          <a:xfrm flipH="1">
            <a:off x="3275857" y="5539454"/>
            <a:ext cx="504751" cy="41002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下矢印 71"/>
          <p:cNvSpPr/>
          <p:nvPr/>
        </p:nvSpPr>
        <p:spPr>
          <a:xfrm rot="18086244">
            <a:off x="5868761" y="5485593"/>
            <a:ext cx="272037" cy="51697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4005892" y="5952207"/>
            <a:ext cx="2261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３つ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未知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パラメータは一意に決定される！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64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7236296" y="2780928"/>
            <a:ext cx="1440160" cy="8311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167426" y="4025911"/>
            <a:ext cx="8509030" cy="15061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量子輸送</a:t>
            </a:r>
            <a:r>
              <a:rPr lang="ja-JP" altLang="en-US" dirty="0" smtClean="0"/>
              <a:t>方程式の例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8" y="1712990"/>
            <a:ext cx="489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　　　　　　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型相互作用で摂動の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次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　 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と　　の時間依存性は見やすさの為省略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psi^\d\psi^\d\psi\psi&#10;\end{align*}&lt;/body&gt;&#10;  &lt;fcolor&gt;FF11392E&lt;/fcolor&gt;&#10;  &lt;bcolor&gt;FFFFFFFF&lt;/bcolor&gt;&#10;  &lt;transparent&gt;True&lt;/transparent&gt;&#10;  &lt;resolution&gt;1800&lt;/resolution&gt;&#10;  &lt;imageh&gt;332&lt;/imageh&gt;&#10;  &lt;imagew&gt;1046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08" y="1772816"/>
            <a:ext cx="966299" cy="306703"/>
          </a:xfrm>
          <a:prstGeom prst="rect">
            <a:avLst/>
          </a:prstGeom>
        </p:spPr>
      </p:pic>
      <p:grpSp>
        <p:nvGrpSpPr>
          <p:cNvPr id="48" name="グループ化 47"/>
          <p:cNvGrpSpPr/>
          <p:nvPr/>
        </p:nvGrpSpPr>
        <p:grpSpPr>
          <a:xfrm>
            <a:off x="5921265" y="1196752"/>
            <a:ext cx="1008112" cy="576064"/>
            <a:chOff x="7020272" y="1778627"/>
            <a:chExt cx="1008112" cy="576064"/>
          </a:xfrm>
        </p:grpSpPr>
        <p:sp>
          <p:nvSpPr>
            <p:cNvPr id="20" name="円/楕円 19"/>
            <p:cNvSpPr/>
            <p:nvPr/>
          </p:nvSpPr>
          <p:spPr>
            <a:xfrm>
              <a:off x="7236296" y="1778627"/>
              <a:ext cx="576064" cy="57606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7020272" y="2066659"/>
              <a:ext cx="10081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5" y="2312670"/>
            <a:ext cx="145037" cy="181066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&#10;\end{align*}&lt;/body&gt;&#10;  &lt;fcolor&gt;FF11392E&lt;/fcolor&gt;&#10;  &lt;bcolor&gt;FFFFFFFF&lt;/bcolor&gt;&#10;  &lt;transparent&gt;True&lt;/transparent&gt;&#10;  &lt;resolution&gt;1800&lt;/resolution&gt;&#10;  &lt;imageh&gt;135&lt;/imageh&gt;&#10;  &lt;imagew&gt;17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57" y="2334186"/>
            <a:ext cx="163513" cy="124714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511298" y="3410615"/>
            <a:ext cx="156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non-Markov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5506794" y="3567747"/>
            <a:ext cx="790314" cy="62132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1979712" y="3773919"/>
            <a:ext cx="504751" cy="41002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309521" y="3242737"/>
            <a:ext cx="92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衝突項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3637557" y="5280817"/>
            <a:ext cx="574403" cy="52145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sim \delta(\omega_{\ell_1} + \omega_{\ell_2} - \omega_{\ell_3}- \omega_{\ell})&#10;\end{align*}&lt;/body&gt;&#10;  &lt;fcolor&gt;FF11392E&lt;/fcolor&gt;&#10;  &lt;bcolor&gt;FFFFFFFF&lt;/bcolor&gt;&#10;  &lt;transparent&gt;True&lt;/transparent&gt;&#10;  &lt;resolution&gt;1800&lt;/resolution&gt;&#10;  &lt;imageh&gt;302&lt;/imageh&gt;&#10;  &lt;imagew&gt;3295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45" y="5870959"/>
            <a:ext cx="2046935" cy="18761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132445" y="6058569"/>
            <a:ext cx="178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エネルギー保存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H="1" flipV="1">
            <a:off x="5844111" y="5222037"/>
            <a:ext cx="672105" cy="58023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574717" y="5780098"/>
            <a:ext cx="22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B0F0"/>
                </a:solidFill>
              </a:rPr>
              <a:t>過去を忘れる</a:t>
            </a:r>
            <a:r>
              <a:rPr lang="ja-JP" altLang="en-US" b="1" dirty="0">
                <a:solidFill>
                  <a:srgbClr val="00B0F0"/>
                </a:solidFill>
              </a:rPr>
              <a:t>効果</a:t>
            </a:r>
            <a:endParaRPr lang="en-US" altLang="ja-JP" b="1" dirty="0" smtClean="0">
              <a:solidFill>
                <a:srgbClr val="00B0F0"/>
              </a:solidFill>
            </a:endParaRPr>
          </a:p>
        </p:txBody>
      </p:sp>
      <p:pic>
        <p:nvPicPr>
          <p:cNvPr id="4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int_s^t\!dt'\; \omega(t') \to &#10;\omega\cdot(t-s)&#10;\end{align*}&lt;/body&gt;&#10;  &lt;fcolor&gt;FF11392E&lt;/fcolor&gt;&#10;  &lt;bcolor&gt;FFFFFFFF&lt;/bcolor&gt;&#10;  &lt;transparent&gt;True&lt;/transparent&gt;&#10;  &lt;resolution&gt;1800&lt;/resolution&gt;&#10;  &lt;imageh&gt;737&lt;/imageh&gt;&#10;  &lt;imagew&gt;313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0" y="2144820"/>
            <a:ext cx="1974593" cy="464796"/>
          </a:xfrm>
          <a:prstGeom prst="rect">
            <a:avLst/>
          </a:prstGeom>
        </p:spPr>
      </p:pic>
      <p:sp>
        <p:nvSpPr>
          <p:cNvPr id="4" name="爆発 1 3"/>
          <p:cNvSpPr/>
          <p:nvPr/>
        </p:nvSpPr>
        <p:spPr>
          <a:xfrm>
            <a:off x="7781199" y="3100323"/>
            <a:ext cx="368516" cy="2202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412019" y="2949756"/>
            <a:ext cx="363692" cy="2079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8158675" y="2937571"/>
            <a:ext cx="301374" cy="1950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7448173" y="3275208"/>
            <a:ext cx="327538" cy="1950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8191332" y="3284984"/>
            <a:ext cx="301374" cy="1950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dot{n}_\ell(t) &amp;amp;=  \sum_{\ell_1\ell_2\ell_3} \int^t_{-\infty}\!\!ds\; A_{\ell_1\ell_2\ell_3\ell}(t,s) &#10; \left[ n_{\ell_1}n_{\ell_2}(1+n_{\ell_3})(1+n_\ell)-(1+n_{\ell_1})(1+n_{\ell_2})n_{\ell_3} n_\ell\right]_s \notag\\&#10; &amp;amp;\hspace{2cm} \times\cos\bigl[&#10;(\omega_{\ell_1}+\omega_{\ell_2}-\omega_{\ell_3}-\omega_{\ell})(t-s)\bigr]&#10;\;\exp\bigl[-{&#10;(\gamma_{\ell_1}+\gamma_{\ell_2}+\gamma_{\ell_3}+\gamma_{\ell})(t-s)}\bigr]&#10;\end{align*}&lt;/body&gt;&#10;  &lt;fcolor&gt;FF000000&lt;/fcolor&gt;&#10;  &lt;bcolor&gt;FFFFFFFF&lt;/bcolor&gt;&#10;  &lt;transparent&gt;True&lt;/transparent&gt;&#10;  &lt;resolution&gt;1800&lt;/resolution&gt;&#10;  &lt;imageh&gt;1134&lt;/imageh&gt;&#10;  &lt;imagew&gt;9736&lt;/imagew&gt;&#10;  &lt;scale&gt;75&lt;/scale&gt;&#10;  &lt;cursor&gt;44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0" y="4277508"/>
            <a:ext cx="8111150" cy="9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11538" y="3685093"/>
            <a:ext cx="8236926" cy="2696235"/>
          </a:xfrm>
          <a:prstGeom prst="roundRect">
            <a:avLst>
              <a:gd name="adj" fmla="val 8687"/>
            </a:avLst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39552" y="1902497"/>
            <a:ext cx="8064896" cy="942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556792"/>
            <a:ext cx="18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ハミルトニアン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H &amp;amp;= -J\sum_{\ell=0}^\infty \left(\psi_{\ell L}^\d \psi_{\ell R} + \psi_{\ell R}^\d \psi_{\ell L}\right) + &#10; \sum_{x=L,R}\sum_{\ell=0}^\infty \nu_\ell \psi_{\ell x}^\d\psi_{\ell x}&#10; + \frac{U}{2} \sum_{x=L,R}\sum_{\ell_1\ell_2\ell_3\ell_4=0}^\infty&#10; g_{\ell_1\ell_2\ell_3\ell_4} \psi_{\ell_1 x}^\d\psi_{\ell_2 x}^\d\psi_{\ell_3 x}\psi_{\ell_4 x}&#10;\end{align*}&lt;/body&gt;&#10;  &lt;fcolor&gt;FF11392E&lt;/fcolor&gt;&#10;  &lt;bcolor&gt;FFFFFFFF&lt;/bcolor&gt;&#10;  &lt;transparent&gt;True&lt;/transparent&gt;&#10;  &lt;resolution&gt;1800&lt;/resolution&gt;&#10;  &lt;imageh&gt;863&lt;/imageh&gt;&#10;  &lt;imagew&gt;13022&lt;/imagew&gt;&#10;  &lt;scale&gt;50&lt;/scale&gt;&#10;  &lt;cursor&gt;19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158122"/>
            <a:ext cx="7488832" cy="496304"/>
          </a:xfrm>
          <a:prstGeom prst="rect">
            <a:avLst/>
          </a:prstGeom>
        </p:spPr>
      </p:pic>
      <p:pic>
        <p:nvPicPr>
          <p:cNvPr id="11" name="Picture 4" descr="D:\UserDirectory\MyDocument\研究室\2011\夏の学校2011\fig\DoubleWellFig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89" y="4181432"/>
            <a:ext cx="1118158" cy="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UserDirectory\MyDocument\研究室\2011\夏の学校2011\fig\DoubleWellFig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85" y="4181432"/>
            <a:ext cx="1118158" cy="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UserDirectory\MyDocument\研究室\2011\夏の学校2011\fig\DoubleWellFig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75" y="4181432"/>
            <a:ext cx="1118158" cy="8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000895" y="3792816"/>
            <a:ext cx="137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itchFamily="50" charset="-128"/>
                <a:ea typeface="HG丸ｺﾞｼｯｸM-PRO" pitchFamily="50" charset="-128"/>
              </a:rPr>
              <a:t>？</a:t>
            </a:r>
            <a:endParaRPr kumimoji="1" lang="en-US" altLang="ja-JP" sz="9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5" name="Picture 7" descr="D:\UserDirectory\MyDocument\研究室\2011\夏の学校2011\fig\DoubleWellFig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29" y="4180167"/>
            <a:ext cx="1121768" cy="8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exTeXPicture" descr="&lt;?xml version=&quot;1.0&quot; encoding=&quot;utf-16&quot;?&gt;&#10;&lt;TeXTeX&gt;&#10;  &lt;preamble&gt;\documentclass[12pt, twoside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GL}{\gtrless}&#10;\newcommand{\LG}{\lessgtr}&#10;\newcommand{\tc}{\Tilde c}&#10;\newcommand{\domega}{\delta\omega}&#10;&#10;%%%%%%%%%%%%%%%%%%%%%%%%%%%%%%%%%%%%%%%&#10;&#10;&#10;&#10;%%%%%%%%%%%%%%%%%%%%%%%%%%%%%%%%%%%&#10;\pagestyle{empty}&#10;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205&lt;/imageh&gt;&#10;  &lt;imagew&gt;637&lt;/imagew&gt;&#10;  &lt;scale&gt;3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79" y="3849623"/>
            <a:ext cx="498972" cy="16057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[12pt, twoside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GL}{\gtrless}&#10;\newcommand{\LG}{\lessgtr}&#10;\newcommand{\tc}{\Tilde c}&#10;\newcommand{\domega}{\delta\omega}&#10;&#10;%%%%%%%%%%%%%%%%%%%%%%%%%%%%%%%%%%%%%%%&#10;&#10;&#10;&#10;%%%%%%%%%%%%%%%%%%%%%%%%%%%%%%%%%%%&#10;\pagestyle{empty}&#10;&lt;/preamble&gt;&#10;  &lt;body&gt;\begin{align*} &#10;t&amp;lt;0&#10;\end{align*}&lt;/body&gt;&#10;  &lt;fcolor&gt;FF000000&lt;/fcolor&gt;&#10;  &lt;bcolor&gt;FFFFFFFF&lt;/bcolor&gt;&#10;  &lt;transparent&gt;True&lt;/transparent&gt;&#10;  &lt;resolution&gt;1800&lt;/resolution&gt;&#10;  &lt;imageh&gt;211&lt;/imageh&gt;&#10;  &lt;imagew&gt;637&lt;/imagew&gt;&#10;  &lt;scale&gt;30&lt;/scale&gt;&#10;  &lt;cursor&gt;1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9" y="3849178"/>
            <a:ext cx="498972" cy="16527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[12pt, twoside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GL}{\gtrless}&#10;\newcommand{\LG}{\lessgtr}&#10;\newcommand{\tc}{\Tilde c}&#10;\newcommand{\domega}{\delta\omega}&#10;&#10;%%%%%%%%%%%%%%%%%%%%%%%%%%%%%%%%%%%%%%%&#10;&#10;&#10;&#10;%%%%%%%%%%%%%%%%%%%%%%%%%%%%%%%%%%%&#10;\pagestyle{empty}&#10;&lt;/preamble&gt;&#10;  &lt;body&gt;\begin{align*} &#10;t=\infty&#10;\end{align*}&lt;/body&gt;&#10;  &lt;fcolor&gt;FF000000&lt;/fcolor&gt;&#10;  &lt;bcolor&gt;FFFFFFFF&lt;/bcolor&gt;&#10;  &lt;transparent&gt;True&lt;/transparent&gt;&#10;  &lt;resolution&gt;1800&lt;/resolution&gt;&#10;  &lt;imageh&gt;190&lt;/imageh&gt;&#10;  &lt;imagew&gt;782&lt;/imagew&gt;&#10;  &lt;scale&gt;30&lt;/scale&gt;&#10;  &lt;cursor&gt;2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37" y="3850734"/>
            <a:ext cx="612552" cy="14883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[12pt, twoside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GL}{\gtrless}&#10;\newcommand{\LG}{\lessgtr}&#10;\newcommand{\tc}{\Tilde c}&#10;\newcommand{\domega}{\delta\omega}&#10;&#10;%%%%%%%%%%%%%%%%%%%%%%%%%%%%%%%%%%%%%%%&#10;&#10;&#10;&#10;%%%%%%%%%%%%%%%%%%%%%%%%%%%%%%%%%%%&#10;\pagestyle{empty}&#10;&lt;/preamble&gt;&#10;  &lt;body&gt;\begin{align*} &#10;t&amp;gt;0&#10;\end{align*}&lt;/body&gt;&#10;  &lt;fcolor&gt;FF000000&lt;/fcolor&gt;&#10;  &lt;bcolor&gt;FFFFFFFF&lt;/bcolor&gt;&#10;  &lt;transparent&gt;True&lt;/transparent&gt;&#10;  &lt;resolution&gt;1800&lt;/resolution&gt;&#10;  &lt;imageh&gt;211&lt;/imageh&gt;&#10;  &lt;imagew&gt;637&lt;/imagew&gt;&#10;  &lt;scale&gt;3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69" y="3849178"/>
            <a:ext cx="498972" cy="16527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53796" y="5652538"/>
            <a:ext cx="174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左の井戸</a:t>
            </a:r>
            <a:r>
              <a:rPr kumimoji="1" lang="ja-JP" altLang="en-US" sz="16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に</a:t>
            </a:r>
            <a:endParaRPr kumimoji="1" lang="en-US" altLang="ja-JP" sz="1600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熱平衡の気体</a:t>
            </a:r>
            <a:endParaRPr kumimoji="1" lang="en-US" altLang="ja-JP" sz="1600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27785" y="57602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左右の井戸を繋ぐ</a:t>
            </a:r>
            <a:endParaRPr kumimoji="1" lang="en-US" altLang="ja-JP" sz="1600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66150" y="5760260"/>
            <a:ext cx="17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量子輸送方程式</a:t>
            </a:r>
            <a:endParaRPr kumimoji="1" lang="en-US" altLang="ja-JP" sz="1600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92931" y="5754743"/>
            <a:ext cx="1741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熱平衡</a:t>
            </a:r>
            <a:endParaRPr kumimoji="1" lang="en-US" altLang="ja-JP" sz="1600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右矢印 23"/>
          <p:cNvSpPr/>
          <p:nvPr/>
        </p:nvSpPr>
        <p:spPr bwMode="auto">
          <a:xfrm>
            <a:off x="2328104" y="4545372"/>
            <a:ext cx="415064" cy="2232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ゴシック" pitchFamily="49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4452986" y="4545372"/>
            <a:ext cx="415064" cy="2232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ゴシック" pitchFamily="49" charset="-128"/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6577867" y="4545372"/>
            <a:ext cx="415064" cy="2232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ゴシック" pitchFamily="49" charset="-128"/>
            </a:endParaRPr>
          </a:p>
        </p:txBody>
      </p:sp>
      <p:sp>
        <p:nvSpPr>
          <p:cNvPr id="30" name="スライド番号プレースホルダー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6789960" y="195132"/>
            <a:ext cx="2016705" cy="1440160"/>
            <a:chOff x="5579390" y="332656"/>
            <a:chExt cx="3025057" cy="2160240"/>
          </a:xfrm>
        </p:grpSpPr>
        <p:sp>
          <p:nvSpPr>
            <p:cNvPr id="31" name="角丸四角形 30"/>
            <p:cNvSpPr/>
            <p:nvPr/>
          </p:nvSpPr>
          <p:spPr>
            <a:xfrm>
              <a:off x="5579390" y="332656"/>
              <a:ext cx="3025057" cy="2160240"/>
            </a:xfrm>
            <a:prstGeom prst="roundRect">
              <a:avLst>
                <a:gd name="adj" fmla="val 72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995" y="463209"/>
              <a:ext cx="2876826" cy="184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角丸四角形 32"/>
            <p:cNvSpPr/>
            <p:nvPr/>
          </p:nvSpPr>
          <p:spPr>
            <a:xfrm>
              <a:off x="6116690" y="451498"/>
              <a:ext cx="1911693" cy="169190"/>
            </a:xfrm>
            <a:prstGeom prst="roundRect">
              <a:avLst>
                <a:gd name="adj" fmla="val 72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x=L&#10;\end{align*}&lt;/body&gt;&#10;  &lt;fcolor&gt;FF11392E&lt;/fcolor&gt;&#10;  &lt;bcolor&gt;FFFFFFFF&lt;/bcolor&gt;&#10;  &lt;transparent&gt;True&lt;/transparent&gt;&#10;  &lt;resolution&gt;1800&lt;/resolution&gt;&#10;  &lt;imageh&gt;207&lt;/imageh&gt;&#10;  &lt;imagew&gt;75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845" y="519131"/>
              <a:ext cx="434126" cy="119341"/>
            </a:xfrm>
            <a:prstGeom prst="rect">
              <a:avLst/>
            </a:prstGeom>
          </p:spPr>
        </p:pic>
        <p:pic>
          <p:nvPicPr>
            <p:cNvPr id="3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x=R&#10;\end{align*}&lt;/body&gt;&#10;  &lt;fcolor&gt;FF11392E&lt;/fcolor&gt;&#10;  &lt;bcolor&gt;FFFFFFFF&lt;/bcolor&gt;&#10;  &lt;transparent&gt;True&lt;/transparent&gt;&#10;  &lt;resolution&gt;1800&lt;/resolution&gt;&#10;  &lt;imageh&gt;210&lt;/imageh&gt;&#10;  &lt;imagew&gt;787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48" y="518266"/>
              <a:ext cx="453728" cy="121071"/>
            </a:xfrm>
            <a:prstGeom prst="rect">
              <a:avLst/>
            </a:prstGeom>
          </p:spPr>
        </p:pic>
      </p:grp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298648" y="269776"/>
            <a:ext cx="83058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2</a:t>
            </a:r>
            <a:r>
              <a:rPr kumimoji="1" lang="ja-JP" altLang="en-US" sz="4000" dirty="0" smtClean="0"/>
              <a:t>重井戸型模型の数値計算</a:t>
            </a:r>
            <a:endParaRPr kumimoji="1" lang="ja-JP" altLang="en-US" sz="4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6958" y="3315762"/>
            <a:ext cx="18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想定する状況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J=0&#10;\end{align*}&lt;/body&gt;&#10;  &lt;fcolor&gt;FF11392E&lt;/fcolor&gt;&#10;  &lt;bcolor&gt;FFFFFFFF&lt;/bcolor&gt;&#10;  &lt;transparent&gt;True&lt;/transparent&gt;&#10;  &lt;resolution&gt;1800&lt;/resolution&gt;&#10;  &lt;imageh&gt;210&lt;/imageh&gt;&#10;  &lt;imagew&gt;71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62" y="5175523"/>
            <a:ext cx="621005" cy="18367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J&amp;gt;0&#10;\end{align*}&lt;/body&gt;&#10;  &lt;fcolor&gt;FF11392E&lt;/fcolor&gt;&#10;  &lt;bcolor&gt;FFFFFFFF&lt;/bcolor&gt;&#10;  &lt;transparent&gt;True&lt;/transparent&gt;&#10;  &lt;resolution&gt;1800&lt;/resolution&gt;&#10;  &lt;imageh&gt;216&lt;/imageh&gt;&#10;  &lt;imagew&gt;710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86" y="5176074"/>
            <a:ext cx="621005" cy="188925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7221271" y="3068960"/>
            <a:ext cx="630070" cy="360040"/>
            <a:chOff x="7020272" y="1778627"/>
            <a:chExt cx="1008112" cy="576064"/>
          </a:xfrm>
        </p:grpSpPr>
        <p:sp>
          <p:nvSpPr>
            <p:cNvPr id="40" name="円/楕円 39"/>
            <p:cNvSpPr/>
            <p:nvPr/>
          </p:nvSpPr>
          <p:spPr>
            <a:xfrm>
              <a:off x="7236296" y="1778627"/>
              <a:ext cx="576064" cy="57606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7020272" y="2066659"/>
              <a:ext cx="10081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/>
          <p:cNvGrpSpPr/>
          <p:nvPr/>
        </p:nvGrpSpPr>
        <p:grpSpPr>
          <a:xfrm>
            <a:off x="6300192" y="3068960"/>
            <a:ext cx="630070" cy="360040"/>
            <a:chOff x="7020272" y="1778627"/>
            <a:chExt cx="1008112" cy="576064"/>
          </a:xfrm>
        </p:grpSpPr>
        <p:sp>
          <p:nvSpPr>
            <p:cNvPr id="43" name="円/楕円 42"/>
            <p:cNvSpPr/>
            <p:nvPr/>
          </p:nvSpPr>
          <p:spPr>
            <a:xfrm>
              <a:off x="7236296" y="1778627"/>
              <a:ext cx="576064" cy="576064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7020272" y="2353629"/>
              <a:ext cx="10081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円/楕円 45"/>
          <p:cNvSpPr/>
          <p:nvPr/>
        </p:nvSpPr>
        <p:spPr>
          <a:xfrm>
            <a:off x="8260894" y="3266442"/>
            <a:ext cx="201055" cy="201055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>
            <a:off x="8046386" y="3466835"/>
            <a:ext cx="63007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8260894" y="3064089"/>
            <a:ext cx="201055" cy="201055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5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579" y="0"/>
            <a:ext cx="8305800" cy="1143000"/>
          </a:xfrm>
        </p:spPr>
        <p:txBody>
          <a:bodyPr/>
          <a:lstStyle/>
          <a:p>
            <a:r>
              <a:rPr kumimoji="1" lang="ja-JP" altLang="en-US" dirty="0" smtClean="0"/>
              <a:t>数値計算結果</a:t>
            </a:r>
            <a:endParaRPr kumimoji="1" lang="ja-JP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28" y="1422068"/>
            <a:ext cx="5904656" cy="431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UserDirectory\MyDocument\研究室\2011\夏の学校2011\fig\DoubleWellFig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700" y="3347916"/>
            <a:ext cx="406692" cy="3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UserDirectory\MyDocument\研究室\2011\夏の学校2011\fig\DoubleWellFig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00" y="1318356"/>
            <a:ext cx="406692" cy="3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UserDirectory\MyDocument\研究室\2011\夏の学校2011\fig\DoubleWellFig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51" y="2256976"/>
            <a:ext cx="400390" cy="3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123728" y="1052736"/>
            <a:ext cx="539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tx1">
                    <a:lumMod val="50000"/>
                  </a:schemeClr>
                </a:solidFill>
              </a:rPr>
              <a:t>粒子数の偏りとエントロピーの　　依存性</a:t>
            </a:r>
            <a:endParaRPr lang="en-US" altLang="ja-JP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232906" y="5877272"/>
            <a:ext cx="5147406" cy="8528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1760" y="582678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　　の増加に伴って、単調減衰から減衰振動へ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　が大きすぎても、小さすぎても緩和は遅い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J&#10;\end{align*}&lt;/body&gt;&#10;  &lt;fcolor&gt;FF11392E&lt;/fcolor&gt;&#10;  &lt;bcolor&gt;FFFFFFFF&lt;/bcolor&gt;&#10;  &lt;transparent&gt;True&lt;/transparent&gt;&#10;  &lt;resolution&gt;1800&lt;/resolution&gt;&#10;  &lt;imageh&gt;210&lt;/imageh&gt;&#10;  &lt;imagew&gt;16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20" y="5991063"/>
            <a:ext cx="177800" cy="22225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J&#10;\end{align*}&lt;/body&gt;&#10;  &lt;fcolor&gt;FF11392E&lt;/fcolor&gt;&#10;  &lt;bcolor&gt;FFFFFFFF&lt;/bcolor&gt;&#10;  &lt;transparent&gt;True&lt;/transparent&gt;&#10;  &lt;resolution&gt;1800&lt;/resolution&gt;&#10;  &lt;imageh&gt;210&lt;/imageh&gt;&#10;  &lt;imagew&gt;16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12" y="6398652"/>
            <a:ext cx="177800" cy="222250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J&#10;\end{align*}&lt;/body&gt;&#10;  &lt;fcolor&gt;FF11392E&lt;/fcolor&gt;&#10;  &lt;bcolor&gt;FFFFFFFF&lt;/bcolor&gt;&#10;  &lt;transparent&gt;True&lt;/transparent&gt;&#10;  &lt;resolution&gt;1800&lt;/resolution&gt;&#10;  &lt;imageh&gt;210&lt;/imageh&gt;&#10;  &lt;imagew&gt;16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86" y="1126277"/>
            <a:ext cx="177800" cy="222250"/>
          </a:xfrm>
          <a:prstGeom prst="rect">
            <a:avLst/>
          </a:prstGeom>
        </p:spPr>
      </p:pic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77544" y="5211376"/>
            <a:ext cx="124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50000"/>
                  </a:schemeClr>
                </a:solidFill>
              </a:rPr>
              <a:t>古典力学の</a:t>
            </a:r>
            <a:endParaRPr lang="en-US" altLang="ja-JP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>
                    <a:lumMod val="50000"/>
                  </a:schemeClr>
                </a:solidFill>
              </a:rPr>
              <a:t>摩擦ありの</a:t>
            </a:r>
            <a:endParaRPr lang="en-US" altLang="ja-JP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>
                    <a:lumMod val="50000"/>
                  </a:schemeClr>
                </a:solidFill>
              </a:rPr>
              <a:t>バネ振動と同様</a:t>
            </a:r>
            <a:endParaRPr lang="en-US" altLang="ja-JP" sz="1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7441325" y="5841369"/>
            <a:ext cx="455721" cy="43963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395669" y="288156"/>
            <a:ext cx="175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50000"/>
                  </a:schemeClr>
                </a:solidFill>
              </a:rPr>
              <a:t>井戸間</a:t>
            </a:r>
            <a:r>
              <a:rPr lang="ja-JP" altLang="en-US" sz="1200" dirty="0" smtClean="0">
                <a:solidFill>
                  <a:schemeClr val="tx1">
                    <a:lumMod val="50000"/>
                  </a:schemeClr>
                </a:solidFill>
              </a:rPr>
              <a:t>のポッピング</a:t>
            </a:r>
            <a:endParaRPr lang="en-US" altLang="ja-JP" sz="1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6035186" y="537647"/>
            <a:ext cx="455721" cy="43963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579" y="0"/>
            <a:ext cx="8305800" cy="1143000"/>
          </a:xfrm>
        </p:spPr>
        <p:txBody>
          <a:bodyPr/>
          <a:lstStyle/>
          <a:p>
            <a:r>
              <a:rPr kumimoji="1" lang="ja-JP" altLang="en-US" dirty="0" smtClean="0"/>
              <a:t>数値計算結果</a:t>
            </a:r>
            <a:endParaRPr kumimoji="1" lang="ja-JP" altLang="en-US" dirty="0"/>
          </a:p>
        </p:txBody>
      </p:sp>
      <p:pic>
        <p:nvPicPr>
          <p:cNvPr id="6" name="Picture 5" descr="D:\UserDirectory\MyDocument\研究室\2011\夏の学校2011\fig\DoubleWellFig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700" y="3347916"/>
            <a:ext cx="406692" cy="3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UserDirectory\MyDocument\研究室\2011\夏の学校2011\fig\DoubleWellFig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00" y="1318356"/>
            <a:ext cx="406692" cy="3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UserDirectory\MyDocument\研究室\2011\夏の学校2011\fig\DoubleWellFig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51" y="2256976"/>
            <a:ext cx="400390" cy="3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1619672" y="5909546"/>
            <a:ext cx="6336704" cy="8528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8526" y="5837538"/>
            <a:ext cx="658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　 の繰り込みは重要！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　 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を繰り込まないと、途中で粒子分布が負になって、破綻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24" y="1432091"/>
            <a:ext cx="5926596" cy="43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224288" y="1052736"/>
            <a:ext cx="539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tx1">
                    <a:lumMod val="50000"/>
                  </a:schemeClr>
                </a:solidFill>
              </a:rPr>
              <a:t>の繰り込みの効果</a:t>
            </a:r>
            <a:endParaRPr lang="en-US" altLang="ja-JP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domega,\gamma&#10;\end{align*}&lt;/body&gt;&#10;  &lt;fcolor&gt;FF11392E&lt;/fcolor&gt;&#10;  &lt;bcolor&gt;FFFFFFFF&lt;/bcolor&gt;&#10;  &lt;transparent&gt;True&lt;/transparent&gt;&#10;  &lt;resolution&gt;1800&lt;/resolution&gt;&#10;  &lt;imageh&gt;276&lt;/imageh&gt;&#10;  &lt;imagew&gt;62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84" y="1075895"/>
            <a:ext cx="660400" cy="29210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73" y="6021597"/>
            <a:ext cx="166158" cy="207433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73" y="6415497"/>
            <a:ext cx="166158" cy="207433"/>
          </a:xfrm>
          <a:prstGeom prst="rect">
            <a:avLst/>
          </a:prstGeom>
        </p:spPr>
      </p:pic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3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まとめ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idx="1"/>
          </p:nvPr>
        </p:nvSpPr>
        <p:spPr>
          <a:xfrm>
            <a:off x="590872" y="1628800"/>
            <a:ext cx="8229600" cy="4968552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</a:pPr>
            <a:r>
              <a:rPr lang="ja-JP" altLang="en-US" sz="2400" b="1" dirty="0" smtClean="0">
                <a:solidFill>
                  <a:srgbClr val="00B050"/>
                </a:solidFill>
              </a:rPr>
              <a:t>非平衡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TFD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において、非摂動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ハミルトニアンが取るべき構造</a:t>
            </a:r>
            <a:endParaRPr kumimoji="1" lang="en-US" altLang="ja-JP" sz="2400" b="1" dirty="0" smtClean="0">
              <a:solidFill>
                <a:srgbClr val="00B050"/>
              </a:solidFill>
            </a:endParaRPr>
          </a:p>
          <a:p>
            <a:pPr lvl="1"/>
            <a:r>
              <a:rPr lang="ja-JP" altLang="en-US" dirty="0"/>
              <a:t>　</a:t>
            </a:r>
            <a:r>
              <a:rPr lang="ja-JP" altLang="en-US" dirty="0" smtClean="0"/>
              <a:t>　　　　という３つのパラメータ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　 は準粒子のエネルギー</a:t>
            </a:r>
            <a:endParaRPr lang="en-US" altLang="ja-JP" dirty="0"/>
          </a:p>
          <a:p>
            <a:pPr lvl="2"/>
            <a:r>
              <a:rPr kumimoji="1" lang="ja-JP" altLang="en-US" dirty="0" smtClean="0"/>
              <a:t>　 は準粒子の寿命の逆数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　</a:t>
            </a:r>
            <a:r>
              <a:rPr lang="ja-JP" altLang="en-US" dirty="0" smtClean="0"/>
              <a:t> は分布関数の時間変化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これらは自己エネルギーに対する</a:t>
            </a:r>
            <a:r>
              <a:rPr lang="en-US" altLang="ja-JP" dirty="0" smtClean="0"/>
              <a:t>on-shell</a:t>
            </a:r>
            <a:r>
              <a:rPr lang="ja-JP" altLang="en-US" dirty="0" smtClean="0"/>
              <a:t>繰り込み条件によって決定される</a:t>
            </a:r>
            <a:endParaRPr lang="en-US" altLang="ja-JP" dirty="0"/>
          </a:p>
          <a:p>
            <a:pPr lvl="2"/>
            <a:endParaRPr kumimoji="1" lang="en-US" altLang="ja-JP" b="1" dirty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</a:pPr>
            <a:r>
              <a:rPr lang="ja-JP" altLang="en-US" b="1" dirty="0" smtClean="0">
                <a:solidFill>
                  <a:srgbClr val="00B050"/>
                </a:solidFill>
              </a:rPr>
              <a:t>２重井戸型模型の数値計算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pPr lvl="1"/>
            <a:r>
              <a:rPr lang="ja-JP" altLang="en-US" dirty="0" smtClean="0"/>
              <a:t>直感的に正しい振る舞い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　 の繰り込みが緩和には重要である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51" y="2996952"/>
            <a:ext cx="216024" cy="269686"/>
          </a:xfrm>
          <a:prstGeom prst="rect">
            <a:avLst/>
          </a:prstGeom>
        </p:spPr>
      </p:pic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dot{n}&#10;\end{align*}&lt;/body&gt;&#10;  &lt;fcolor&gt;FF11392E&lt;/fcolor&gt;&#10;  &lt;bcolor&gt;FFFFFFFF&lt;/bcolor&gt;&#10;  &lt;transparent&gt;True&lt;/transparent&gt;&#10;  &lt;resolution&gt;1800&lt;/resolution&gt;&#10;  &lt;imageh&gt;203&lt;/imageh&gt;&#10;  &lt;imagew&gt;16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09" y="3324718"/>
            <a:ext cx="222904" cy="27931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&#10;\end{align*}&lt;/body&gt;&#10;  &lt;fcolor&gt;FF11392E&lt;/fcolor&gt;&#10;  &lt;bcolor&gt;FFFFFFFF&lt;/bcolor&gt;&#10;  &lt;transparent&gt;True&lt;/transparent&gt;&#10;  &lt;resolution&gt;1800&lt;/resolution&gt;&#10;  &lt;imageh&gt;135&lt;/imageh&gt;&#10;  &lt;imagew&gt;17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51" y="2597178"/>
            <a:ext cx="243543" cy="185753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,\,&#10;\gamma,\,&#10;\dot{n}&#10;\end{align*}&lt;/body&gt;&#10;  &lt;fcolor&gt;FF11392E&lt;/fcolor&gt;&#10;  &lt;bcolor&gt;FFFFFFFF&lt;/bcolor&gt;&#10;  &lt;transparent&gt;True&lt;/transparent&gt;&#10;  &lt;resolution&gt;1800&lt;/resolution&gt;&#10;  &lt;imageh&gt;264&lt;/imageh&gt;&#10;  &lt;imagew&gt;901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5" y="2175888"/>
            <a:ext cx="953558" cy="27940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gamma&#10;\end{align*}&lt;/body&gt;&#10;  &lt;fcolor&gt;FF11392E&lt;/fcolor&gt;&#10;  &lt;bcolor&gt;FFFFFFFF&lt;/bcolor&gt;&#10;  &lt;transparent&gt;True&lt;/transparent&gt;&#10;  &lt;resolution&gt;1800&lt;/resolution&gt;&#10;  &lt;imageh&gt;196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5" y="5877272"/>
            <a:ext cx="216024" cy="2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825352" y="2204864"/>
            <a:ext cx="6563072" cy="4389120"/>
          </a:xfrm>
        </p:spPr>
        <p:txBody>
          <a:bodyPr/>
          <a:lstStyle/>
          <a:p>
            <a:r>
              <a:rPr kumimoji="1" lang="ja-JP" altLang="en-US" dirty="0" smtClean="0"/>
              <a:t>冷却原子</a:t>
            </a:r>
            <a:r>
              <a:rPr lang="ja-JP" altLang="en-US" dirty="0" smtClean="0"/>
              <a:t>系における緩和過程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Thermo Field Dynamics</a:t>
            </a:r>
          </a:p>
          <a:p>
            <a:pPr lvl="1"/>
            <a:r>
              <a:rPr lang="ja-JP" altLang="en-US" dirty="0" smtClean="0"/>
              <a:t>非摂動ハミルトニアンが取るべき構造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幾つ</a:t>
            </a:r>
            <a:r>
              <a:rPr kumimoji="1" lang="ja-JP" altLang="en-US" dirty="0" smtClean="0"/>
              <a:t>かパラメータが残る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それ</a:t>
            </a:r>
            <a:r>
              <a:rPr lang="ja-JP" altLang="en-US" dirty="0" smtClean="0"/>
              <a:t>を決定する繰り込み条件</a:t>
            </a:r>
            <a:endParaRPr lang="en-US" altLang="ja-JP" dirty="0" smtClean="0"/>
          </a:p>
          <a:p>
            <a:pPr marL="667512" lvl="2" indent="0">
              <a:buNone/>
            </a:pPr>
            <a:r>
              <a:rPr lang="en-US" altLang="ja-JP" dirty="0" smtClean="0"/>
              <a:t>			</a:t>
            </a:r>
            <a:r>
              <a:rPr lang="ja-JP" altLang="en-US" dirty="0" smtClean="0"/>
              <a:t>量子輸送方程式が導出される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重井戸型模型に対す</a:t>
            </a:r>
            <a:r>
              <a:rPr lang="ja-JP" altLang="en-US" dirty="0" smtClean="0"/>
              <a:t>る数値計算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 rot="16200000">
            <a:off x="4085803" y="4897203"/>
            <a:ext cx="381299" cy="47496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8827" y="4766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/>
              <a:t>2</a:t>
            </a:r>
            <a:r>
              <a:rPr lang="ja-JP" altLang="en-US" sz="2800" b="1" dirty="0"/>
              <a:t>重井戸型ポテンシャルに捕捉された</a:t>
            </a:r>
            <a:r>
              <a:rPr lang="en-US" altLang="ja-JP" sz="2800" b="1" dirty="0"/>
              <a:t/>
            </a:r>
            <a:br>
              <a:rPr lang="en-US" altLang="ja-JP" sz="2800" b="1" dirty="0"/>
            </a:br>
            <a:r>
              <a:rPr lang="ja-JP" altLang="en-US" sz="2800" b="1" dirty="0"/>
              <a:t>冷却原子気体の非平衡初期分布緩和</a:t>
            </a:r>
            <a:r>
              <a:rPr lang="ja-JP" altLang="en-US" sz="2800" b="1" dirty="0" smtClean="0"/>
              <a:t>過程</a:t>
            </a:r>
            <a:endParaRPr lang="en-US" altLang="ja-JP" sz="2800" b="1" dirty="0" smtClean="0"/>
          </a:p>
          <a:p>
            <a:pPr algn="ctr"/>
            <a:r>
              <a:rPr lang="ja-JP" altLang="en-US" sz="2800" b="1" dirty="0" smtClean="0"/>
              <a:t>に</a:t>
            </a:r>
            <a:r>
              <a:rPr lang="ja-JP" altLang="en-US" sz="2800" b="1" dirty="0"/>
              <a:t>対する非平衡</a:t>
            </a:r>
            <a:r>
              <a:rPr lang="en-US" altLang="ja-JP" sz="2800" b="1" dirty="0"/>
              <a:t>Thermo Field Dynamics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963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364088" y="2209510"/>
            <a:ext cx="230425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冷却原子系における緩和過程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467544" y="2070140"/>
            <a:ext cx="3348372" cy="12868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55" y="1700808"/>
            <a:ext cx="146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冷却原子系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2746" y="225190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・真空中に原子気体を捕捉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・実験制御性が高い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・遅い非平衡過程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3904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熱場の量子論の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研究に最適な系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16200000">
            <a:off x="4342819" y="2350068"/>
            <a:ext cx="465276" cy="7269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3354" y="3933056"/>
            <a:ext cx="6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実験の例：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成分フェルミ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気体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の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衝突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67544" y="4302388"/>
            <a:ext cx="7992888" cy="16468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0" y="4583400"/>
            <a:ext cx="2288858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A.~Sommer {\it el al.}, &#10;Nature {\bf 472}, 201 (2011)&lt;/body&gt;&#10;  &lt;fcolor&gt;FF000000&lt;/fcolor&gt;&#10;  &lt;bcolor&gt;FFFFFFFF&lt;/bcolor&gt;&#10;  &lt;transparent&gt;True&lt;/transparent&gt;&#10;  &lt;resolution&gt;1800&lt;/resolution&gt;&#10;  &lt;imageh&gt;249&lt;/imageh&gt;&#10;  &lt;imagew&gt;4532&lt;/imagew&gt;&#10;  &lt;scale&gt;75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16" y="4025389"/>
            <a:ext cx="3617828" cy="197924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3289223" y="4637438"/>
            <a:ext cx="2147333" cy="1208599"/>
            <a:chOff x="3630908" y="4583400"/>
            <a:chExt cx="2147333" cy="12085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4" b="29478"/>
            <a:stretch/>
          </p:blipFill>
          <p:spPr bwMode="auto">
            <a:xfrm>
              <a:off x="3818679" y="4583400"/>
              <a:ext cx="1959562" cy="105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362890" y="5538083"/>
              <a:ext cx="8571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>
                      <a:lumMod val="50000"/>
                    </a:schemeClr>
                  </a:solidFill>
                </a:rPr>
                <a:t>時間</a:t>
              </a:r>
              <a:endParaRPr lang="en-US" altLang="ja-JP" sz="105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3404511" y="4946249"/>
              <a:ext cx="70670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>
                      <a:lumMod val="50000"/>
                    </a:schemeClr>
                  </a:solidFill>
                </a:rPr>
                <a:t>位置</a:t>
              </a:r>
              <a:endParaRPr lang="en-US" altLang="ja-JP" sz="105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902260" y="4611904"/>
            <a:ext cx="2248647" cy="1281914"/>
            <a:chOff x="5902260" y="4558034"/>
            <a:chExt cx="2248647" cy="128191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7" t="70533" r="23646"/>
            <a:stretch/>
          </p:blipFill>
          <p:spPr bwMode="auto">
            <a:xfrm>
              <a:off x="5935874" y="4558034"/>
              <a:ext cx="2215033" cy="1178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 rot="16200000">
              <a:off x="5675863" y="4946249"/>
              <a:ext cx="70670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>
                      <a:lumMod val="50000"/>
                    </a:schemeClr>
                  </a:solidFill>
                </a:rPr>
                <a:t>重心</a:t>
              </a:r>
              <a:endParaRPr lang="en-US" altLang="ja-JP" sz="105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854359" y="5586032"/>
              <a:ext cx="8571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tx1">
                      <a:lumMod val="50000"/>
                    </a:schemeClr>
                  </a:solidFill>
                </a:rPr>
                <a:t>時間</a:t>
              </a:r>
              <a:r>
                <a:rPr lang="en-US" altLang="ja-JP" sz="1050" dirty="0" smtClean="0">
                  <a:solidFill>
                    <a:schemeClr val="tx1">
                      <a:lumMod val="50000"/>
                    </a:schemeClr>
                  </a:solidFill>
                </a:rPr>
                <a:t>[</a:t>
              </a:r>
              <a:r>
                <a:rPr lang="en-US" altLang="ja-JP" sz="1050" dirty="0" err="1" smtClean="0">
                  <a:solidFill>
                    <a:schemeClr val="tx1">
                      <a:lumMod val="50000"/>
                    </a:schemeClr>
                  </a:solidFill>
                </a:rPr>
                <a:t>ms</a:t>
              </a:r>
              <a:r>
                <a:rPr lang="en-US" altLang="ja-JP" sz="1050" dirty="0" smtClean="0">
                  <a:solidFill>
                    <a:schemeClr val="tx1">
                      <a:lumMod val="50000"/>
                    </a:schemeClr>
                  </a:solidFill>
                </a:rPr>
                <a:t>]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7282950" y="6021288"/>
            <a:ext cx="173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約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秒かけて平衡へ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7596336" y="5248004"/>
            <a:ext cx="477986" cy="7732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9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539552" y="1596952"/>
            <a:ext cx="4764548" cy="895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648" y="269776"/>
            <a:ext cx="8305800" cy="1143000"/>
          </a:xfrm>
        </p:spPr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重井戸型模型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5588" y="172119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・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ja-JP" altLang="en-US" dirty="0" err="1" smtClean="0">
                <a:solidFill>
                  <a:schemeClr val="tx1">
                    <a:lumMod val="50000"/>
                  </a:schemeClr>
                </a:solidFill>
              </a:rPr>
              <a:t>つの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調和振動子型トラップを接続した模型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・「</a:t>
            </a:r>
            <a:r>
              <a:rPr lang="ja-JP" altLang="en-US" b="1" dirty="0" smtClean="0">
                <a:solidFill>
                  <a:srgbClr val="00B0F0"/>
                </a:solidFill>
              </a:rPr>
              <a:t>井戸間の移動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」　＋　「</a:t>
            </a:r>
            <a:r>
              <a:rPr lang="ja-JP" altLang="en-US" b="1" dirty="0" smtClean="0">
                <a:solidFill>
                  <a:srgbClr val="00B0F0"/>
                </a:solidFill>
              </a:rPr>
              <a:t>井戸内の熱緩和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」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39552" y="3486673"/>
            <a:ext cx="8064896" cy="942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140968"/>
            <a:ext cx="18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ハミルトニアン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H &amp;amp;= -J\sum_{\ell=0}^\infty \left(\psi_{\ell L}^\d \psi_{\ell R} + \psi_{\ell R}^\d \psi_{\ell L}\right) + &#10; \sum_{x=L,R}\sum_{\ell=0}^\infty \nu_\ell \psi_{\ell x}^\d\psi_{\ell x}&#10; + \frac{U}{2} \sum_{x=L,R}\sum_{\ell_1\ell_2\ell_3\ell_4=0}^\infty&#10; g_{\ell_1\ell_2\ell_3\ell_4} \psi_{\ell_1 x}^\d\psi_{\ell_2 x}^\d\psi_{\ell_3 x}\psi_{\ell_4 x}&#10;\end{align*}&lt;/body&gt;&#10;  &lt;fcolor&gt;FF11392E&lt;/fcolor&gt;&#10;  &lt;bcolor&gt;FFFFFFFF&lt;/bcolor&gt;&#10;  &lt;transparent&gt;True&lt;/transparent&gt;&#10;  &lt;resolution&gt;1800&lt;/resolution&gt;&#10;  &lt;imageh&gt;863&lt;/imageh&gt;&#10;  &lt;imagew&gt;13022&lt;/imagew&gt;&#10;  &lt;scale&gt;50&lt;/scale&gt;&#10;  &lt;cursor&gt;19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742298"/>
            <a:ext cx="7488832" cy="49630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552" y="268480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以後簡単の為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BEC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なしの</a:t>
            </a:r>
            <a:r>
              <a:rPr lang="en-US" altLang="ja-JP" b="1" dirty="0" smtClean="0">
                <a:solidFill>
                  <a:srgbClr val="00B0F0"/>
                </a:solidFill>
              </a:rPr>
              <a:t>1</a:t>
            </a:r>
            <a:r>
              <a:rPr lang="ja-JP" altLang="en-US" b="1" dirty="0" smtClean="0">
                <a:solidFill>
                  <a:srgbClr val="00B0F0"/>
                </a:solidFill>
              </a:rPr>
              <a:t>成分ボース気体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のみを扱う。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（多成分やフェルミオンでも出来る）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g_{\ell_1\ell_2\ell_3\ell_4} = \INT dz \; u_{\ell_1}(z)\,u_{\ell_2}(z)\,u_{\ell_3}(z)\,u_{\ell_4}(z)&#10;\end{align*}&lt;/body&gt;&#10;  &lt;fcolor&gt;FF11392E&lt;/fcolor&gt;&#10;  &lt;bcolor&gt;FFFFFFFF&lt;/bcolor&gt;&#10;  &lt;transparent&gt;True&lt;/transparent&gt;&#10;  &lt;resolution&gt;1800&lt;/resolution&gt;&#10;  &lt;imageh&gt;664&lt;/imageh&gt;&#10;  &lt;imagew&gt;5327&lt;/imagew&gt;&#10;  &lt;scale&gt;50&lt;/scale&gt;&#10;  &lt;cursor&gt;1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5926635"/>
            <a:ext cx="2986617" cy="37227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u_\ell(z)&#10;\end{align*}&lt;/body&gt;&#10;  &lt;fcolor&gt;FF11392E&lt;/fcolor&gt;&#10;  &lt;bcolor&gt;FFFFFFFF&lt;/bcolor&gt;&#10;  &lt;transparent&gt;True&lt;/transparent&gt;&#10;  &lt;resolution&gt;1800&lt;/resolution&gt;&#10;  &lt;imageh&gt;300&lt;/imageh&gt;&#10;  &lt;imagew&gt;63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6397969"/>
            <a:ext cx="452843" cy="21495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724127" y="6348462"/>
            <a:ext cx="259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：調和振動子の固有関数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63981" y="49411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：井戸間のホッピング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63981" y="535876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：井戸内の相互作用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579390" y="332656"/>
            <a:ext cx="3025057" cy="2160240"/>
            <a:chOff x="5579390" y="332656"/>
            <a:chExt cx="3025057" cy="2160240"/>
          </a:xfrm>
        </p:grpSpPr>
        <p:sp>
          <p:nvSpPr>
            <p:cNvPr id="16" name="角丸四角形 15"/>
            <p:cNvSpPr/>
            <p:nvPr/>
          </p:nvSpPr>
          <p:spPr>
            <a:xfrm>
              <a:off x="5579390" y="332656"/>
              <a:ext cx="3025057" cy="2160240"/>
            </a:xfrm>
            <a:prstGeom prst="roundRect">
              <a:avLst>
                <a:gd name="adj" fmla="val 72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995" y="463209"/>
              <a:ext cx="2876826" cy="184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角丸四角形 21"/>
            <p:cNvSpPr/>
            <p:nvPr/>
          </p:nvSpPr>
          <p:spPr>
            <a:xfrm>
              <a:off x="6116690" y="451498"/>
              <a:ext cx="1911693" cy="169190"/>
            </a:xfrm>
            <a:prstGeom prst="roundRect">
              <a:avLst>
                <a:gd name="adj" fmla="val 72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x=L&#10;\end{align*}&lt;/body&gt;&#10;  &lt;fcolor&gt;FF11392E&lt;/fcolor&gt;&#10;  &lt;bcolor&gt;FFFFFFFF&lt;/bcolor&gt;&#10;  &lt;transparent&gt;True&lt;/transparent&gt;&#10;  &lt;resolution&gt;1800&lt;/resolution&gt;&#10;  &lt;imageh&gt;207&lt;/imageh&gt;&#10;  &lt;imagew&gt;75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845" y="519131"/>
              <a:ext cx="434126" cy="119341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x=R&#10;\end{align*}&lt;/body&gt;&#10;  &lt;fcolor&gt;FF11392E&lt;/fcolor&gt;&#10;  &lt;bcolor&gt;FFFFFFFF&lt;/bcolor&gt;&#10;  &lt;transparent&gt;True&lt;/transparent&gt;&#10;  &lt;resolution&gt;1800&lt;/resolution&gt;&#10;  &lt;imageh&gt;210&lt;/imageh&gt;&#10;  &lt;imagew&gt;787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648" y="518266"/>
              <a:ext cx="453728" cy="121071"/>
            </a:xfrm>
            <a:prstGeom prst="rect">
              <a:avLst/>
            </a:prstGeom>
          </p:spPr>
        </p:pic>
      </p:grpSp>
      <p:pic>
        <p:nvPicPr>
          <p:cNvPr id="2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x=L,R&#10;\end{align*}&lt;/body&gt;&#10;  &lt;fcolor&gt;FF11392E&lt;/fcolor&gt;&#10;  &lt;bcolor&gt;FFFFFFFF&lt;/bcolor&gt;&#10;  &lt;transparent&gt;True&lt;/transparent&gt;&#10;  &lt;resolution&gt;1800&lt;/resolution&gt;&#10;  &lt;imageh&gt;262&lt;/imageh&gt;&#10;  &lt;imagew&gt;112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58" y="5018692"/>
            <a:ext cx="843697" cy="196837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ell = 0,1,2,\cdots&#10;\end{align*}&lt;/body&gt;&#10;  &lt;fcolor&gt;FF11392E&lt;/fcolor&gt;&#10;  &lt;bcolor&gt;FFFFFFFF&lt;/bcolor&gt;&#10;  &lt;transparent&gt;True&lt;/transparent&gt;&#10;  &lt;resolution&gt;1800&lt;/resolution&gt;&#10;  &lt;imageh&gt;269&lt;/imageh&gt;&#10;  &lt;imagew&gt;169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21" y="5411601"/>
            <a:ext cx="1270429" cy="202096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J&#10;\end{align*}&lt;/body&gt;&#10;  &lt;fcolor&gt;FF11392E&lt;/fcolor&gt;&#10;  &lt;bcolor&gt;FFFFFFFF&lt;/bcolor&gt;&#10;  &lt;transparent&gt;True&lt;/transparent&gt;&#10;  &lt;resolution&gt;1800&lt;/resolution&gt;&#10;  &lt;imageh&gt;210&lt;/imageh&gt;&#10;  &lt;imagew&gt;16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3" y="5048812"/>
            <a:ext cx="126217" cy="157771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U&#10;\end{align*}&lt;/body&gt;&#10;  &lt;fcolor&gt;FF11392E&lt;/fcolor&gt;&#10;  &lt;bcolor&gt;FFFFFFFF&lt;/bcolor&gt;&#10;  &lt;transparent&gt;True&lt;/transparent&gt;&#10;  &lt;resolution&gt;1800&lt;/resolution&gt;&#10;  &lt;imageh&gt;211&lt;/imageh&gt;&#10;  &lt;imagew&gt;207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39" y="5466508"/>
            <a:ext cx="155517" cy="158522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nu_\ell = \Omega(\ell + 1/2)&#10;\end{align*}&lt;/body&gt;&#10;  &lt;fcolor&gt;FF11392E&lt;/fcolor&gt;&#10;  &lt;bcolor&gt;FFFFFFFF&lt;/bcolor&gt;&#10;  &lt;transparent&gt;True&lt;/transparent&gt;&#10;  &lt;resolution&gt;1800&lt;/resolution&gt;&#10;  &lt;imageh&gt;300&lt;/imageh&gt;&#10;  &lt;imagew&gt;20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32" y="6430774"/>
            <a:ext cx="1388381" cy="208257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939445" y="496004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schemeClr val="tx1">
                    <a:lumMod val="50000"/>
                  </a:schemeClr>
                </a:solidFill>
              </a:rPr>
              <a:t>井戸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のインデックス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39445" y="535223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井戸内のモード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bigl[\psi_{\ell x}, \psi^\d_{\ell'x'}\bigr] = \delta_{\ell\ell'}\delta_{xx'}&#10;\end{align*}&lt;/body&gt;&#10;  &lt;fcolor&gt;FF11392E&lt;/fcolor&gt;&#10;  &lt;bcolor&gt;FFFFFFFF&lt;/bcolor&gt;&#10;  &lt;transparent&gt;True&lt;/transparent&gt;&#10;  &lt;resolution&gt;1800&lt;/resolution&gt;&#10;  &lt;imageh&gt;394&lt;/imageh&gt;&#10;  &lt;imagew&gt;266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1" y="6001838"/>
            <a:ext cx="2082949" cy="308411"/>
          </a:xfrm>
          <a:prstGeom prst="rect">
            <a:avLst/>
          </a:prstGeom>
        </p:spPr>
      </p:pic>
      <p:sp>
        <p:nvSpPr>
          <p:cNvPr id="40" name="大かっこ 39"/>
          <p:cNvSpPr/>
          <p:nvPr/>
        </p:nvSpPr>
        <p:spPr>
          <a:xfrm>
            <a:off x="1043607" y="4797152"/>
            <a:ext cx="7496213" cy="1944216"/>
          </a:xfrm>
          <a:prstGeom prst="bracketPair">
            <a:avLst>
              <a:gd name="adj" fmla="val 1058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3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747023" y="1888199"/>
            <a:ext cx="8064896" cy="13967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6264287" y="3646685"/>
            <a:ext cx="1663214" cy="7413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759616" y="4756934"/>
            <a:ext cx="3956400" cy="16243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</a:t>
            </a:r>
            <a:r>
              <a:rPr lang="ja-JP" altLang="en-US" dirty="0"/>
              <a:t> </a:t>
            </a:r>
            <a:r>
              <a:rPr lang="en-US" altLang="ja-JP" dirty="0" smtClean="0"/>
              <a:t>Field Dynamics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56205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TFD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では</a:t>
            </a:r>
            <a:r>
              <a:rPr lang="ja-JP" altLang="en-US" b="1" dirty="0" smtClean="0">
                <a:solidFill>
                  <a:srgbClr val="00B0F0"/>
                </a:solidFill>
              </a:rPr>
              <a:t>演算子の自由度を倍化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する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ことで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、熱的状況を</a:t>
            </a:r>
            <a:r>
              <a:rPr lang="ja-JP" altLang="en-US" b="1" dirty="0" smtClean="0">
                <a:solidFill>
                  <a:srgbClr val="00B0F0"/>
                </a:solidFill>
              </a:rPr>
              <a:t>純粋状態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で記述する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a,~\at&#10;\end{align*}&lt;/body&gt;&#10;  &lt;fcolor&gt;FF000000&lt;/fcolor&gt;&#10;  &lt;bcolor&gt;FFFFFFFF&lt;/bcolor&gt;&#10;  &lt;transparent&gt;True&lt;/transparent&gt;&#10;  &lt;resolution&gt;1800&lt;/resolution&gt;&#10;  &lt;imageh&gt;215&lt;/imageh&gt;&#10;  &lt;imagew&gt;440&lt;/imagew&gt;&#10;  &lt;scale&gt;75&lt;/scale&gt;&#10;&lt;/TeXTeX&g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017" y="2213295"/>
            <a:ext cx="701657" cy="3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a 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75&lt;/scale&gt;&#10;&lt;/TeXTeX&g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726" y="2319490"/>
            <a:ext cx="182009" cy="1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|m_1, m_2\rangle\!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936&lt;/imagew&gt;&#10;  &lt;scale&gt;75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3" y="2661886"/>
            <a:ext cx="1099420" cy="27992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|m\rangle\!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82&lt;/imagew&gt;&#10;  &lt;scale&gt;75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30" y="2661886"/>
            <a:ext cx="448695" cy="27992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[a, a^\d] = 1&#10;\end{align*}&lt;/body&gt;&#10;  &lt;fcolor&gt;FF11392E&lt;/fcolor&gt;&#10;  &lt;bcolor&gt;FFFFFFFF&lt;/bcolor&gt;&#10;  &lt;transparent&gt;True&lt;/transparent&gt;&#10;  &lt;resolution&gt;1800&lt;/resolution&gt;&#10;  &lt;imageh&gt;345&lt;/imageh&gt;&#10;  &lt;imagew&gt;122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67" y="2132856"/>
            <a:ext cx="1299633" cy="3651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[\at, \at^\d] = 1&#10;\end{align*}&lt;/body&gt;&#10;  &lt;fcolor&gt;FF11392E&lt;/fcolor&gt;&#10;  &lt;bcolor&gt;FFFFFFFF&lt;/bcolor&gt;&#10;  &lt;transparent&gt;True&lt;/transparent&gt;&#10;  &lt;resolution&gt;1800&lt;/resolution&gt;&#10;  &lt;imageh&gt;345&lt;/imageh&gt;&#10;  &lt;imagew&gt;122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34" y="2703835"/>
            <a:ext cx="1299633" cy="36512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[a, \at^\d] = 0&#10;\end{align*}&lt;/body&gt;&#10;  &lt;fcolor&gt;FF11392E&lt;/fcolor&gt;&#10;  &lt;bcolor&gt;FFFFFFFF&lt;/bcolor&gt;&#10;  &lt;transparent&gt;True&lt;/transparent&gt;&#10;  &lt;resolution&gt;1800&lt;/resolution&gt;&#10;  &lt;imageh&gt;345&lt;/imageh&gt;&#10;  &lt;imagew&gt;124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4" y="2703835"/>
            <a:ext cx="1313392" cy="3651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[a, \,\at\;] = 0&#10;\end{align*}&lt;/body&gt;&#10;  &lt;fcolor&gt;FF11392E&lt;/fcolor&gt;&#10;  &lt;bcolor&gt;FFFFFFFF&lt;/bcolor&gt;&#10;  &lt;transparent&gt;True&lt;/transparent&gt;&#10;  &lt;resolution&gt;1800&lt;/resolution&gt;&#10;  &lt;imageh&gt;299&lt;/imageh&gt;&#10;  &lt;imagew&gt;124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57" y="2181539"/>
            <a:ext cx="1321859" cy="316442"/>
          </a:xfrm>
          <a:prstGeom prst="rect">
            <a:avLst/>
          </a:prstGeom>
        </p:spPr>
      </p:pic>
      <p:sp>
        <p:nvSpPr>
          <p:cNvPr id="20" name="下矢印 19"/>
          <p:cNvSpPr/>
          <p:nvPr/>
        </p:nvSpPr>
        <p:spPr>
          <a:xfrm rot="16200000">
            <a:off x="2170561" y="2328756"/>
            <a:ext cx="381299" cy="47496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5642" y="3832712"/>
            <a:ext cx="272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熱的な混合状態期待値：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= \bra0 A \ket0&#10;\end{align*}&lt;/body&gt;&#10;  &lt;fcolor&gt;FF11392E&lt;/fcolor&gt;&#10;  &lt;bcolor&gt;FFFFFFFF&lt;/bcolor&gt;&#10;  &lt;transparent&gt;True&lt;/transparent&gt;&#10;  &lt;resolution&gt;1800&lt;/resolution&gt;&#10;  &lt;imageh&gt;372&lt;/imageh&gt;&#10;  &lt;imagew&gt;127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20528"/>
            <a:ext cx="1347258" cy="393700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[12pt,titlepage]{jsarticle}&#10;\usepackage{bm}&#10;\usepackage{cite}&#10;\usepackage{amsmath,amssymb}&#10;&#10;\usepackage{framed}&#10;\usepackage[color]{showkeys}&#10;\usepackage[dvips,final]{graphicx}&#10;&#10;\setlength{\oddsidemargin}{-0.5truecm}&#10;\setlength{\evensidemargin}{\oddsidemargin}&#10;\setlength{\textwidth}{17truecm}&#10;\setlength{\textheight}{23.5truecm}&#10;\setlength{\voffset}{-1.5truecm}&#10;\setlength{\fullwidth}{\textwidth}&#10;&#10;&#10;&#10;&#10;\setcounter{tocdepth}{3}&#10;&#10;\makeatletter&#10; \renewcommand{\theequation}{\thesection.\arabic{equation}}&#10; \@addtoreset{equation}{section}&#10; \renewcommand{\thefigure}{\thesection.\arabic{figure}}&#10; \@addtoreset{figure}{section}&#10;\makeatother&#10;&#10;\renewcommand{\contentsname}{Contents}&#10;\renewcommand{\figurename}{Fig.~}&#10;\renewcommand{\refname}{References}&#10;%\renowcommand{\appendixname}{Appendix}&#10;&#10;\newcommand{\fulltoday}{\number\day\space \ifcase\month\or January\or February\or %&#10;March\or April\or May\or June\or July\or August\or September\or October\or %&#10;November\or December\fi\space\number\year}&#10;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newcommand{\vphi}{\varphi}&#10;\newcommand{\MH}{\mathrm{H}}&#10;\newcommand{\MS}{\mathrm{S}}&#10;\newcommand{\Ms}{\mathrm{s}}&#10;%\newcommand{\MI}{\mathrm{I}}&#10;\newcommand{\at}{\Tilde{a}}&#10;\newcommand{\ac}{\Check{a}}&#10;\newcommand{\ab}{\Bar{a}}&#10;\newcommand{\bt}{\Tilde{b}}&#10;\newcommand{\bb}{\Bar{b}}&#10;\newcommand{\xit}{\Tilde{\xi}}&#10;\newcommand{\xib}{\Bar{\xi}}&#10;\newcommand{\phib}{\Bar{\vphi}}&#10;\newcommand{\nt}{\Tilde{n}}&#10;\newcommand{\mt}{\Tilde{m}}&#10;&#10;\renewcommand{\d}{\dagger}&#10;\newcommand{\ve}{\varepsilon}&#10;\newcommand{\INT}{\int\!\!}&#10;\newcommand{\bra}[1]{\bigl\langle #1 \bigr|}&#10;\newcommand{\ket}[1]{\bigl| #1 \bigr\rangle}&#10;\newcommand{\braket}[2]{\bigl\langle #1 \big| #2 \bigr\rangle}&#10;%\newcommand{\Bra}[1]{\left\langle #1 \right|}&#10;%\newcommand{\Ket}[1]{\left| #1 \right\rangle}&#10;\newcommand{\avg}[1]{\bigl\langle #1 \bigr\rangle}&#10;%\newcommand{\Avg}[1]{\left\langle #1 \right\rangle}&#10;\newcommand{\bbra}[1]{\bigl\langle\!\!\bigl\langle #1 \bigr|}&#10;\newcommand{\kket}[1]{\bigl| #1 \bigl\rangle\!\!\bigr\rangle}&#10;\newcommand{\bbrakket}[2]{\bigl\langle\!\!\bigl\langle #1 \big| #2 \bigr\rangle\!\!\bigr\rangle}&#10;\newcommand{\Bbra}[1]{\left\langle\!\!\left\langle #1 \right|\right.}&#10;\newcommand{\Kket}[1]{\left.\left| #1 \right\rangle\!\!\right\rangle}&#10;&#10;\newcommand{\Real}{\mathrm{Re}}&#10;\newcommand{\Imag}{\mathrm{Im}}&#10;\newcommand{\tpartial}{\frac{\partial}{\partial t}}&#10;\newcommand{\ddt}{\frac{d}{dt}}&#10;&#10;\newcommand{\GL}{\gtrless}&#10;\newcommand{\LG}{\lessgtr}&#10;\newcommand{\tc}{\Tilde c}&#10;\newcommand{\Tr}{\mathrm{Tr}}&#10;\newcommand{\mhint}{\mathrm{int}}&#10;\newcommand{\PTilde}{\!\widetilde{\phantom{A}}}&#10;\renewcommand{\L}{\mathcal{L}}&#10;\newcommand{\M}{\mathcal{M}}&#10;\newcommand{\bdgL}{\mathcal{L}}&#10;\newcommand{\bdgM}{\mathcal{M}}&#10;\newcommand{\ip}[2]{\bigl(\!\!\bigl(\:#1,\:#2\:\bigr)\!\!\bigr)}&#10;\newcommand{\tf}[6]{\begin{Bmatrix}#1\\#2\end{Bmatrix}^{#5}\begin{Bmatrix}#3\\#4\end{Bmatrix}^{#6}}&#10;\newcommand{\TP}{\mathrm{T}}&#10;\newcommand{\Det}{\mathrm{Det}}&#10;&#10;\newcommand{\memo}[1]{ \begin{framed}{\bf\footnotesize #1}\end{framed}}&#10;&#10;%%%%%%%%%%%%%%%%%%%%%%%%%%%%%%%%%%%%%%%&#10;&#10;&#10;&#10;%%%%%%%%%%%%%%%%%%%%%%%%%%%%%%%%%%%&#10;\pagestyle{empty}&#10;&lt;/preamble&gt;&#10;  &lt;body&gt;\begin{align*} &#10; \bra{0} \equiv \sum_m \bbra{m,m}&#10;\end{align*}&lt;/body&gt;&#10;  &lt;fcolor&gt;FF000000&lt;/fcolor&gt;&#10;  &lt;bcolor&gt;FFFFFFFF&lt;/bcolor&gt;&#10;  &lt;transparent&gt;True&lt;/transparent&gt;&#10;  &lt;resolution&gt;1800&lt;/resolution&gt;&#10;  &lt;imageh&gt;628&lt;/imageh&gt;&#10;  &lt;imagew&gt;208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64" y="5081849"/>
            <a:ext cx="1580102" cy="475468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[12pt,titlepage]{jsarticle}&#10;\usepackage{bm}&#10;\usepackage{cite}&#10;\usepackage{amsmath,amssymb}&#10;&#10;\usepackage{framed}&#10;\usepackage[color]{showkeys}&#10;\usepackage[dvips,final]{graphicx}&#10;&#10;\setlength{\oddsidemargin}{-0.5truecm}&#10;\setlength{\evensidemargin}{\oddsidemargin}&#10;\setlength{\textwidth}{17truecm}&#10;\setlength{\textheight}{23.5truecm}&#10;\setlength{\voffset}{-1.5truecm}&#10;\setlength{\fullwidth}{\textwidth}&#10;&#10;&#10;&#10;&#10;\setcounter{tocdepth}{3}&#10;&#10;\makeatletter&#10; \renewcommand{\theequation}{\thesection.\arabic{equation}}&#10; \@addtoreset{equation}{section}&#10; \renewcommand{\thefigure}{\thesection.\arabic{figure}}&#10; \@addtoreset{figure}{section}&#10;\makeatother&#10;&#10;\renewcommand{\contentsname}{Contents}&#10;\renewcommand{\figurename}{Fig.~}&#10;\renewcommand{\refname}{References}&#10;%\renowcommand{\appendixname}{Appendix}&#10;&#10;\newcommand{\fulltoday}{\number\day\space \ifcase\month\or January\or February\or %&#10;March\or April\or May\or June\or July\or August\or September\or October\or %&#10;November\or December\fi\space\number\year}&#10;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newcommand{\vphi}{\varphi}&#10;\newcommand{\MH}{\mathrm{H}}&#10;\newcommand{\MS}{\mathrm{S}}&#10;\newcommand{\Ms}{\mathrm{s}}&#10;%\newcommand{\MI}{\mathrm{I}}&#10;\newcommand{\at}{\Tilde{a}}&#10;\newcommand{\ac}{\Check{a}}&#10;\newcommand{\ab}{\Bar{a}}&#10;\newcommand{\bt}{\Tilde{b}}&#10;\newcommand{\bb}{\Bar{b}}&#10;\newcommand{\xit}{\Tilde{\xi}}&#10;\newcommand{\xib}{\Bar{\xi}}&#10;\newcommand{\phib}{\Bar{\vphi}}&#10;\newcommand{\nt}{\Tilde{n}}&#10;\newcommand{\mt}{\Tilde{m}}&#10;&#10;\renewcommand{\d}{\dagger}&#10;\newcommand{\ve}{\varepsilon}&#10;\newcommand{\INT}{\int\!\!}&#10;\newcommand{\bra}[1]{\bigl\langle #1 \bigr|}&#10;\newcommand{\ket}[1]{\bigl| #1 \bigr\rangle}&#10;\newcommand{\braket}[2]{\bigl\langle #1 \big| #2 \bigr\rangle}&#10;%\newcommand{\Bra}[1]{\left\langle #1 \right|}&#10;%\newcommand{\Ket}[1]{\left| #1 \right\rangle}&#10;\newcommand{\avg}[1]{\bigl\langle #1 \bigr\rangle}&#10;%\newcommand{\Avg}[1]{\left\langle #1 \right\rangle}&#10;\newcommand{\bbra}[1]{\bigl\langle\!\!\bigl\langle #1 \bigr|}&#10;\newcommand{\kket}[1]{\bigl| #1 \bigl\rangle\!\!\bigr\rangle}&#10;\newcommand{\bbrakket}[2]{\bigl\langle\!\!\bigl\langle #1 \big| #2 \bigr\rangle\!\!\bigr\rangle}&#10;\newcommand{\Bbra}[1]{\left\langle\!\!\left\langle #1 \right|\right.}&#10;\newcommand{\Kket}[1]{\left.\left| #1 \right\rangle\!\!\right\rangle}&#10;&#10;\newcommand{\Real}{\mathrm{Re}}&#10;\newcommand{\Imag}{\mathrm{Im}}&#10;\newcommand{\tpartial}{\frac{\partial}{\partial t}}&#10;\newcommand{\ddt}{\frac{d}{dt}}&#10;&#10;\newcommand{\GL}{\gtrless}&#10;\newcommand{\LG}{\lessgtr}&#10;\newcommand{\tc}{\Tilde c}&#10;\newcommand{\Tr}{\mathrm{Tr}}&#10;\newcommand{\mhint}{\mathrm{int}}&#10;\newcommand{\PTilde}{\!\widetilde{\phantom{A}}}&#10;\renewcommand{\L}{\mathcal{L}}&#10;\newcommand{\M}{\mathcal{M}}&#10;\newcommand{\bdgL}{\mathcal{L}}&#10;\newcommand{\bdgM}{\mathcal{M}}&#10;\newcommand{\ip}[2]{\bigl(\!\!\bigl(\:#1,\:#2\:\bigr)\!\!\bigr)}&#10;\newcommand{\tf}[6]{\begin{Bmatrix}#1\\#2\end{Bmatrix}^{#5}\begin{Bmatrix}#3\\#4\end{Bmatrix}^{#6}}&#10;\newcommand{\TP}{\mathrm{T}}&#10;\newcommand{\Det}{\mathrm{Det}}&#10;&#10;\newcommand{\memo}[1]{ \begin{framed}{\bf\footnotesize #1}\end{framed}}&#10;&#10;%%%%%%%%%%%%%%%%%%%%%%%%%%%%%%%%%%%%%%%&#10;&#10;&#10;&#10;%%%%%%%%%%%%%%%%%%%%%%%%%%%%%%%%%%%&#10;\pagestyle{empty}&#10;&lt;/preamble&gt;&#10;  &lt;body&gt;\begin{align*} &#10; \ket{0} \equiv \frac{1}{1+n} \sum_m \left(\frac{n}{1+n}\right)^m \kket{m,m}&#10;\end{align*}&lt;/body&gt;&#10;  &lt;fcolor&gt;FF000000&lt;/fcolor&gt;&#10;  &lt;bcolor&gt;FFFFFFFF&lt;/bcolor&gt;&#10;  &lt;transparent&gt;True&lt;/transparent&gt;&#10;  &lt;resolution&gt;1800&lt;/resolution&gt;&#10;  &lt;imageh&gt;796&lt;/imageh&gt;&#10;  &lt;imagew&gt;4434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94" y="5632178"/>
            <a:ext cx="3357051" cy="60266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[12pt,titlepage]{jsarticle}&#10;\usepackage{bm}&#10;&#10;&#10;\usepackage{amsmath,amssymb}&#10;&#10;\usepackage{framed}&#10;\usepackage[color]{showkeys}&#10;\usepackage[dvips,final]{graphicx}&#10;&#10;\setlength{\oddsidemargin}{-0.5truecm}&#10;\setlength{\evensidemargin}{\oddsidemargin}&#10;\setlength{\textwidth}{17truecm}&#10;\setlength{\textheight}{23.5truecm}&#10;\setlength{\voffset}{-1.5truecm}&#10;\setlength{\fullwidth}{\textwidth}&#10;&#10;&#10;&#10;&#10;\setcounter{tocdepth}{3}&#10;&#10;\makeatletter&#10; \renewcommand{\theequation}{\thesection.\arabic{equation}}&#10; \@addtoreset{equation}{section}&#10; \renewcommand{\thefigure}{\thesection.\arabic{figure}}&#10; \@addtoreset{figure}{section}&#10;\makeatother&#10;&#10;\renewcommand{\contentsname}{Contents}&#10;\renewcommand{\figurename}{Fig.~}&#10;\renewcommand{\refname}{References}&#10;%\renowcommand{\appendixname}{Appendix}&#10;&#10;\newcommand{\fulltoday}{\number\day\space \ifcase\month\or January\or February\or %&#10;March\or April\or May\or June\or July\or August\or September\or October\or %&#10;November\or December\fi\space\number\year}&#10;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newcommand{\vphi}{\varphi}&#10;\newcommand{\MH}{\mathrm{H}}&#10;\newcommand{\MS}{\mathrm{S}}&#10;\newcommand{\Ms}{\mathrm{s}}&#10;%\newcommand{\MI}{\mathrm{I}}&#10;\newcommand{\at}{\Tilde{a}}&#10;\newcommand{\ac}{\Check{a}}&#10;\newcommand{\ab}{\Bar{a}}&#10;\newcommand{\bt}{\Tilde{b}}&#10;\newcommand{\bb}{\Bar{b}}&#10;\newcommand{\xit}{\Tilde{\xi}}&#10;\newcommand{\xib}{\Bar{\xi}}&#10;\newcommand{\phib}{\Bar{\vphi}}&#10;\newcommand{\nt}{\Tilde{n}}&#10;\newcommand{\mt}{\Tilde{m}}&#10;&#10;\renewcommand{\d}{\dagger}&#10;\newcommand{\ve}{\varepsilon}&#10;\newcommand{\INT}{\int\!\!}&#10;\newcommand{\bra}[1]{\bigl\langle #1 \bigr|}&#10;\newcommand{\ket}[1]{\bigl| #1 \bigr\rangle}&#10;\newcommand{\braket}[2]{\bigl\langle #1 \big| #2 \bigr\rangle}&#10;%\newcommand{\Bra}[1]{\left\langle #1 \right|}&#10;%\newcommand{\Ket}[1]{\left| #1 \right\rangle}&#10;\newcommand{\avg}[1]{\bigl\langle #1 \bigr\rangle}&#10;%\newcommand{\Avg}[1]{\left\langle #1 \right\rangle}&#10;\newcommand{\bbra}[1]{\bigl\langle\!\!\bigl\langle #1 \bigr|}&#10;\newcommand{\kket}[1]{\bigl| #1 \bigl\rangle\!\!\bigr\rangle}&#10;\newcommand{\bbrakket}[2]{\bigl\langle\!\!\bigl\langle #1 \big| #2 \bigr\rangle\!\!\bigr\rangle}&#10;\newcommand{\Bbra}[1]{\left\langle\!\!\left\langle #1 \right|\right.}&#10;\newcommand{\Kket}[1]{\left.\left| #1 \right\rangle\!\!\right\rangle}&#10;&#10;\newcommand{\Real}{\mathrm{Re}}&#10;\newcommand{\Imag}{\mathrm{Im}}&#10;\newcommand{\tpartial}{\frac{\partial}{\partial t}}&#10;\newcommand{\ddt}{\frac{d}{dt}}&#10;&#10;\newcommand{\GL}{\gtrless}&#10;\newcommand{\LG}{\lessgtr}&#10;\newcommand{\tc}{\Tilde c}&#10;\newcommand{\Tr}{\mathrm{Tr}}&#10;\newcommand{\mhint}{\mathrm{int}}&#10;\newcommand{\PTilde}{\!\widetilde{\phantom{A}}}&#10;\renewcommand{\L}{\mathcal{L}}&#10;\newcommand{\M}{\mathcal{M}}&#10;\newcommand{\bdgL}{\mathcal{L}}&#10;\newcommand{\bdgM}{\mathcal{M}}&#10;\newcommand{\ip}[2]{\bigl(\!\!\bigl(\:#1,\:#2\:\bigr)\!\!\bigr)}&#10;\newcommand{\tf}[6]{\begin{Bmatrix}#1\\#2\end{Bmatrix}^{#5}\begin{Bmatrix}#3\\#4\end{Bmatrix}^{#6}}&#10;\newcommand{\TP}{\mathrm{T}}&#10;\newcommand{\Det}{\mathrm{Det}}&#10;&#10;\newcommand{\memo}[1]{ \begin{framed}{\bf\footnotesize #1}\end{framed}}&#10;&#10;%%%%%%%%%%%%%%%%%%%%%%%%%%%%%%%%%%%%%%%&#10;&#10;&#10;&#10;%%%%%%%%%%%%%%%%%%%%%%%%%%%%%%%%%%%&#10;\pagestyle{empty}&#10;&lt;/preamble&gt;&#10;  &lt;body&gt;\begin{align*} &#10; n \equiv \langle a^\d  a\rangle &#10;\end{align*}&lt;/body&gt;&#10;  &lt;fcolor&gt;FF000000&lt;/fcolor&gt;&#10;  &lt;bcolor&gt;FFFFFFFF&lt;/bcolor&gt;&#10;  &lt;transparent&gt;True&lt;/transparent&gt;&#10;  &lt;resolution&gt;1800&lt;/resolution&gt;&#10;  &lt;imageh&gt;345&lt;/imageh&gt;&#10;  &lt;imagew&gt;1209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0" y="5081849"/>
            <a:ext cx="1031951" cy="294477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5021301" y="5498648"/>
            <a:ext cx="2846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分布関数。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平衡なら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</a:rPr>
              <a:t>Bose-Einstein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分布。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非平衡なら時間依存する未知関数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7023" y="4391166"/>
            <a:ext cx="92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ただし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25764" y="4853106"/>
            <a:ext cx="231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倍加された空間の純粋状態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</a:rPr>
              <a:t>i.e.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熱的真空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6825764" y="4274122"/>
            <a:ext cx="148057" cy="5789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047850" y="4286340"/>
            <a:ext cx="438843" cy="5789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4572000" y="5217869"/>
            <a:ext cx="498330" cy="28949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TexTeXPicture" descr="&lt;?xml version=&quot;1.0&quot; encoding=&quot;utf-16&quot;?&gt;&#10;&lt;TeXTeX&gt;&#10;  &lt;preamble&gt;\documentclass[12pt, twoside]{jsarticle}&#10;\usepackage{bm,mathrsfs}&#10;\usepackage{amsmath,amssymb}&#10;\usepackage{framed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tf}[6]{\begin{Bmatrix}#1\\#2\end{Bmatrix}^{#5}\begin{Bmatrix}#3\\#4\end{Bmatrix}^{#6}}&#10;\newcommand{\Real}{\mathrm{Re}}&#10;\newcommand{\Imag}{\mathrm{Im}}&#10;\newcommand{\lip}{\bigl( \!\!\bigl(}&#10;\newcommand{\rip}{\bigr) \!\!\bigr)}&#10;\newcommand{\phidphi}{\langle\phi^\d\phi\rangle}&#10;\newcommand{\phiphi}{\langle\phi\phi\rangle}&#10;\newcommand{\domega}{\delta\omega}&#10;\newcommand{\bdgL}{\mathcal{L}}&#10;\newcommand{\bdgM}{\mathcal{M}}&#10;\newcommand{\tpartial}{\frac{\partial}{\partial t}}&#10;&#10;\newcommand{\GL}{\gtrless}&#10;\newcommand{\LG}{\lessgtr}&#10;\newcommand{\tc}{\Tilde c}&#10;&#10;%%%%%%%%%%%%%%%%%%%%%%%%%%%%%%%%%%%%%%%&#10;&#10;&#10;&#10;%%%%%%%%%%%%%%%%%%%%%%%%%%%%%%%%%%%&#10;\pagestyle{empty}&#10;&lt;/preamble&gt;&#10;  &lt;body&gt;{\tiny H.~Umezawa, &#10;{\it Advanced Field Theory --- Micro, Macro, and Thermal Physics} (AIP, New York, 1993). &#10;}&lt;/body&gt;&#10;  &lt;fcolor&gt;FF000000&lt;/fcolor&gt;&#10;  &lt;bcolor&gt;FFFFFFFF&lt;/bcolor&gt;&#10;  &lt;transparent&gt;True&lt;/transparent&gt;&#10;  &lt;resolution&gt;1800&lt;/resolution&gt;&#10;  &lt;imageh&gt;149&lt;/imageh&gt;&#10;  &lt;imagew&gt;8257&lt;/imagew&gt;&#10;  &lt;scale&gt;50&lt;/scale&gt;&#10;  &lt;cursor&gt;4&lt;/cursor&gt;&#10;&lt;/TeXTeX&gt;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03648" y="122912"/>
            <a:ext cx="7632848" cy="13773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langle A \rangle \equiv \mathrm{Tr} [ \rho A] = \sum_m \langle\! \langle m | \rho A | m \rangle\!\rangle &#10;\end{align*}&lt;/body&gt;&#10;  &lt;fcolor&gt;FF000000&lt;/fcolor&gt;&#10;  &lt;bcolor&gt;FFFFFFFF&lt;/bcolor&gt;&#10;  &lt;transparent&gt;True&lt;/transparent&gt;&#10;  &lt;resolution&gt;1800&lt;/resolution&gt;&#10;  &lt;imageh&gt;524&lt;/imageh&gt;&#10;  &lt;imagew&gt;3255&lt;/imagew&gt;&#10;  &lt;scale&gt;75&lt;/scale&gt;&#10;  &lt;cursor&gt;10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30" y="3847410"/>
            <a:ext cx="2949198" cy="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TFD</a:t>
            </a:r>
            <a:r>
              <a:rPr kumimoji="1" lang="ja-JP" altLang="en-US" dirty="0" smtClean="0"/>
              <a:t>のハミルトニアン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23528" y="1960206"/>
            <a:ext cx="4680520" cy="12527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6097" y="1620274"/>
            <a:ext cx="179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全ハミルトニアン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21328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もともとの全ハミルトニアンが　　ならば、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=H-\tilde{H}&#10;\end{align*}&lt;/body&gt;&#10;  &lt;fcolor&gt;FF11392E&lt;/fcolor&gt;&#10;  &lt;bcolor&gt;FFFFFFFF&lt;/bcolor&gt;&#10;  &lt;transparent&gt;True&lt;/transparent&gt;&#10;  &lt;resolution&gt;1800&lt;/resolution&gt;&#10;  &lt;imageh&gt;282&lt;/imageh&gt;&#10;  &lt;imagew&gt;1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8" y="2586420"/>
            <a:ext cx="1907776" cy="34486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H&#10;\end{align*}&lt;/body&gt;&#10;  &lt;fcolor&gt;FF11392E&lt;/fcolor&gt;&#10;  &lt;bcolor&gt;FFFFFFFF&lt;/bcolor&gt;&#10;  &lt;transparent&gt;True&lt;/transparent&gt;&#10;  &lt;resolution&gt;1800&lt;/resolution&gt;&#10;  &lt;imageh&gt;204&lt;/imageh&gt;&#10;  &lt;imagew&gt;25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1" y="2209572"/>
            <a:ext cx="265642" cy="2159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39552" y="26276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TFD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のハミルトニアンは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55568" y="230445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Cf.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密度行列の時間発展演算子は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ではなく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Liouville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演算子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H&#10;\end{align*}&lt;/body&gt;&#10;  &lt;fcolor&gt;FF11392E&lt;/fcolor&gt;&#10;  &lt;bcolor&gt;FFFFFFFF&lt;/bcolor&gt;&#10;  &lt;transparent&gt;True&lt;/transparent&gt;&#10;  &lt;resolution&gt;1800&lt;/resolution&gt;&#10;  &lt;imageh&gt;204&lt;/imageh&gt;&#10;  &lt;imagew&gt;25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72" y="2370412"/>
            <a:ext cx="265642" cy="215900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L=[H, \bullet]&#10;\end{align*}&lt;/body&gt;&#10;  &lt;fcolor&gt;FF11392E&lt;/fcolor&gt;&#10;  &lt;bcolor&gt;FFFFFFFF&lt;/bcolor&gt;&#10;  &lt;transparent&gt;True&lt;/transparent&gt;&#10;  &lt;resolution&gt;1800&lt;/resolution&gt;&#10;  &lt;imageh&gt;299&lt;/imageh&gt;&#10;  &lt;imagew&gt;1259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22" y="2635518"/>
            <a:ext cx="1199620" cy="28489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522994" y="3775111"/>
            <a:ext cx="408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相互作用描像を定義して、摂動計算するのに必要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708643" y="4557047"/>
            <a:ext cx="7889896" cy="12482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58151" y="4187714"/>
            <a:ext cx="645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非摂動ハミルトニアン　　　はどうあるべきか？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&#10;\end{align*}&lt;/body&gt;&#10;  &lt;fcolor&gt;FF11392E&lt;/fcolor&gt;&#10;  &lt;bcolor&gt;FFFFFFFF&lt;/bcolor&gt;&#10;  &lt;transparent&gt;True&lt;/transparent&gt;&#10;  &lt;resolution&gt;1800&lt;/resolution&gt;&#10;  &lt;imageh&gt;328&lt;/imageh&gt;&#10;  &lt;imagew&gt;36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43" y="4166881"/>
            <a:ext cx="388408" cy="347133"/>
          </a:xfrm>
          <a:prstGeom prst="rect">
            <a:avLst/>
          </a:prstGeom>
        </p:spPr>
      </p:pic>
      <p:cxnSp>
        <p:nvCxnSpPr>
          <p:cNvPr id="53" name="直線矢印コネクタ 52"/>
          <p:cNvCxnSpPr/>
          <p:nvPr/>
        </p:nvCxnSpPr>
        <p:spPr>
          <a:xfrm flipH="1">
            <a:off x="3466903" y="3923183"/>
            <a:ext cx="914148" cy="15970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 = \omega(a^\d a - \at^\d \at)&#10;\end{align*}&lt;/body&gt;&#10;  &lt;fcolor&gt;FF11392E&lt;/fcolor&gt;&#10;  &lt;bcolor&gt;FFFFFFFF&lt;/bcolor&gt;&#10;  &lt;transparent&gt;True&lt;/transparent&gt;&#10;  &lt;resolution&gt;1800&lt;/resolution&gt;&#10;  &lt;imageh&gt;357&lt;/imageh&gt;&#10;  &lt;imagew&gt;2437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76" y="4737325"/>
            <a:ext cx="2579156" cy="377825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062747" y="4743492"/>
            <a:ext cx="72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非平衡ではナイーヴに　　　　　　　　　　　　　　　　　　とするのは</a:t>
            </a:r>
            <a:r>
              <a:rPr lang="ja-JP" altLang="en-US" b="1" dirty="0" smtClean="0">
                <a:solidFill>
                  <a:srgbClr val="00B0F0"/>
                </a:solidFill>
              </a:rPr>
              <a:t>良くない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flipH="1" flipV="1">
            <a:off x="1657260" y="5159891"/>
            <a:ext cx="457074" cy="21002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dot{n}\ne0&#10;\end{align*}&lt;/body&gt;&#10;  &lt;fcolor&gt;FF11392E&lt;/fcolor&gt;&#10;  &lt;bcolor&gt;FFFFFFFF&lt;/bcolor&gt;&#10;  &lt;transparent&gt;True&lt;/transparent&gt;&#10;  &lt;resolution&gt;1800&lt;/resolution&gt;&#10;  &lt;imageh&gt;278&lt;/imageh&gt;&#10;  &lt;imagew&gt;707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94" y="5264902"/>
            <a:ext cx="748242" cy="294217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737458" y="6224677"/>
            <a:ext cx="681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幾つか仮定をおいて、</a:t>
            </a:r>
            <a:r>
              <a:rPr lang="ja-JP" altLang="en-US" b="1" dirty="0" smtClean="0">
                <a:solidFill>
                  <a:srgbClr val="00B0F0"/>
                </a:solidFill>
              </a:rPr>
              <a:t>非摂動ハミルトニアンが持つべき構造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を求める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4" name="下矢印 63"/>
          <p:cNvSpPr/>
          <p:nvPr/>
        </p:nvSpPr>
        <p:spPr>
          <a:xfrm rot="16200000">
            <a:off x="1181270" y="6149116"/>
            <a:ext cx="381299" cy="47496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[12pt,titlepage]{jsarticle}&#10;\usepackage{bm}&#10;&#10;&#10;\usepackage{amsmath,amssymb}&#10;&#10;\usepackage{framed}&#10;\usepackage[color]{showkeys}&#10;\usepackage[dvips,final]{graphicx}&#10;&#10;\setlength{\oddsidemargin}{-0.5truecm}&#10;\setlength{\evensidemargin}{\oddsidemargin}&#10;\setlength{\textwidth}{17truecm}&#10;\setlength{\textheight}{23.5truecm}&#10;\setlength{\voffset}{-1.5truecm}&#10;\setlength{\fullwidth}{\textwidth}&#10;&#10;&#10;&#10;&#10;\setcounter{tocdepth}{3}&#10;&#10;\makeatletter&#10; \renewcommand{\theequation}{\thesection.\arabic{equation}}&#10; \@addtoreset{equation}{section}&#10; \renewcommand{\thefigure}{\thesection.\arabic{figure}}&#10; \@addtoreset{figure}{section}&#10;\makeatother&#10;&#10;\renewcommand{\contentsname}{Contents}&#10;\renewcommand{\figurename}{Fig.~}&#10;\renewcommand{\refname}{References}&#10;%\renowcommand{\appendixname}{Appendix}&#10;&#10;\newcommand{\fulltoday}{\number\day\space \ifcase\month\or January\or February\or %&#10;March\or April\or May\or June\or July\or August\or September\or October\or %&#10;November\or December\fi\space\number\year}&#10;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newcommand{\vphi}{\varphi}&#10;\newcommand{\MH}{\mathrm{H}}&#10;\newcommand{\MS}{\mathrm{S}}&#10;\newcommand{\Ms}{\mathrm{s}}&#10;%\newcommand{\MI}{\mathrm{I}}&#10;\newcommand{\at}{\Tilde{a}}&#10;\newcommand{\ac}{\Check{a}}&#10;\newcommand{\ab}{\Bar{a}}&#10;\newcommand{\bt}{\Tilde{b}}&#10;\newcommand{\bb}{\Bar{b}}&#10;\newcommand{\xit}{\Tilde{\xi}}&#10;\newcommand{\xib}{\Bar{\xi}}&#10;\newcommand{\phib}{\Bar{\vphi}}&#10;\newcommand{\nt}{\Tilde{n}}&#10;\newcommand{\mt}{\Tilde{m}}&#10;&#10;\renewcommand{\d}{\dagger}&#10;\newcommand{\ve}{\varepsilon}&#10;\newcommand{\INT}{\int\!\!}&#10;\newcommand{\bra}[1]{\bigl\langle #1 \bigr|}&#10;\newcommand{\ket}[1]{\bigl| #1 \bigr\rangle}&#10;\newcommand{\braket}[2]{\bigl\langle #1 \big| #2 \bigr\rangle}&#10;%\newcommand{\Bra}[1]{\left\langle #1 \right|}&#10;%\newcommand{\Ket}[1]{\left| #1 \right\rangle}&#10;\newcommand{\avg}[1]{\bigl\langle #1 \bigr\rangle}&#10;%\newcommand{\Avg}[1]{\left\langle #1 \right\rangle}&#10;\newcommand{\bbra}[1]{\bigl\langle\!\!\bigl\langle #1 \bigr|}&#10;\newcommand{\kket}[1]{\bigl| #1 \bigl\rangle\!\!\bigr\rangle}&#10;\newcommand{\bbrakket}[2]{\bigl\langle\!\!\bigl\langle #1 \big| #2 \bigr\rangle\!\!\bigr\rangle}&#10;\newcommand{\Bbra}[1]{\left\langle\!\!\left\langle #1 \right|\right.}&#10;\newcommand{\Kket}[1]{\left.\left| #1 \right\rangle\!\!\right\rangle}&#10;&#10;\newcommand{\Real}{\mathrm{Re}}&#10;\newcommand{\Imag}{\mathrm{Im}}&#10;\newcommand{\tpartial}{\frac{\partial}{\partial t}}&#10;\newcommand{\ddt}{\frac{d}{dt}}&#10;&#10;\newcommand{\GL}{\gtrless}&#10;\newcommand{\LG}{\lessgtr}&#10;\newcommand{\tc}{\Tilde c}&#10;\newcommand{\Tr}{\mathrm{Tr}}&#10;\newcommand{\mhint}{\mathrm{int}}&#10;\newcommand{\PTilde}{\!\widetilde{\phantom{A}}}&#10;\renewcommand{\L}{\mathcal{L}}&#10;\newcommand{\M}{\mathcal{M}}&#10;\newcommand{\bdgL}{\mathcal{L}}&#10;\newcommand{\bdgM}{\mathcal{M}}&#10;\newcommand{\ip}[2]{\bigl(\!\!\bigl(\:#1,\:#2\:\bigr)\!\!\bigr)}&#10;\newcommand{\tf}[6]{\begin{Bmatrix}#1\\#2\end{Bmatrix}^{#5}\begin{Bmatrix}#3\\#4\end{Bmatrix}^{#6}}&#10;\newcommand{\TP}{\mathrm{T}}&#10;\newcommand{\Det}{\mathrm{Det}}&#10;&#10;\newcommand{\memo}[1]{ \begin{framed}{\bf\footnotesize #1}\end{framed}}&#10;&#10;%%%%%%%%%%%%%%%%%%%%%%%%%%%%%%%%%%%%%%%&#10;&#10;&#10;&#10;%%%%%%%%%%%%%%%%%%%%%%%%%%%%%%%%%%%&#10;\pagestyle{empty}&#10;&lt;/preamble&gt;&#10;  &lt;body&gt;\begin{align*} &#10; n \equiv \bra0 a^\d  a\ket0 &#10;\end{align*}&lt;/body&gt;&#10;  &lt;fcolor&gt;FF000000&lt;/fcolor&gt;&#10;  &lt;bcolor&gt;FFFFFFFF&lt;/bcolor&gt;&#10;  &lt;transparent&gt;True&lt;/transparent&gt;&#10;  &lt;resolution&gt;1800&lt;/resolution&gt;&#10;  &lt;imageh&gt;382&lt;/imageh&gt;&#10;  &lt;imagew&gt;176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77" y="5264902"/>
            <a:ext cx="1502261" cy="3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70536" y="1702608"/>
            <a:ext cx="8393952" cy="1798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843934" y="4362129"/>
            <a:ext cx="7616498" cy="1587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非摂動ハミルトニアンの一般形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3681" y="3972992"/>
            <a:ext cx="319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非摂動ハミルトニアンの一般形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 = c_1 a^\d a&#10;+ c_2 \at^\d \at +&#10;c_3 a\at + c_4 a^\d \at^\d + c_5&#10;\end{align*}&lt;/body&gt;&#10;  &lt;fcolor&gt;FF11392E&lt;/fcolor&gt;&#10;  &lt;bcolor&gt;FFFFFFFF&lt;/bcolor&gt;&#10;  &lt;transparent&gt;True&lt;/transparent&gt;&#10;  &lt;resolution&gt;1800&lt;/resolution&gt;&#10;  &lt;imageh&gt;330&lt;/imageh&gt;&#10;  &lt;imagew&gt;5303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7" y="4509120"/>
            <a:ext cx="6942881" cy="432048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c_3=i\dot{n} +2i\gamma(1+n)&#10;\end{align*}&lt;/body&gt;&#10;  &lt;fcolor&gt;FF11392E&lt;/fcolor&gt;&#10;  &lt;bcolor&gt;FFFFFFFF&lt;/bcolor&gt;&#10;  &lt;transparent&gt;True&lt;/transparent&gt;&#10;  &lt;resolution&gt;1800&lt;/resolution&gt;&#10;  &lt;imageh&gt;300&lt;/imageh&gt;&#10;  &lt;imagew&gt;2617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29" y="5138089"/>
            <a:ext cx="1912359" cy="219223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c_4=i\dot{n} +2i\gamma n&#10;\end{align*}&lt;/body&gt;&#10;  &lt;fcolor&gt;FF11392E&lt;/fcolor&gt;&#10;  &lt;bcolor&gt;FFFFFFFF&lt;/bcolor&gt;&#10;  &lt;transparent&gt;True&lt;/transparent&gt;&#10;  &lt;resolution&gt;1800&lt;/resolution&gt;&#10;  &lt;imageh&gt;264&lt;/imageh&gt;&#10;  &lt;imagew&gt;1892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9" y="5502463"/>
            <a:ext cx="1382570" cy="192917"/>
          </a:xfrm>
          <a:prstGeom prst="rect">
            <a:avLst/>
          </a:prstGeom>
        </p:spPr>
      </p:pic>
      <p:pic>
        <p:nvPicPr>
          <p:cNvPr id="4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omega,\, \dot{n}, \gamma %\in \mathcal{R}&#10;\end{align*}&lt;/body&gt;&#10;  &lt;fcolor&gt;FF11392E&lt;/fcolor&gt;&#10;  &lt;bcolor&gt;FFFFFFFF&lt;/bcolor&gt;&#10;  &lt;transparent&gt;True&lt;/transparent&gt;&#10;  &lt;resolution&gt;1800&lt;/resolution&gt;&#10;  &lt;imageh&gt;264&lt;/imageh&gt;&#10;  &lt;imagew&gt;85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04" y="6189778"/>
            <a:ext cx="899583" cy="27940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3153988" y="6165304"/>
            <a:ext cx="523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実数パラメータ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つ分（　　　　　　  ）の自由度がある。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N.~Nakamura and Y.~Yamanaka, Ann.~ Phys. (N.Y.) {\bf 331}, 51 (2013).&lt;/body&gt;&#10;  &lt;fcolor&gt;FF11392E&lt;/fcolor&gt;&#10;  &lt;bcolor&gt;FFFFFFFF&lt;/bcolor&gt;&#10;  &lt;transparent&gt;True&lt;/transparent&gt;&#10;  &lt;resolution&gt;1800&lt;/resolution&gt;&#10;  &lt;imageh&gt;300&lt;/imageh&gt;&#10;  &lt;imagew&gt;9011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27" y="1427107"/>
            <a:ext cx="5802095" cy="19316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55576" y="1643418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仮定１：演算子について</a:t>
            </a:r>
            <a:r>
              <a:rPr kumimoji="1" lang="en-US" altLang="ja-JP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次以下</a:t>
            </a:r>
            <a:endParaRPr kumimoji="1"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仮定２：大域的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位相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変換（　　　　　　  ）の下で不変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仮定３：密度行列はエルミートで規格化されている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36296" y="24008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50000"/>
                  </a:schemeClr>
                </a:solidFill>
              </a:rPr>
              <a:t>等を含まない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^2&#10;\end{align*}&lt;/body&gt;&#10;  &lt;fcolor&gt;FF11392E&lt;/fcolor&gt;&#10;  &lt;bcolor&gt;FFFFFFFF&lt;/bcolor&gt;&#10;  &lt;transparent&gt;True&lt;/transparent&gt;&#10;  &lt;resolution&gt;1800&lt;/resolution&gt;&#10;  &lt;imageh&gt;265&lt;/imageh&gt;&#10;  &lt;imagew&gt;2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09" y="2383854"/>
            <a:ext cx="266700" cy="280459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\to ae^{i\theta}&#10;\end{align*}&lt;/body&gt;&#10;  &lt;fcolor&gt;FF11392E&lt;/fcolor&gt;&#10;  &lt;bcolor&gt;FFFFFFFF&lt;/bcolor&gt;&#10;  &lt;transparent&gt;True&lt;/transparent&gt;&#10;  &lt;resolution&gt;1800&lt;/resolution&gt;&#10;  &lt;imageh&gt;273&lt;/imageh&gt;&#10;  &lt;imagew&gt;1100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16" y="2418113"/>
            <a:ext cx="902053" cy="22387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bra{0} \Hat{H}_u = 0\,,\quad&#10;\Hat{H}_u^\sim=-\Hat{H}_u&#10;\end{align*}&lt;/body&gt;&#10;  &lt;fcolor&gt;FF11392E&lt;/fcolor&gt;&#10;  &lt;bcolor&gt;FFFFFFFF&lt;/bcolor&gt;&#10;  &lt;transparent&gt;True&lt;/transparent&gt;&#10;  &lt;resolution&gt;1800&lt;/resolution&gt;&#10;  &lt;imageh&gt;394&lt;/imageh&gt;&#10;  &lt;imagew&gt;327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67" y="2950825"/>
            <a:ext cx="2681311" cy="32218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186568" y="3494252"/>
            <a:ext cx="254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※BEC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がない場合を想定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c_2=-\omega-i\dot{n} -i\gamma(1+2n)&#10;\end{align*}&lt;/body&gt;&#10;  &lt;fcolor&gt;FF11392E&lt;/fcolor&gt;&#10;  &lt;bcolor&gt;FFFFFFFF&lt;/bcolor&gt;&#10;  &lt;transparent&gt;True&lt;/transparent&gt;&#10;  &lt;resolution&gt;1800&lt;/resolution&gt;&#10;  &lt;imageh&gt;300&lt;/imageh&gt;&#10;  &lt;imagew&gt;341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05288"/>
            <a:ext cx="2592288" cy="227993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c_1=\phantom{-}\omega-i\dot{n} -i\gamma(1+2n)&#10;\end{align*}&lt;/body&gt;&#10;  &lt;fcolor&gt;FF11392E&lt;/fcolor&gt;&#10;  &lt;bcolor&gt;FFFFFFFF&lt;/bcolor&gt;&#10;  &lt;transparent&gt;True&lt;/transparent&gt;&#10;  &lt;resolution&gt;1800&lt;/resolution&gt;&#10;  &lt;imageh&gt;300&lt;/imageh&gt;&#10;  &lt;imagew&gt;3411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67950"/>
            <a:ext cx="2592288" cy="2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467894" y="5805264"/>
            <a:ext cx="7920529" cy="9233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86409" y="3933056"/>
            <a:ext cx="4805671" cy="16549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86409" y="1772816"/>
            <a:ext cx="4805671" cy="1115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099215" y="1637460"/>
            <a:ext cx="2664296" cy="12527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熱的</a:t>
            </a:r>
            <a:r>
              <a:rPr kumimoji="1" lang="en-US" altLang="ja-JP" dirty="0" smtClean="0"/>
              <a:t>Bogoliubov</a:t>
            </a:r>
            <a:r>
              <a:rPr kumimoji="1" lang="ja-JP" altLang="en-US" dirty="0" smtClean="0"/>
              <a:t>変換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8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0086" y="1803526"/>
            <a:ext cx="2143855" cy="3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1399" y="2347543"/>
            <a:ext cx="1716919" cy="3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exTeXPicture" descr="&lt;?xml version=&quot;1.0&quot; encoding=&quot;utf-16&quot;?&gt;&#10;&lt;TeXTeX&gt;&#10;  &lt;preamble&gt;\documentclass[12pt, twoside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GL}{\gtrless}&#10;\newcommand{\LG}{\lessgtr}&#10;\newcommand{\tc}{\Tilde c}&#10;\newcommand{\domega}{\delta\omega}&#10;&#10;%%%%%%%%%%%%%%%%%%%%%%%%%%%%%%%%%%%%%%%&#10;&#10;&#10;&#10;%%%%%%%%%%%%%%%%%%%%%%%%%%%%%%%%%%%&#10;\pagestyle{empty}&#10;&lt;/preamble&gt;&#10;  &lt;body&gt;\begin{align*} &#10;\xit \ket0 &amp;amp;= 0&#10;\end{align*}&lt;/body&gt;&#10;  &lt;fcolor&gt;FF000000&lt;/fcolor&gt;&#10;  &lt;bcolor&gt;FFFFFFFF&lt;/bcolor&gt;&#10;  &lt;transparent&gt;True&lt;/transparent&gt;&#10;  &lt;resolution&gt;1800&lt;/resolution&gt;&#10;  &lt;imageh&gt;390&lt;/imageh&gt;&#10;  &lt;imagew&gt;1064&lt;/imagew&gt;&#10;  &lt;scale&gt;3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67" y="5061595"/>
            <a:ext cx="819638" cy="30043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[12pt, twoside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chi}{\ch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bt}{\Tilde{b}}&#10;\newcommand{\bb}{\Bar{b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Bra}[1]{\left\langle #1 \right|}&#10;\newcommand{\Ket}[1]{\left| #1 \right\rangle}&#10;\newcommand{\avg}[1]{\bigl\langle #1 \bigr\rangle}&#10;\newcommand{\Avg}[1]{\left\langle #1 \right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GL}{\gtrless}&#10;\newcommand{\LG}{\lessgtr}&#10;\newcommand{\tc}{\Tilde c}&#10;\newcommand{\domega}{\delta\omega}&#10;&#10;%%%%%%%%%%%%%%%%%%%%%%%%%%%%%%%%%%%%%%%&#10;&#10;&#10;&#10;%%%%%%%%%%%%%%%%%%%%%%%%%%%%%%%%%%%&#10;\pagestyle{empty}&#10;&lt;/preamble&gt;&#10;  &lt;body&gt;\begin{align*} &#10;\xi \ket0 &amp;amp;= 0&#10;\end{align*}&lt;/body&gt;&#10;  &lt;fcolor&gt;FF000000&lt;/fcolor&gt;&#10;  &lt;bcolor&gt;FFFFFFFF&lt;/bcolor&gt;&#10;  &lt;transparent&gt;True&lt;/transparent&gt;&#10;  &lt;resolution&gt;1800&lt;/resolution&gt;&#10;  &lt;imageh&gt;372&lt;/imageh&gt;&#10;  &lt;imagew&gt;1064&lt;/imagew&gt;&#10;  &lt;scale&gt;3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68" y="4622607"/>
            <a:ext cx="819638" cy="28656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[ \xi, \xi^\d ]= [ \xit, \xit^\d ]= 1&#10;\end{align*}&lt;/body&gt;&#10;  &lt;fcolor&gt;FF000000&lt;/fcolor&gt;&#10;  &lt;bcolor&gt;FFFFFFFF&lt;/bcolor&gt;&#10;  &lt;transparent&gt;True&lt;/transparent&gt;&#10;  &lt;resolution&gt;1800&lt;/resolution&gt;&#10;  &lt;imageh&gt;294&lt;/imageh&gt;&#10;  &lt;imagew&gt;1926&lt;/imagew&gt;&#10;  &lt;scale&gt;75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9" y="4617095"/>
            <a:ext cx="1765892" cy="26995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[ \xi, \xit ]= [ \xi, \xit^\d ] = 0&#10;\end{align*}&lt;/body&gt;&#10;  &lt;fcolor&gt;FF000000&lt;/fcolor&gt;&#10;  &lt;bcolor&gt;FFFFFFFF&lt;/bcolor&gt;&#10;  &lt;transparent&gt;True&lt;/transparent&gt;&#10;  &lt;resolution&gt;1800&lt;/resolution&gt;&#10;  &lt;imageh&gt;294&lt;/imageh&gt;&#10;  &lt;imagew&gt;1834&lt;/imagew&gt;&#10;  &lt;scale&gt;75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5" y="5061595"/>
            <a:ext cx="1681162" cy="269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a^\mu = \BM a \\ \at^\d\EM&#10;\end{align*}&lt;/body&gt;&#10;  &lt;fcolor&gt;FF000000&lt;/fcolor&gt;&#10;  &lt;bcolor&gt;FFFFFFFF&lt;/bcolor&gt;&#10;  &lt;transparent&gt;True&lt;/transparent&gt;&#10;  &lt;resolution&gt;1800&lt;/resolution&gt;&#10;  &lt;imageh&gt;597&lt;/imageh&gt;&#10;  &lt;imagew&gt;1137&lt;/imagew&gt;&#10;  &lt;scale&gt;75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39" y="4336150"/>
            <a:ext cx="950893" cy="49901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xi^\mu = \BM \xi \\ \xit^\d\EM&#10;\end{align*}&lt;/body&gt;&#10;  &lt;fcolor&gt;FF000000&lt;/fcolor&gt;&#10;  &lt;bcolor&gt;FFFFFFFF&lt;/bcolor&gt;&#10;  &lt;transparent&gt;True&lt;/transparent&gt;&#10;  &lt;resolution&gt;1800&lt;/resolution&gt;&#10;  &lt;imageh&gt;597&lt;/imageh&gt;&#10;  &lt;imagew&gt;1119&lt;/imagew&gt;&#10;  &lt;scale&gt;75&lt;/scale&gt;&#10;  &lt;cursor&gt;3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99" y="4336150"/>
            <a:ext cx="935645" cy="499011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ab^\mu = \BM a^\d &amp;amp; -\at\EM&#10;\end{align*}&lt;/body&gt;&#10;  &lt;fcolor&gt;FF000000&lt;/fcolor&gt;&#10;  &lt;bcolor&gt;FFFFFFFF&lt;/bcolor&gt;&#10;  &lt;transparent&gt;True&lt;/transparent&gt;&#10;  &lt;resolution&gt;1800&lt;/resolution&gt;&#10;  &lt;imageh&gt;302&lt;/imageh&gt;&#10;  &lt;imagew&gt;1588&lt;/imagew&gt;&#10;  &lt;scale&gt;75&lt;/scale&gt;&#10;  &lt;cursor&gt;3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4" y="5185946"/>
            <a:ext cx="1327805" cy="25227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\xib^\mu = \BM \xi^\d &amp;amp; -\xit\EM&#10;\end{align*}&lt;/body&gt;&#10;  &lt;fcolor&gt;FF000000&lt;/fcolor&gt;&#10;  &lt;bcolor&gt;FFFFFFFF&lt;/bcolor&gt;&#10;  &lt;transparent&gt;True&lt;/transparent&gt;&#10;  &lt;resolution&gt;1800&lt;/resolution&gt;&#10;  &lt;imageh&gt;311&lt;/imageh&gt;&#10;  &lt;imagew&gt;1558&lt;/imagew&gt;&#10;  &lt;scale&gt;75&lt;/scale&gt;&#10;  &lt;cursor&gt;41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29" y="5191030"/>
            <a:ext cx="1302841" cy="26059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,\,\at&#10;\end{align*}&lt;/body&gt;&#10;  &lt;fcolor&gt;FF11392E&lt;/fcolor&gt;&#10;  &lt;bcolor&gt;FFFFFFFF&lt;/bcolor&gt;&#10;  &lt;transparent&gt;True&lt;/transparent&gt;&#10;  &lt;resolution&gt;1800&lt;/resolution&gt;&#10;  &lt;imageh&gt;258&lt;/imageh&gt;&#10;  &lt;imagew&gt;47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9" y="2234042"/>
            <a:ext cx="505885" cy="273050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,\,\xit&#10;\end{align*}&lt;/body&gt;&#10;  &lt;fcolor&gt;FF11392E&lt;/fcolor&gt;&#10;  &lt;bcolor&gt;FFFFFFFF&lt;/bcolor&gt;&#10;  &lt;transparent&gt;True&lt;/transparent&gt;&#10;  &lt;resolution&gt;1800&lt;/resolution&gt;&#10;  &lt;imageh&gt;339&lt;/imageh&gt;&#10;  &lt;imagew&gt;47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0" y="4047805"/>
            <a:ext cx="503767" cy="3587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\ket0 \ne 0&#10;\end{align*}&lt;/body&gt;&#10;  &lt;fcolor&gt;FF11392E&lt;/fcolor&gt;&#10;  &lt;bcolor&gt;FFFFFFFF&lt;/bcolor&gt;&#10;  &lt;transparent&gt;True&lt;/transparent&gt;&#10;  &lt;resolution&gt;1800&lt;/resolution&gt;&#10;  &lt;imageh&gt;372&lt;/imageh&gt;&#10;  &lt;imagew&gt;1072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18" y="1990574"/>
            <a:ext cx="787489" cy="273271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at\ket0 \ne 0&#10;\end{align*}&lt;/body&gt;&#10;  &lt;fcolor&gt;FF11392E&lt;/fcolor&gt;&#10;  &lt;bcolor&gt;FFFFFFFF&lt;/bcolor&gt;&#10;  &lt;transparent&gt;True&lt;/transparent&gt;&#10;  &lt;resolution&gt;1800&lt;/resolution&gt;&#10;  &lt;imageh&gt;372&lt;/imageh&gt;&#10;  &lt;imagew&gt;107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18" y="2455245"/>
            <a:ext cx="787489" cy="27327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259632" y="2185901"/>
            <a:ext cx="267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は熱的真空を消去しない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7130" y="4075798"/>
            <a:ext cx="431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熱的真空の生成消滅演算子　　　　 を導入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99215" y="128401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熱的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Bogoliubov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変換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1623984" y="3068960"/>
            <a:ext cx="381299" cy="6909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43766" y="31440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熱的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Bogoliubov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変換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sarticle}&#10;\usepackage{bm,mathrsfs}&#10;\usepackage{amsmath,amssymb}&#10;\usepackage[dvips,final]{graphicx}&#10;\usepackage{framed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mb}{b}&#10;\bmdefine{\bq}{q}&#10;\bmdefine{\bp}{p}&#10;\bmdefine{\bk}{k}&#10;\bmdefine{\bPhi}{\Phi}&#10;\bmdefine{\bchi}{\chi}&#10;\newcommand{\G}{\mathcal{G}}&#10;\newcommand{\MH}{\mathrm{H}}&#10;\newcommand{\at}{\Tilde{a}}&#10;\newcommand{\ab}{\Bar{a}}&#10;\newcommand{\bt}{\Tilde{b}}&#10;\newcommand{\bb}{\Bar{b}}&#10;\newcommand{\T}[1]{\Tilde{#1}}&#10;\newcommand{\xit}{\Tilde{\xi}}&#10;\newcommand{\xib}{\Bar{\xi}}&#10;\renewcommand{\phi}{\varphi}&#10;\renewcommand{\d}{\dagger}&#10;\renewcommand{\L}{\mathcal{L}}&#10;\newcommand{\M}{\mathcal{M}}&#10;\newcommand{\ve}{\varepsilon}&#10;\newcommand{\INT}[1]{\int\!\! d^3{#1}\;}&#10;\newcommand{\bra}{\langle 0 |}&#10;\newcommand{\ket}{| 0\rangle}&#10;\newcommand{\thcol}[2]{\begin{pmatrix} #1 \\ #2 \end{pmatrix}}&#10;\newcommand{\throw}[2]{\begin{pmatrix} #1 &amp;amp; #2 \end{pmatrix}}&#10;\newcommand{\tf}[6]{\begin{Bmatrix}#1\\#2\end{Bmatrix}^{#5}\begin{Bmatrix}#3\\#4\end{Bmatrix}^{#6}}&#10;%\newcommand{\tf}[6]{\left(\begin{Bmatrix}#1\\#2\end{Bmatrix}^{#5}\begin{Bmatrix}#3\\#4\end{Bmatrix}^{#6}\right)}&#10;\newcommand{\ret}{\mathrm{ret}}&#10;\newcommand{\adv}{\mathrm{adv}}&#10;\newcommand{\nhl}{n_{\mathrm{H}, \ell}}&#10;\newcommand{\pfrac}[2]{\frac{\partial #1}{\partial #2}}&#10;\newcommand{\rs}{\sqrt{\sigma}}&#10;%%%%%%%%%%%%%%%%%%%%%%%%%%%%%%%%%%%%%%%&#10;&#10;\pagestyle{empty}&#10;&lt;/preamble&gt;&#10;  &lt;body&gt;\begin{align*} &#10;B(t) = &#10;\BM&#10;1+n(t) &amp;amp; -n(t) \\-1 &amp;amp; 1&#10;\EM&#10;\end{align*}&lt;/body&gt;&#10;  &lt;fcolor&gt;FF000000&lt;/fcolor&gt;&#10;  &lt;bcolor&gt;FFFFFFFF&lt;/bcolor&gt;&#10;  &lt;transparent&gt;True&lt;/transparent&gt;&#10;  &lt;resolution&gt;1800&lt;/resolution&gt;&#10;  &lt;imageh&gt;597&lt;/imageh&gt;&#10;  &lt;imagew&gt;2860&lt;/imagew&gt;&#10;  &lt;scale&gt;75&lt;/scale&gt;&#10;  &lt;cursor&gt;42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9" y="3638585"/>
            <a:ext cx="2207081" cy="46037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425252" y="5805264"/>
            <a:ext cx="489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　</a:t>
            </a:r>
            <a:r>
              <a:rPr lang="ja-JP" altLang="en-US" dirty="0">
                <a:solidFill>
                  <a:schemeClr val="tx1">
                    <a:lumMod val="50000"/>
                  </a:schemeClr>
                </a:solidFill>
              </a:rPr>
              <a:t>演算子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：　　　　　　　　　は分布関数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 　演算子：熱的真空上の倍加された</a:t>
            </a:r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Fock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空間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a&#10;\end{align*}&lt;/body&gt;&#10;  &lt;fcolor&gt;FF11392E&lt;/fcolor&gt;&#10;  &lt;bcolor&gt;FFFFFFFF&lt;/bcolor&gt;&#10;  &lt;transparent&gt;True&lt;/transparent&gt;&#10;  &lt;resolution&gt;1800&lt;/resolution&gt;&#10;  &lt;imageh&gt;135&lt;/imageh&gt;&#10;  &lt;imagew&gt;137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98" y="6003522"/>
            <a:ext cx="181462" cy="178813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11392E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98" y="6377099"/>
            <a:ext cx="124069" cy="26487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bra0 a^\d a\ket0 \equiv n&#10;\end{align*}&lt;/body&gt;&#10;  &lt;fcolor&gt;FF11392E&lt;/fcolor&gt;&#10;  &lt;bcolor&gt;FFFFFFFF&lt;/bcolor&gt;&#10;  &lt;transparent&gt;True&lt;/transparent&gt;&#10;  &lt;resolution&gt;1800&lt;/resolution&gt;&#10;  &lt;imageh&gt;382&lt;/imageh&gt;&#10;  &lt;imagew&gt;176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95" y="5957588"/>
            <a:ext cx="1248524" cy="270679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727459" y="6098402"/>
            <a:ext cx="27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2</a:t>
            </a:r>
            <a:r>
              <a:rPr lang="ja-JP" altLang="en-US" b="1" dirty="0">
                <a:solidFill>
                  <a:srgbClr val="00B0F0"/>
                </a:solidFill>
              </a:rPr>
              <a:t>種類</a:t>
            </a:r>
            <a:r>
              <a:rPr lang="ja-JP" altLang="en-US" b="1" dirty="0" smtClean="0">
                <a:solidFill>
                  <a:srgbClr val="00B0F0"/>
                </a:solidFill>
              </a:rPr>
              <a:t>の演算子がある！</a:t>
            </a:r>
            <a:endParaRPr lang="en-US" altLang="ja-JP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1403648" y="1504548"/>
            <a:ext cx="6264696" cy="17804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652120" y="4005065"/>
            <a:ext cx="3168352" cy="10801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684621" y="3726069"/>
            <a:ext cx="2664296" cy="13591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22155" y="5445224"/>
            <a:ext cx="5832648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 </a:t>
            </a:r>
            <a:r>
              <a:rPr kumimoji="1" lang="ja-JP" altLang="en-US" dirty="0" smtClean="0"/>
              <a:t>で書いた非摂動ハミルトニアン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F3C-A3B4-4747-B856-33AAD2DC6F5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Hat{H}_u = c_1 a^\d a&#10;+ c_2 \at^\d \at +&#10;c_3 a\at + c_4 a^\d \at^\d + c_5&#10;\end{align*}&lt;/body&gt;&#10;  &lt;fcolor&gt;FF11392E&lt;/fcolor&gt;&#10;  &lt;bcolor&gt;FFFFFFFF&lt;/bcolor&gt;&#10;  &lt;transparent&gt;True&lt;/transparent&gt;&#10;  &lt;resolution&gt;1800&lt;/resolution&gt;&#10;  &lt;imageh&gt;330&lt;/imageh&gt;&#10;  &lt;imagew&gt;5303&lt;/imagew&gt;&#10;  &lt;scale&gt;50&lt;/scale&gt;&#10;  &lt;cursor&gt;8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750185"/>
            <a:ext cx="5355937" cy="33329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&#10;\end{align*}&lt;/body&gt;&#10;  &lt;fcolor&gt;FF22725C&lt;/fcolor&gt;&#10;  &lt;bcolor&gt;FFFFFFFF&lt;/bcolor&gt;&#10;  &lt;transparent&gt;True&lt;/transparent&gt;&#10;  &lt;resolution&gt;1800&lt;/resolution&gt;&#10;  &lt;imageh&gt;269&lt;/imageh&gt;&#10;  &lt;imagew&gt;1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0" y="764704"/>
            <a:ext cx="300982" cy="64257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=(\omega -i\gamma)\xi^\d\xi - (\omega + i\gamma)\xit^\d \xit + i\dot{n} \xi^\d\xit^\d&#10;\end{align*}&lt;/body&gt;&#10;  &lt;fcolor&gt;FF11392E&lt;/fcolor&gt;&#10;  &lt;bcolor&gt;FFFFFFFF&lt;/bcolor&gt;&#10;  &lt;transparent&gt;True&lt;/transparent&gt;&#10;  &lt;resolution&gt;1800&lt;/resolution&gt;&#10;  &lt;imageh&gt;353&lt;/imageh&gt;&#10;  &lt;imagew&gt;4783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26505"/>
            <a:ext cx="4720349" cy="3483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i \tpartial a^\mu = \bigl[ a^\mu,\, \hat{H}_u \bigr]&#10;\end{align*}&lt;/body&gt;&#10;  &lt;fcolor&gt;FF11392E&lt;/fcolor&gt;&#10;  &lt;bcolor&gt;FFFFFFFF&lt;/bcolor&gt;&#10;  &lt;transparent&gt;True&lt;/transparent&gt;&#10;  &lt;resolution&gt;1800&lt;/resolution&gt;&#10;  &lt;imageh&gt;627&lt;/imageh&gt;&#10;  &lt;imagew&gt;226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8" y="4272500"/>
            <a:ext cx="2040662" cy="56614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62957" y="3872525"/>
            <a:ext cx="197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</a:schemeClr>
                </a:solidFill>
              </a:rPr>
              <a:t>Heisenberg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</a:rPr>
              <a:t>方程式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^\mu = B^{\mu\nu} a^\nu&#10;\end{align*}&lt;/body&gt;&#10;  &lt;fcolor&gt;FF11392E&lt;/fcolor&gt;&#10;  &lt;bcolor&gt;FFFFFFFF&lt;/bcolor&gt;&#10;  &lt;transparent&gt;True&lt;/transparent&gt;&#10;  &lt;resolution&gt;1800&lt;/resolution&gt;&#10;  &lt;imageh&gt;276&lt;/imageh&gt;&#10;  &lt;imagew&gt;1513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89" y="4227707"/>
            <a:ext cx="1390364" cy="253629"/>
          </a:xfrm>
          <a:prstGeom prst="rect">
            <a:avLst/>
          </a:prstGeom>
        </p:spPr>
      </p:pic>
      <p:sp>
        <p:nvSpPr>
          <p:cNvPr id="23" name="下矢印 22"/>
          <p:cNvSpPr/>
          <p:nvPr/>
        </p:nvSpPr>
        <p:spPr>
          <a:xfrm rot="16200000">
            <a:off x="4395021" y="4205652"/>
            <a:ext cx="381299" cy="9326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i \tpartial \xi^\mu = \bigl [\xi^\mu,\, \hat{H}_u -i\dot{n} \xi^\d\xit^\d\bigr]&#10;\end{align*}&lt;/body&gt;&#10;  &lt;fcolor&gt;FF11392E&lt;/fcolor&gt;&#10;  &lt;bcolor&gt;FFFFFFFF&lt;/bcolor&gt;&#10;  &lt;transparent&gt;True&lt;/transparent&gt;&#10;  &lt;resolution&gt;1800&lt;/resolution&gt;&#10;  &lt;imageh&gt;627&lt;/imageh&gt;&#10;  &lt;imagew&gt;3418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12" y="4272500"/>
            <a:ext cx="2779872" cy="509941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n(t)&#10;\end{align*}&lt;/body&gt;&#10;  &lt;fcolor&gt;FF11392E&lt;/fcolor&gt;&#10;  &lt;bcolor&gt;FFFFFFFF&lt;/bcolor&gt;&#10;  &lt;transparent&gt;True&lt;/transparent&gt;&#10;  &lt;resolution&gt;1800&lt;/resolution&gt;&#10;  &lt;imageh&gt;300&lt;/imageh&gt;&#10;  &lt;imagew&gt;48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34" y="3668921"/>
            <a:ext cx="415958" cy="2599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697000" y="3649803"/>
            <a:ext cx="75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</a:rPr>
              <a:t>を含む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4771934" y="3829266"/>
            <a:ext cx="508920" cy="30777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 \xi^\d(t) &amp;amp;= \xi^\d \;e&#10;^{ \int^t\!\!ds\; [i\omega(s)+\gamma(s) ]}\\[5pt]&#10; \xit^\d(t) &amp;amp;= \xit^\d \;e^{ \int^t\!\!ds\; [-i\omega(s)+\gamma(s) ]}&#10;\end{align*}&lt;/body&gt;&#10;  &lt;fcolor&gt;FF11392E&lt;/fcolor&gt;&#10;  &lt;bcolor&gt;FFFFFFFF&lt;/bcolor&gt;&#10;  &lt;transparent&gt;True&lt;/transparent&gt;&#10;  &lt;resolution&gt;1800&lt;/resolution&gt;&#10;  &lt;imageh&gt;1089&lt;/imageh&gt;&#10;  &lt;imagew&gt;3474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88" y="5661248"/>
            <a:ext cx="2551533" cy="79983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%\documentclass[12pt, twoside]{jsarticle}&#10;\documentclass[12pt]{jsarticle}&#10;\usepackage{bm}&#10;\usepackage{mathrsfs}&#10;\usepackage{amsmath,amssymb}&#10;\usepackage{framed}&#10;%\usepackage[color]{showkeys}&#10;\usepackage[dvips,final]{graphicx}&#10;\setlength{\oddsidemargin}{-0.5truecm}&#10;\setlength{\evensidemargin}{\oddsidemargin}&#10;\setlength{\textwidth}{17truecm}&#10;\setlength{\textheight}{23.5truecm}&#10;\setlength{\voffset}{-1.5truecm}&#10;\setlength{\headsep}{1.5truecm}&#10;\setlength{\fullwidth}{\textwidth}&#10;%\pagestyle{headings}&#10;&#10;\renewcommand{\figurename}{Fig.~}&#10;&#10;\setcounter{tocdepth}{2}&#10;&#10;\makeatletter&#10; \renewcommand{\theequation}{\thesection.\arabic{equation}}&#10; \@addtoreset{equation}{section}&#10; \renewcommand{\thefigure}{\thesection.\arabic{figure}}&#10; \@addtoreset{figure}{section}&#10; %\renewcommand{\thetable}{\thesection.\arabic{table}}&#10; %\@addtoreset{table}{section}&#10;\makeatother&#10;&#10;%%%%%%%%%%%%%%%%%%%%%%%%%%%%%%%%%%%%%%%&#10;\newcommand{\be}{\begin{equation}}&#10;\newcommand{\ee}{\end{equation}}&#10;\newcommand{\BM}{\begin{pmatrix}}&#10;\newcommand{\EM}{\end{pmatrix}}&#10;&#10;\bmdefine{\bx}{x}&#10;\bmdefine{\by}{y}&#10;\bmdefine{\bz}{z}&#10;\bmdefine{\bpsi}{\psi}&#10;\bmdefine{\bp}{p}&#10;\bmdefine{\bi}{i}&#10;\bmdefine{\bv}{v}&#10;&#10;\renewcommand{\phi}{\varphi}&#10;\newcommand{\MH}{\mathrm{H}}&#10;\newcommand{\MS}{\mathrm{S}}&#10;\newcommand{\MI}{\mathrm{I}}&#10;\newcommand{\at}{\Tilde{a}}&#10;\newcommand{\ab}{\Bar{a}}&#10;\newcommand{\ac}{\Check{a}}&#10;\newcommand{\xit}{\Tilde{\xi}}&#10;\newcommand{\xib}{\Bar{\xi}}&#10;\newcommand{\phib}{\Bar{\phi}}&#10;\renewcommand{\d}{\dagger}&#10;\newcommand{\ve}{\varepsilon}&#10;\newcommand{\INT}{\int\!\!}&#10;\newcommand{\bra}[1]{\bigl\langle #1 \bigr|}&#10;\newcommand{\ket}[1]{\bigl| #1 \bigr\rangle}&#10;\newcommand{\avg}[1]{\bigl\langle #1 \bigr\rangle}&#10;\newcommand{\bbra}[1]{\bigl\langle\!\!\bigl\langle #1 \bigr|}&#10;\newcommand{\kket}[1]{\bigr| #1 \bigr\rangle\!\!\bigr\rangle}&#10;&#10;\newcommand{\Real}{\mathrm{Re}}&#10;\newcommand{\Imag}{\mathrm{Im}}&#10;\newcommand{\tpartial}{\frac{\partial}{\partial t}}&#10;&#10;\newcommand{\domega}{\delta\omega}&#10;\newcommand{\sqsigma}{\sqrt{\sigma\,}\,}&#10;\newcommand{\eref}[1]{式(\ref{#1})}&#10;\newcommand{\mhint}{\mathrm{int}}&#10;\newcommand{\LOOP}{\mathrm{loop}}&#10;\newcommand{\eq}{\mathrm{eq}}&#10;\newcommand{\tf}[6]{\begin{Bmatrix}#1\\#2\end{Bmatrix}^{#5}\begin{Bmatrix}#3\\#4\end{Bmatrix}^{#6}}&#10;\newcommand{\III}[5]{I_{{#1},{#2};{#3},{#4}}^{#5}}&#10;\newcommand{\JJJ}[3]{J_{{#1},{#2}}^{#3}}&#10;%%%%%%%%%%%%%%%%%%%%%%%%%%%%%%%%%%%%%%%&#10;&#10;&#10;&#10;%%%%%%%%%%%%%%%%%%%%%%%%%%%%%%%%%%%&#10;\pagestyle{empty}&#10;&lt;/preamble&gt;&#10;  &lt;body&gt;\begin{align*} &#10;\xi(t) &amp;amp;= \xi\; e^{ \int^t\!\!ds\; [-i\omega(s)-\gamma(s) ]} \\[5pt]&#10; \xit(t) &amp;amp;= \xit \:e^{\int^t\!\!ds\; [i\omega(s)-\gamma(s) ]} \end{align*}&lt;/body&gt;&#10;  &lt;fcolor&gt;FF11392E&lt;/fcolor&gt;&#10;  &lt;bcolor&gt;FFFFFFFF&lt;/bcolor&gt;&#10;  &lt;transparent&gt;True&lt;/transparent&gt;&#10;  &lt;resolution&gt;1800&lt;/resolution&gt;&#10;  &lt;imageh&gt;1089&lt;/imageh&gt;&#10;  &lt;imagew&gt;3228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3" y="5725512"/>
            <a:ext cx="2370854" cy="799833"/>
          </a:xfrm>
          <a:prstGeom prst="rect">
            <a:avLst/>
          </a:prstGeom>
        </p:spPr>
      </p:pic>
      <p:sp>
        <p:nvSpPr>
          <p:cNvPr id="32" name="下矢印 31"/>
          <p:cNvSpPr/>
          <p:nvPr/>
        </p:nvSpPr>
        <p:spPr>
          <a:xfrm rot="2629762">
            <a:off x="7214763" y="5150064"/>
            <a:ext cx="381299" cy="9326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4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sarticle}&#10;\pagestyle{empty}&#10;\usepackage{bm,mathrsfs}&#10;\usepackage{amsmath,amssymb}&#10;\newcommand{\be}{\begin{equation}}&#10;\newcommand{\ee}{\end{equation}}&#10;\newcommand{\ba}{\begin{eqnarray}}&#10;\newcommand{\ea}{\end{eqnarray}}&#10;\newcommand{\bb}{\begin{bmatrix}}&#10;\newcommand{\eb}{\end{bmatrix}}&#10;&#10;\bmdefine{\bx}{x}&#10;\bmdefine{\by}{y}&#10;\newcommand{\T}[1]{\Tilde{#1}}&#10;\newcommand{\at}{\Tilde{a}}&#10;\newcommand{\ab}{\Bar{a}}&#10;\newcommand{\xit}{\Tilde{\xi}}&#10;\newcommand{\xib}{\Bar{\xi}}&#10;\renewcommand{\phi}{\varphi}&#10;\renewcommand{\d}{\dagger}&#10;\newcommand{\ve}{\varepsilon}&#10;\newcommand{\nl}[1]{n_{\ell_{#1}}}&#10;\newcommand{\fl}[1]{f_{\ell_{#1}}}&#10;\newcommand{\nve}[1]{n_{\ve_{#1}}}&#10;\newcommand{\fve}[1]{f_{\ve_{#1}}}&#10;\newcommand{\omel}[1]{\omega_{\ell_{#1}}}&#10;\newcommand{\Cl}{C_{\ell\, \ell_{1} \ell_{2} \ell_{3}}}&#10;\newcommand{\Cve}{\Tilde{C}_{\ve\, \ve_{1} \ve_{2} \ve_{3}}}&#10;\newcommand{\suml}{\sum_{\ell_{1}, \ell_{2}, \ell_{3}}}&#10;\newcommand{\sumve}{\sum_{\ve_{1}, \ve_{2}, \ve_{3}}}&#10;\newcommand{\kronc}{\delta_{\omega_\ell, \omega_{\ell_1}+\omega_{\ell_2}-\omega_{\ell_3}}}&#10;\newcommand{\Il}[1]{I_{\ell_{#1} \ell_{1 #1} \ell_{2 #1} \ell_{3 #1} }}&#10;\newcommand{\INT}[1]{\int\!\! d^3{#1}\;}&#10;\newcommand{\bra}{\langle 0 |}&#10;\newcommand{\ket}{| 0\rangle}&#10;\newcommand{\thcol}[2]{\begin{pmatrix} #1 \\ #2 \end{pmatrix}}&#10;\newcommand{\throw}[2]{\begin{pmatrix} #1 &amp; #2 \end{pmatrix}}&#10;\newcommand{\tf}[4]{\left[\begin{Bmatrix}#1\\#2\end{Bmatrix}\begin{Bmatrix}#3\\#4\end{Bmatrix}\right]}&#10;\begin{document}&#10;\[&#10; a^\mu    = B^{-1, \mu\nu} \xi^\nu 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31"/>
  <p:tag name="BOXHEIGHT" val="419"/>
  <p:tag name="BOXFONT" val="10"/>
  <p:tag name="BOXWRAP" val="False"/>
  <p:tag name="WORKAROUNDTRANSPARENCYBUG" val="False"/>
  <p:tag name="ALLOWFONTSUBSTITUTION" val="False"/>
  <p:tag name="BITMAPFORMAT" val="pngmono"/>
  <p:tag name="ORIGWIDTH" val="64"/>
  <p:tag name="PICTUREFILESIZE" val="10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sarticle}&#10;\pagestyle{empty}&#10;\usepackage{bm,mathrsfs}&#10;\usepackage{amsmath,amssymb}&#10;\newcommand{\be}{\begin{equation}}&#10;\newcommand{\ee}{\end{equation}}&#10;\newcommand{\ba}{\begin{eqnarray}}&#10;\newcommand{\ea}{\end{eqnarray}}&#10;\newcommand{\bb}{\begin{bmatrix}}&#10;\newcommand{\eb}{\end{bmatrix}}&#10;&#10;\bmdefine{\bx}{x}&#10;\bmdefine{\by}{y}&#10;\newcommand{\T}[1]{\Tilde{#1}}&#10;\newcommand{\at}{\Tilde{a}}&#10;\newcommand{\ab}{\Bar{a}}&#10;\newcommand{\xit}{\Tilde{\xi}}&#10;\newcommand{\xib}{\Bar{\xi}}&#10;\renewcommand{\phi}{\varphi}&#10;\renewcommand{\d}{\dagger}&#10;\newcommand{\ve}{\varepsilon}&#10;\newcommand{\nl}[1]{n_{\ell_{#1}}}&#10;\newcommand{\fl}[1]{f_{\ell_{#1}}}&#10;\newcommand{\nve}[1]{n_{\ve_{#1}}}&#10;\newcommand{\fve}[1]{f_{\ve_{#1}}}&#10;\newcommand{\omel}[1]{\omega_{\ell_{#1}}}&#10;\newcommand{\Cl}{C_{\ell\, \ell_{1} \ell_{2} \ell_{3}}}&#10;\newcommand{\Cve}{\Tilde{C}_{\ve\, \ve_{1} \ve_{2} \ve_{3}}}&#10;\newcommand{\suml}{\sum_{\ell_{1}, \ell_{2}, \ell_{3}}}&#10;\newcommand{\sumve}{\sum_{\ve_{1}, \ve_{2}, \ve_{3}}}&#10;\newcommand{\kronc}{\delta_{\omega_\ell, \omega_{\ell_1}+\omega_{\ell_2}-\omega_{\ell_3}}}&#10;\newcommand{\Il}[1]{I_{\ell_{#1} \ell_{1 #1} \ell_{2 #1} \ell_{3 #1} }}&#10;\newcommand{\INT}[1]{\int\!\! d^3{#1}\;}&#10;\newcommand{\bra}{\langle 0 |}&#10;\newcommand{\ket}{| 0\rangle}&#10;\newcommand{\thcol}[2]{\begin{pmatrix} #1 \\ #2 \end{pmatrix}}&#10;\newcommand{\throw}[2]{\begin{pmatrix} #1 &amp; #2 \end{pmatrix}}&#10;\newcommand{\tf}[4]{\left[\begin{Bmatrix}#1\\#2\end{Bmatrix}\begin{Bmatrix}#3\\#4\end{Bmatrix}\right]}&#10;\begin{document}&#10;\[ \ab^\mu  = \xib^\nu B^{\nu\mu} 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31"/>
  <p:tag name="BOXHEIGHT" val="419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96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テーマ2">
  <a:themeElements>
    <a:clrScheme name="ファンシー（008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ァンシー（008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リゾート">
  <a:themeElements>
    <a:clrScheme name="ユーザー定義 3">
      <a:dk1>
        <a:srgbClr val="22725C"/>
      </a:dk1>
      <a:lt1>
        <a:sysClr val="window" lastClr="FFFFFF"/>
      </a:lt1>
      <a:dk2>
        <a:srgbClr val="22725C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 % \ d o c u m e n t c l a s s [ 1 2 p t ,   t w o s i d e ] { j s a r t i c l e }  
 \ d o c u m e n t c l a s s [ 1 2 p t ] { j s a r t i c l e }  
 \ u s e p a c k a g e { b m }  
 \ u s e p a c k a g e { m a t h r s f s }  
 \ u s e p a c k a g e { a m s m a t h , a m s s y m b }  
 \ u s e p a c k a g e { f r a m e d }  
 % \ u s e p a c k a g e [ c o l o r ] { s h o w k e y s }  
 \ u s e p a c k a g e [ d v i p s , f i n a l ] { g r a p h i c x }  
 \ s e t l e n g t h { \ o d d s i d e m a r g i n } { - 0 . 5 t r u e c m }  
 \ s e t l e n g t h { \ e v e n s i d e m a r g i n } { \ o d d s i d e m a r g i n }  
 \ s e t l e n g t h { \ t e x t w i d t h } { 1 7 t r u e c m }  
 \ s e t l e n g t h { \ t e x t h e i g h t } { 2 3 . 5 t r u e c m }  
 \ s e t l e n g t h { \ v o f f s e t } { - 1 . 5 t r u e c m }  
 \ s e t l e n g t h { \ h e a d s e p } { 1 . 5 t r u e c m }  
 \ s e t l e n g t h { \ f u l l w i d t h } { \ t e x t w i d t h }  
 % \ p a g e s t y l e { h e a d i n g s }  
  
 \ r e n e w c o m m a n d { \ f i g u r e n a m e } { F i g . ~ }  
  
 \ s e t c o u n t e r { t o c d e p t h } { 2 }  
  
 \ m a k e a t l e t t e r  
 	 \ r e n e w c o m m a n d { \ t h e e q u a t i o n } { \ t h e s e c t i o n . \ a r a b i c { e q u a t i o n } }  
 	 \ @ a d d t o r e s e t { e q u a t i o n } { s e c t i o n }  
 	 \ r e n e w c o m m a n d { \ t h e f i g u r e } { \ t h e s e c t i o n . \ a r a b i c { f i g u r e } }  
 	 \ @ a d d t o r e s e t { f i g u r e } { s e c t i o n }  
 	 % \ r e n e w c o m m a n d { \ t h e t a b l e } { \ t h e s e c t i o n . \ a r a b i c { t a b l e } }  
 	 % \ @ a d d t o r e s e t { t a b l e } { s e c t i o n }  
 \ m a k e a t o t h e r  
  
 % % % % % % % % % % % % % % % % % % % % % % % % % % % % % % % % % % % % % % %  
 \ n e w c o m m a n d { \ b e } { \ b e g i n { e q u a t i o n } }  
 \ n e w c o m m a n d { \ e e } { \ e n d { e q u a t i o n } }  
 \ n e w c o m m a n d { \ B M } { \ b e g i n { p m a t r i x } }  
 \ n e w c o m m a n d { \ E M } { \ e n d { p m a t r i x } }  
  
 \ b m d e f i n e { \ b x } { x }  
 \ b m d e f i n e { \ b y } { y }  
 \ b m d e f i n e { \ b z } { z }  
 \ b m d e f i n e { \ b p s i } { \ p s i }  
 \ b m d e f i n e { \ b p } { p }  
 \ b m d e f i n e { \ b i } { i }  
 \ b m d e f i n e { \ b v } { v }  
  
 \ r e n e w c o m m a n d { \ p h i } { \ v a r p h i }  
 \ n e w c o m m a n d { \ M H } { \ m a t h r m { H } }  
 \ n e w c o m m a n d { \ M S } { \ m a t h r m { S } }  
 \ n e w c o m m a n d { \ M I } { \ m a t h r m { I } }  
 \ n e w c o m m a n d { \ a t } { \ T i l d e { a } }  
 \ n e w c o m m a n d { \ a b } { \ B a r { a } }  
 \ n e w c o m m a n d { \ a c } { \ C h e c k { a } }  
 \ n e w c o m m a n d { \ x i t } { \ T i l d e { \ x i } }  
 \ n e w c o m m a n d { \ x i b } { \ B a r { \ x i } }  
 \ n e w c o m m a n d { \ p h i b } { \ B a r { \ p h i } }  
 \ r e n e w c o m m a n d { \ d } { \ d a g g e r }  
 \ n e w c o m m a n d { \ v e } { \ v a r e p s i l o n }  
 \ n e w c o m m a n d { \ I N T } { \ i n t \ ! \ ! }  
 \ n e w c o m m a n d { \ b r a } [ 1 ] { \ b i g l \ l a n g l e   # 1   \ b i g r | }  
 \ n e w c o m m a n d { \ k e t } [ 1 ] { \ b i g l |   # 1   \ b i g r \ r a n g l e }  
 \ n e w c o m m a n d { \ a v g } [ 1 ] { \ b i g l \ l a n g l e   # 1   \ b i g r \ r a n g l e }  
 \ n e w c o m m a n d { \ b b r a } [ 1 ] { \ b i g l \ l a n g l e \ ! \ ! \ b i g l \ l a n g l e   # 1   \ b i g r | }  
 \ n e w c o m m a n d { \ k k e t } [ 1 ] { \ b i g r |   # 1   \ b i g r \ r a n g l e \ ! \ ! \ b i g r \ r a n g l e }  
  
 \ n e w c o m m a n d { \ R e a l } { \ m a t h r m { R e } }  
 \ n e w c o m m a n d { \ I m a g } { \ m a t h r m { I m } }  
 \ n e w c o m m a n d { \ t p a r t i a l } { \ f r a c { \ p a r t i a l } { \ p a r t i a l   t } }  
  
 \ n e w c o m m a n d { \ d o m e g a } { \ d e l t a \ o m e g a }  
 \ n e w c o m m a n d { \ s q s i g m a } { \ s q r t { \ s i g m a \ , } \ , }  
 \ n e w c o m m a n d { \ e r e f } [ 1 ] { _( \ r e f { # 1 } ) }  
 \ n e w c o m m a n d { \ m h i n t } { \ m a t h r m { i n t } }  
 \ n e w c o m m a n d { \ L O O P } { \ m a t h r m { l o o p } }  
 \ n e w c o m m a n d { \ e q } { \ m a t h r m { e q } }  
 \ n e w c o m m a n d { \ t f } [ 6 ] { \ b e g i n { B m a t r i x } # 1 \ \ # 2 \ e n d { B m a t r i x } ^ { # 5 } \ b e g i n { B m a t r i x } # 3 \ \ # 4 \ e n d { B m a t r i x } ^ { # 6 } }  
 \ n e w c o m m a n d { \ I I I } [ 5 ] { I _ { { # 1 } , { # 2 } ; { # 3 } , { # 4 } } ^ { # 5 } }  
 \ n e w c o m m a n d { \ J J J } [ 3 ] { J _ { { # 1 } , { # 2 } } ^ { # 3 } }  
 % % % % % % % % % % % % % % % % % % % % % % % % % % % % % % % % % % % % % % %  
  
  
  
 % % % % % % % % % % % % % % % % % % % % % % % % % % % % % % % % % % %  
 \ p a g e s t y l e { e m p t y }  
 < / p r e a m b l e >  
     < b o d y > \ b e g i n { a l i g n * }    
  
 \ e n d { a l i g n * } < / b o d y >  
     < f c o l o r > F F 1 1 3 9 2 E 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C58AAC09-4476-4839-A54B-935E9FF06FF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567</Words>
  <Application>Microsoft Office PowerPoint</Application>
  <PresentationFormat>画面に合わせる (4:3)</PresentationFormat>
  <Paragraphs>150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テーマ2</vt:lpstr>
      <vt:lpstr>リゾート</vt:lpstr>
      <vt:lpstr>2重井戸型ポテンシャルに捕捉された 冷却原子気体の非平衡初期分布緩和過程に対する非平衡Thermo Field Dynamics</vt:lpstr>
      <vt:lpstr>PowerPoint プレゼンテーション</vt:lpstr>
      <vt:lpstr>冷却原子系における緩和過程</vt:lpstr>
      <vt:lpstr>2重井戸型模型</vt:lpstr>
      <vt:lpstr>Thermo Field Dynamics</vt:lpstr>
      <vt:lpstr>TFDのハミルトニアン</vt:lpstr>
      <vt:lpstr>非摂動ハミルトニアンの一般形</vt:lpstr>
      <vt:lpstr>熱的Bogoliubov変換</vt:lpstr>
      <vt:lpstr>　 で書いた非摂動ハミルトニアン</vt:lpstr>
      <vt:lpstr>3つパラメータの意味</vt:lpstr>
      <vt:lpstr>繰り込み条件</vt:lpstr>
      <vt:lpstr>量子輸送方程式の例</vt:lpstr>
      <vt:lpstr>2重井戸型模型の数値計算</vt:lpstr>
      <vt:lpstr>数値計算結果</vt:lpstr>
      <vt:lpstr>数値計算結果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Nakamura</dc:creator>
  <cp:lastModifiedBy>Yusuke</cp:lastModifiedBy>
  <cp:revision>101</cp:revision>
  <dcterms:created xsi:type="dcterms:W3CDTF">2013-08-07T04:51:47Z</dcterms:created>
  <dcterms:modified xsi:type="dcterms:W3CDTF">2013-08-26T14:51:51Z</dcterms:modified>
</cp:coreProperties>
</file>