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8"/>
  </p:notesMasterIdLst>
  <p:sldIdLst>
    <p:sldId id="256" r:id="rId3"/>
    <p:sldId id="347" r:id="rId4"/>
    <p:sldId id="327" r:id="rId5"/>
    <p:sldId id="328" r:id="rId6"/>
    <p:sldId id="329" r:id="rId7"/>
    <p:sldId id="333" r:id="rId8"/>
    <p:sldId id="334" r:id="rId9"/>
    <p:sldId id="335" r:id="rId10"/>
    <p:sldId id="336" r:id="rId11"/>
    <p:sldId id="343" r:id="rId12"/>
    <p:sldId id="338" r:id="rId13"/>
    <p:sldId id="339" r:id="rId14"/>
    <p:sldId id="340" r:id="rId15"/>
    <p:sldId id="341" r:id="rId16"/>
    <p:sldId id="345" r:id="rId1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F9F"/>
    <a:srgbClr val="ABFFD1"/>
    <a:srgbClr val="768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7" autoAdjust="0"/>
    <p:restoredTop sz="94923" autoAdjust="0"/>
  </p:normalViewPr>
  <p:slideViewPr>
    <p:cSldViewPr>
      <p:cViewPr varScale="1">
        <p:scale>
          <a:sx n="84" d="100"/>
          <a:sy n="84" d="100"/>
        </p:scale>
        <p:origin x="157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CB339-C496-4298-89A3-5D8E0410A143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3642D-A169-4590-9D3D-1535A7EE556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12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194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7" name="Freeform 46"/>
          <p:cNvSpPr>
            <a:spLocks/>
          </p:cNvSpPr>
          <p:nvPr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EE9E-341F-4AFF-B3E8-9D9C3239837D}" type="datetimeFigureOut">
              <a:rPr kumimoji="1" lang="ja-JP" altLang="en-US" smtClean="0"/>
              <a:t>2013/8/27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529192" cy="6858000"/>
            <a:chOff x="0" y="0"/>
            <a:chExt cx="9529192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499992" y="6096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8F70-A993-42D7-9E42-E2887A90DFE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6096000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2.png"/><Relationship Id="rId21" Type="http://schemas.openxmlformats.org/officeDocument/2006/relationships/image" Target="../media/image49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1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25.png"/><Relationship Id="rId5" Type="http://schemas.openxmlformats.org/officeDocument/2006/relationships/image" Target="../media/image34.png"/><Relationship Id="rId15" Type="http://schemas.openxmlformats.org/officeDocument/2006/relationships/image" Target="../media/image43.png"/><Relationship Id="rId10" Type="http://schemas.openxmlformats.org/officeDocument/2006/relationships/image" Target="../media/image39.png"/><Relationship Id="rId19" Type="http://schemas.openxmlformats.org/officeDocument/2006/relationships/image" Target="../media/image47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4.png"/><Relationship Id="rId21" Type="http://schemas.openxmlformats.org/officeDocument/2006/relationships/image" Target="../media/image8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63.png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24" Type="http://schemas.openxmlformats.org/officeDocument/2006/relationships/image" Target="../media/image85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23" Type="http://schemas.openxmlformats.org/officeDocument/2006/relationships/image" Target="../media/image84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Relationship Id="rId22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79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12" Type="http://schemas.openxmlformats.org/officeDocument/2006/relationships/image" Target="../media/image95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94.png"/><Relationship Id="rId5" Type="http://schemas.openxmlformats.org/officeDocument/2006/relationships/image" Target="../media/image89.png"/><Relationship Id="rId10" Type="http://schemas.openxmlformats.org/officeDocument/2006/relationships/image" Target="../media/image93.png"/><Relationship Id="rId4" Type="http://schemas.openxmlformats.org/officeDocument/2006/relationships/image" Target="../media/image88.png"/><Relationship Id="rId9" Type="http://schemas.openxmlformats.org/officeDocument/2006/relationships/image" Target="../media/image92.png"/><Relationship Id="rId14" Type="http://schemas.openxmlformats.org/officeDocument/2006/relationships/image" Target="../media/image9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5.png"/><Relationship Id="rId18" Type="http://schemas.openxmlformats.org/officeDocument/2006/relationships/image" Target="../media/image109.png"/><Relationship Id="rId3" Type="http://schemas.openxmlformats.org/officeDocument/2006/relationships/image" Target="../media/image98.png"/><Relationship Id="rId7" Type="http://schemas.openxmlformats.org/officeDocument/2006/relationships/image" Target="../media/image100.png"/><Relationship Id="rId12" Type="http://schemas.openxmlformats.org/officeDocument/2006/relationships/image" Target="../media/image104.png"/><Relationship Id="rId17" Type="http://schemas.openxmlformats.org/officeDocument/2006/relationships/image" Target="../media/image83.png"/><Relationship Id="rId2" Type="http://schemas.openxmlformats.org/officeDocument/2006/relationships/image" Target="../media/image97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79.png"/><Relationship Id="rId5" Type="http://schemas.openxmlformats.org/officeDocument/2006/relationships/image" Target="../media/image99.png"/><Relationship Id="rId15" Type="http://schemas.openxmlformats.org/officeDocument/2006/relationships/image" Target="../media/image107.png"/><Relationship Id="rId10" Type="http://schemas.openxmlformats.org/officeDocument/2006/relationships/image" Target="../media/image103.png"/><Relationship Id="rId4" Type="http://schemas.openxmlformats.org/officeDocument/2006/relationships/image" Target="../media/image45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993339"/>
            <a:ext cx="8640960" cy="954107"/>
          </a:xfrm>
        </p:spPr>
        <p:txBody>
          <a:bodyPr/>
          <a:lstStyle/>
          <a:p>
            <a:pPr algn="l"/>
            <a:r>
              <a:rPr kumimoji="1" lang="ja-JP" altLang="en-US" sz="2800" dirty="0" smtClean="0"/>
              <a:t>一次元光学格子中の冷却気体</a:t>
            </a:r>
            <a:r>
              <a:rPr lang="en-US" altLang="ja-JP" sz="2800" dirty="0" smtClean="0"/>
              <a:t>Bose-Einstein</a:t>
            </a:r>
            <a:r>
              <a:rPr lang="ja-JP" altLang="en-US" sz="2800" dirty="0" smtClean="0"/>
              <a:t>凝縮系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における量子輸送方程式による数値シミュレーション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23728" y="3717032"/>
            <a:ext cx="4896544" cy="904863"/>
          </a:xfrm>
        </p:spPr>
        <p:txBody>
          <a:bodyPr/>
          <a:lstStyle/>
          <a:p>
            <a:pPr algn="just"/>
            <a:r>
              <a:rPr kumimoji="1" lang="ja-JP" altLang="en-US" dirty="0" smtClean="0"/>
              <a:t>早稲田大学　基幹理工学部　</a:t>
            </a:r>
            <a:endParaRPr kumimoji="1" lang="en-US" altLang="ja-JP" dirty="0" smtClean="0"/>
          </a:p>
          <a:p>
            <a:pPr algn="just"/>
            <a:r>
              <a:rPr kumimoji="1" lang="ja-JP" altLang="en-US" dirty="0" smtClean="0"/>
              <a:t>桑原　幸朗、中村祐介、山中由也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53659" y="2492896"/>
            <a:ext cx="403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基研研究会「熱場の量子論とその応用」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2013/8/27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65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円/楕円 71"/>
          <p:cNvSpPr/>
          <p:nvPr/>
        </p:nvSpPr>
        <p:spPr>
          <a:xfrm>
            <a:off x="6096674" y="2642148"/>
            <a:ext cx="347534" cy="3116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84052" y="3983536"/>
            <a:ext cx="3228696" cy="3099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4396593" y="2626226"/>
            <a:ext cx="347534" cy="3116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2242458" y="2555510"/>
            <a:ext cx="458377" cy="4530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971600" y="1523314"/>
            <a:ext cx="4104456" cy="6095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6" name="直線矢印コネクタ 75"/>
          <p:cNvCxnSpPr>
            <a:stCxn id="74" idx="0"/>
            <a:endCxn id="69" idx="3"/>
          </p:cNvCxnSpPr>
          <p:nvPr/>
        </p:nvCxnSpPr>
        <p:spPr>
          <a:xfrm flipV="1">
            <a:off x="2054364" y="2892222"/>
            <a:ext cx="2393124" cy="4014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凝縮系の記述</a:t>
            </a:r>
            <a:endParaRPr kumimoji="1" lang="ja-JP" altLang="en-US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371544" y="2227157"/>
            <a:ext cx="5151042" cy="369332"/>
            <a:chOff x="1398439" y="1916832"/>
            <a:chExt cx="5151042" cy="369332"/>
          </a:xfrm>
        </p:grpSpPr>
        <p:pic>
          <p:nvPicPr>
            <p:cNvPr id="65" name="TexTeXPicture" descr="&lt;?xml version=&quot;1.0&quot; encoding=&quot;utf-16&quot;?&gt;&#10;&lt;TeXTeX&gt;&#10;  &lt;preamble&gt;\documentclass{jarticle}&#10;\usepackage{amsmath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varphi&#10;\end{align*}&lt;/body&gt;&#10;  &lt;fcolor&gt;FF000000&lt;/fcolor&gt;&#10;  &lt;bcolor&gt;FFFFFFFF&lt;/bcolor&gt;&#10;  &lt;transparent&gt;True&lt;/transparent&gt;&#10;  &lt;resolution&gt;1800&lt;/resolution&gt;&#10;  &lt;imageh&gt;165&lt;/imageh&gt;&#10;  &lt;imagew&gt;141&lt;/imagew&gt;&#10;  &lt;scale&gt;50&lt;/scale&gt;&#10;  &lt;cursor&gt;23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8439" y="2030239"/>
              <a:ext cx="149225" cy="174625"/>
            </a:xfrm>
            <a:prstGeom prst="rect">
              <a:avLst/>
            </a:prstGeom>
          </p:spPr>
        </p:pic>
        <p:sp>
          <p:nvSpPr>
            <p:cNvPr id="66" name="テキスト ボックス 65"/>
            <p:cNvSpPr txBox="1"/>
            <p:nvPr/>
          </p:nvSpPr>
          <p:spPr>
            <a:xfrm>
              <a:off x="1475656" y="1916832"/>
              <a:ext cx="5073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の</a:t>
              </a:r>
              <a:r>
                <a:rPr lang="en-US" altLang="ja-JP" dirty="0" smtClean="0"/>
                <a:t>1</a:t>
              </a:r>
              <a:r>
                <a:rPr lang="ja-JP" altLang="en-US" dirty="0" smtClean="0"/>
                <a:t>次と</a:t>
              </a:r>
              <a:r>
                <a:rPr lang="en-US" altLang="ja-JP" dirty="0" smtClean="0"/>
                <a:t>2</a:t>
              </a:r>
              <a:r>
                <a:rPr lang="ja-JP" altLang="en-US" dirty="0" smtClean="0"/>
                <a:t>次の項を非摂動ハミルトニアン　　　にとる</a:t>
              </a:r>
              <a:endParaRPr lang="en-US" altLang="ja-JP" dirty="0" smtClean="0"/>
            </a:p>
          </p:txBody>
        </p:sp>
        <p:pic>
          <p:nvPicPr>
            <p:cNvPr id="67" name="TexTeXPicture" descr="&lt;?xml version=&quot;1.0&quot; encoding=&quot;utf-16&quot;?&gt;&#10;&lt;TeXTeX&gt;&#10;  &lt;preamble&gt;\documentclass{jarticle}&#10;\usepackage{amsmath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H_0&#10;\end{align*}&lt;/body&gt;&#10;  &lt;fcolor&gt;FF000000&lt;/fcolor&gt;&#10;  &lt;bcolor&gt;FFFFFFFF&lt;/bcolor&gt;&#10;  &lt;transparent&gt;True&lt;/transparent&gt;&#10;  &lt;resolution&gt;1800&lt;/resolution&gt;&#10;  &lt;imageh&gt;211&lt;/imageh&gt;&#10;  &lt;imagew&gt;288&lt;/imagew&gt;&#10;  &lt;scale&gt;50&lt;/scale&gt;&#10;  &lt;cursor&gt;19&lt;/cursor&gt;&#10;&lt;/TeXTeX&gt;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6096" y="1989844"/>
              <a:ext cx="304800" cy="223308"/>
            </a:xfrm>
            <a:prstGeom prst="rect">
              <a:avLst/>
            </a:prstGeom>
          </p:spPr>
        </p:pic>
      </p:grpSp>
      <p:cxnSp>
        <p:nvCxnSpPr>
          <p:cNvPr id="77" name="直線矢印コネクタ 76"/>
          <p:cNvCxnSpPr>
            <a:stCxn id="74" idx="0"/>
            <a:endCxn id="68" idx="4"/>
          </p:cNvCxnSpPr>
          <p:nvPr/>
        </p:nvCxnSpPr>
        <p:spPr>
          <a:xfrm flipV="1">
            <a:off x="2054364" y="3008576"/>
            <a:ext cx="417283" cy="2851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240304" y="1488275"/>
            <a:ext cx="8847087" cy="2170195"/>
          </a:xfrm>
          <a:prstGeom prst="roundRect">
            <a:avLst>
              <a:gd name="adj" fmla="val 74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86" name="TexTeXPicture" descr="&lt;?xml version=&quot;1.0&quot; encoding=&quot;utf-16&quot;?&gt;&#10;&lt;TeXTeX&gt;&#10;  &lt;preamble&gt;\documentclass{jarticle}&#10;\usepackage{amsmath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T_{0,ij}^{\alpha \beta} &amp;amp;= \bpm \mathcal{L}_{0,ij} &amp;amp; \mathcal{M}_{0,ij} \\ -\mathcal{M}^*_{0,ij} &amp;amp; -\mathcal{L}_{0,ij} \epm^{\alpha \beta}&#10;\end{align*}&lt;/body&gt;&#10;  &lt;fcolor&gt;FF000000&lt;/fcolor&gt;&#10;  &lt;bcolor&gt;FFFFFFFF&lt;/bcolor&gt;&#10;  &lt;transparent&gt;True&lt;/transparent&gt;&#10;  &lt;resolution&gt;1800&lt;/resolution&gt;&#10;  &lt;imageh&gt;808&lt;/imageh&gt;&#10;  &lt;imagew&gt;3215&lt;/imagew&gt;&#10;  &lt;scale&gt;50&lt;/scale&gt;&#10;  &lt;cursor&gt;154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36" y="1604809"/>
            <a:ext cx="2054002" cy="516635"/>
          </a:xfrm>
          <a:prstGeom prst="rect">
            <a:avLst/>
          </a:prstGeom>
        </p:spPr>
      </p:pic>
      <p:pic>
        <p:nvPicPr>
          <p:cNvPr id="87" name="TexTeXPicture" descr="&lt;?xml version=&quot;1.0&quot; encoding=&quot;utf-16&quot;?&gt;&#10;&lt;TeXTeX&gt;&#10;  &lt;preamble&gt;\documentclass{jarticle}&#10;\usepackage{amsmath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cal{L}_{0,ij} &amp;amp;= -J(\delta_{i,j+1} + \delta_{i, j-1}) + \delta_{ij}(\nu_i - \mu + 2 U |\zeta_i|^2)&#10;\end{align*}&lt;/body&gt;&#10;  &lt;fcolor&gt;FF000000&lt;/fcolor&gt;&#10;  &lt;bcolor&gt;FFFFFFFF&lt;/bcolor&gt;&#10;  &lt;transparent&gt;True&lt;/transparent&gt;&#10;  &lt;resolution&gt;1800&lt;/resolution&gt;&#10;  &lt;imageh&gt;292&lt;/imageh&gt;&#10;  &lt;imagew&gt;5369&lt;/imagew&gt;&#10;  &lt;scale&gt;50&lt;/scale&gt;&#10;  &lt;cursor&gt;119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928" y="2746790"/>
            <a:ext cx="2222022" cy="205750"/>
          </a:xfrm>
          <a:prstGeom prst="rect">
            <a:avLst/>
          </a:prstGeom>
        </p:spPr>
      </p:pic>
      <p:pic>
        <p:nvPicPr>
          <p:cNvPr id="88" name="TexTeXPicture" descr="&lt;?xml version=&quot;1.0&quot; encoding=&quot;utf-16&quot;?&gt;&#10;&lt;TeXTeX&gt;&#10;  &lt;preamble&gt;\documentclass{jarticle}&#10;\usepackage{amsmath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cal{M}_{0,ij} &amp;amp;= U \delta_{ij} \zeta_i^2&#10;\end{align*}&lt;/body&gt;&#10;  &lt;fcolor&gt;FF000000&lt;/fcolor&gt;&#10;  &lt;bcolor&gt;FFFFFFFF&lt;/bcolor&gt;&#10;  &lt;transparent&gt;True&lt;/transparent&gt;&#10;  &lt;resolution&gt;1800&lt;/resolution&gt;&#10;  &lt;imageh&gt;292&lt;/imageh&gt;&#10;  &lt;imagew&gt;1657&lt;/imagew&gt;&#10;  &lt;scale&gt;50&lt;/scale&gt;&#10;  &lt;cursor&gt;61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928" y="3041656"/>
            <a:ext cx="991601" cy="173883"/>
          </a:xfrm>
          <a:prstGeom prst="rect">
            <a:avLst/>
          </a:prstGeom>
        </p:spPr>
      </p:pic>
      <p:pic>
        <p:nvPicPr>
          <p:cNvPr id="89" name="TexTeXPicture" descr="&lt;?xml version=&quot;1.0&quot; encoding=&quot;utf-16&quot;?&gt;&#10;&lt;TeXTeX&gt;&#10;  &lt;preamble&gt;\documentclass{jarticle}&#10;\usepackage{amsmath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h_{0,ij} &amp;amp;= -J(\delta_{i,j+1} + \delta_{i, j-1}) + \delta_{ij}(\nu_i - \mu + U |\zeta_i|^2)&#10;\end{align*}&lt;/body&gt;&#10;  &lt;fcolor&gt;FF000000&lt;/fcolor&gt;&#10;  &lt;bcolor&gt;FFFFFFFF&lt;/bcolor&gt;&#10;  &lt;transparent&gt;True&lt;/transparent&gt;&#10;  &lt;resolution&gt;1800&lt;/resolution&gt;&#10;  &lt;imageh&gt;292&lt;/imageh&gt;&#10;  &lt;imagew&gt;5211&lt;/imagew&gt;&#10;  &lt;scale&gt;50&lt;/scale&gt;&#10;  &lt;cursor&gt;107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073" y="3219353"/>
            <a:ext cx="2225877" cy="196379"/>
          </a:xfrm>
          <a:prstGeom prst="rect">
            <a:avLst/>
          </a:prstGeom>
        </p:spPr>
      </p:pic>
      <p:pic>
        <p:nvPicPr>
          <p:cNvPr id="9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varphi_i^{\alpha} &amp;amp;= \bpm \varphi_i \\ \varphi_i^{\dag} \epm^{\alpha}&#10;\end{align*}&lt;/body&gt;&#10;  &lt;fcolor&gt;FF000000&lt;/fcolor&gt;&#10;  &lt;bcolor&gt;FFFFFFFF&lt;/bcolor&gt;&#10;  &lt;transparent&gt;True&lt;/transparent&gt;&#10;  &lt;resolution&gt;1800&lt;/resolution&gt;&#10;  &lt;imageh&gt;762&lt;/imageh&gt;&#10;  &lt;imagew&gt;1403&lt;/imagew&gt;&#10;  &lt;scale&gt;50&lt;/scale&gt;&#10;  &lt;cursor&gt;86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287" y="2165889"/>
            <a:ext cx="753019" cy="408981"/>
          </a:xfrm>
          <a:prstGeom prst="rect">
            <a:avLst/>
          </a:prstGeom>
        </p:spPr>
      </p:pic>
      <p:pic>
        <p:nvPicPr>
          <p:cNvPr id="9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bar{\varphi}_i^{\beta} = \bpm \varphi_i^{\dag} &amp;amp; -\varphi_i \epm^{\beta}&#10;\end{align*}&lt;/body&gt;&#10;  &lt;fcolor&gt;FF000000&lt;/fcolor&gt;&#10;  &lt;bcolor&gt;FFFFFFFF&lt;/bcolor&gt;&#10;  &lt;transparent&gt;True&lt;/transparent&gt;&#10;  &lt;resolution&gt;1800&lt;/resolution&gt;&#10;  &lt;imageh&gt;510&lt;/imageh&gt;&#10;  &lt;imagew&gt;1979&lt;/imagew&gt;&#10;  &lt;scale&gt;50&lt;/scale&gt;&#10;  &lt;cursor&gt;89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769" y="2233515"/>
            <a:ext cx="1062170" cy="273727"/>
          </a:xfrm>
          <a:prstGeom prst="rect">
            <a:avLst/>
          </a:prstGeom>
        </p:spPr>
      </p:pic>
      <p:sp>
        <p:nvSpPr>
          <p:cNvPr id="93" name="正方形/長方形 92"/>
          <p:cNvSpPr/>
          <p:nvPr/>
        </p:nvSpPr>
        <p:spPr>
          <a:xfrm>
            <a:off x="6639514" y="1556792"/>
            <a:ext cx="2375869" cy="192323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52444" y="14974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場の分割</a:t>
            </a:r>
            <a:endParaRPr kumimoji="1" lang="ja-JP" altLang="en-US" dirty="0"/>
          </a:p>
        </p:txBody>
      </p:sp>
      <p:pic>
        <p:nvPicPr>
          <p:cNvPr id="52" name="TexTeXPicture" descr="&lt;?xml version=&quot;1.0&quot; encoding=&quot;utf-16&quot;?&gt;&#10;&lt;TeXTeX&gt;&#10;  &lt;preamble&gt;\documentclass{jarticle}&#10;\usepackage{amsmath}&#10;\pagestyle{empty}&lt;/preamble&gt;&#10;  &lt;body&gt;\begin{align*} &#10;\psi_i(t) = \zeta_i(t) + \varphi_i(t)&#10;\end{align*}&lt;/body&gt;&#10;  &lt;fcolor&gt;FF000000&lt;/fcolor&gt;&#10;  &lt;bcolor&gt;FFFFFFFF&lt;/bcolor&gt;&#10;  &lt;transparent&gt;True&lt;/transparent&gt;&#10;  &lt;resolution&gt;1800&lt;/resolution&gt;&#10;  &lt;imageh&gt;249&lt;/imageh&gt;&#10;  &lt;imagew&gt;2139&lt;/imagew&gt;&#10;  &lt;scale&gt;50&lt;/scale&gt;&#10;  &lt;cursor&gt;53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940" y="1831367"/>
            <a:ext cx="1698995" cy="196398"/>
          </a:xfrm>
          <a:prstGeom prst="rect">
            <a:avLst/>
          </a:prstGeom>
        </p:spPr>
      </p:pic>
      <p:sp>
        <p:nvSpPr>
          <p:cNvPr id="74" name="テキスト ボックス 73"/>
          <p:cNvSpPr txBox="1"/>
          <p:nvPr/>
        </p:nvSpPr>
        <p:spPr>
          <a:xfrm>
            <a:off x="1344073" y="329370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カウンター項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043170" y="3289138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自己無撞着に決める</a:t>
            </a:r>
            <a:endParaRPr kumimoji="1" lang="ja-JP" altLang="en-US" dirty="0"/>
          </a:p>
        </p:txBody>
      </p:sp>
      <p:sp>
        <p:nvSpPr>
          <p:cNvPr id="80" name="右矢印 79"/>
          <p:cNvSpPr/>
          <p:nvPr/>
        </p:nvSpPr>
        <p:spPr>
          <a:xfrm>
            <a:off x="2755138" y="3405012"/>
            <a:ext cx="288032" cy="137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37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H(t) = \sum _{i} \left[ -J \psi ^{\dag }_i(t) (\psi _{i+1}(t) + \psi _{i-1}(t))&#10;+ \{ \nu_i(t) -\mu \} \psi ^{\dag }_i(t) \psi _i(t)+\frac{U}{2} \psi ^{\dag }_i(t) \psi ^{\dag }_i(t) \psi _i(t) \psi _i(t) \right]&#10;\end{align*}&lt;/body&gt;&#10;  &lt;fcolor&gt;FF000000&lt;/fcolor&gt;&#10;  &lt;bcolor&gt;FFFFFFFF&lt;/bcolor&gt;&#10;  &lt;transparent&gt;True&lt;/transparent&gt;&#10;  &lt;resolution&gt;1800&lt;/resolution&gt;&#10;  &lt;imageh&gt;656&lt;/imageh&gt;&#10;  &lt;imagew&gt;9735&lt;/imagew&gt;&#10;  &lt;scale&gt;50&lt;/scale&gt;&#10;  &lt;cursor&gt;109&lt;/cursor&gt;&#10;&lt;/TeXTeX&gt;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43" y="956071"/>
            <a:ext cx="7418070" cy="499872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3573244" y="1499664"/>
            <a:ext cx="1267907" cy="369332"/>
            <a:chOff x="4941396" y="1499664"/>
            <a:chExt cx="1267907" cy="369332"/>
          </a:xfrm>
        </p:grpSpPr>
        <p:pic>
          <p:nvPicPr>
  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zeta_i(t)&#10;\end{align*}&lt;/body&gt;&#10;  &lt;fcolor&gt;FF000000&lt;/fcolor&gt;&#10;  &lt;bcolor&gt;FFFFFFFF&lt;/bcolor&gt;&#10;  &lt;transparent&gt;True&lt;/transparent&gt;&#10;  &lt;resolution&gt;1800&lt;/resolution&gt;&#10;  &lt;imageh&gt;249&lt;/imageh&gt;&#10;  &lt;imagew&gt;440&lt;/imagew&gt;&#10;  &lt;scale&gt;50&lt;/scale&gt;&#10;  &lt;cursor&gt;16&lt;/cursor&gt;&#10;&lt;/TeXTeX&gt;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1396" y="1595741"/>
              <a:ext cx="349489" cy="196398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5216724" y="1499664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：凝縮相</a:t>
              </a:r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3531940" y="1809232"/>
            <a:ext cx="1526476" cy="369332"/>
            <a:chOff x="4900092" y="1809232"/>
            <a:chExt cx="1526476" cy="369332"/>
          </a:xfrm>
        </p:grpSpPr>
        <p:pic>
          <p:nvPicPr>
  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varphi_i(t)&#10;\end{align*}&lt;/body&gt;&#10;  &lt;fcolor&gt;FF000000&lt;/fcolor&gt;&#10;  &lt;bcolor&gt;FFFFFFFF&lt;/bcolor&gt;&#10;  &lt;transparent&gt;True&lt;/transparent&gt;&#10;  &lt;resolution&gt;1800&lt;/resolution&gt;&#10;  &lt;imageh&gt;249&lt;/imageh&gt;&#10;  &lt;imagew&gt;492&lt;/imagew&gt;&#10;  &lt;scale&gt;50&lt;/scale&gt;&#10;  &lt;cursor&gt;16&lt;/cursor&gt;&#10;&lt;/TeXTeX&gt;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0092" y="1893774"/>
              <a:ext cx="390793" cy="196398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5203156" y="1809232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：非凝縮相</a:t>
              </a:r>
              <a:endParaRPr kumimoji="1" lang="ja-JP" altLang="en-US" dirty="0"/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4634408" y="3929635"/>
            <a:ext cx="44374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H. Matsumoto and S. Sakamoto, </a:t>
            </a:r>
            <a:r>
              <a:rPr lang="en-US" altLang="ja-JP" sz="1200" dirty="0" err="1"/>
              <a:t>Prog</a:t>
            </a:r>
            <a:r>
              <a:rPr lang="en-US" altLang="ja-JP" sz="1200" dirty="0"/>
              <a:t>. </a:t>
            </a:r>
            <a:r>
              <a:rPr lang="en-US" altLang="ja-JP" sz="1200" dirty="0" err="1"/>
              <a:t>Theor</a:t>
            </a:r>
            <a:r>
              <a:rPr lang="en-US" altLang="ja-JP" sz="1200" dirty="0"/>
              <a:t>. Phys. </a:t>
            </a:r>
            <a:r>
              <a:rPr lang="en-US" altLang="ja-JP" sz="1200" b="1" dirty="0"/>
              <a:t>105</a:t>
            </a:r>
            <a:r>
              <a:rPr lang="en-US" altLang="ja-JP" sz="1200" dirty="0"/>
              <a:t>, 573, (2001).</a:t>
            </a:r>
            <a:endParaRPr kumimoji="1" lang="ja-JP" altLang="en-US" sz="1200" dirty="0"/>
          </a:p>
        </p:txBody>
      </p:sp>
      <p:sp>
        <p:nvSpPr>
          <p:cNvPr id="70" name="角丸四角形 69"/>
          <p:cNvSpPr/>
          <p:nvPr/>
        </p:nvSpPr>
        <p:spPr>
          <a:xfrm>
            <a:off x="107504" y="3898794"/>
            <a:ext cx="8907879" cy="1402098"/>
          </a:xfrm>
          <a:prstGeom prst="roundRect">
            <a:avLst>
              <a:gd name="adj" fmla="val 53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184051" y="4348304"/>
            <a:ext cx="8944377" cy="369332"/>
            <a:chOff x="583401" y="3904873"/>
            <a:chExt cx="8944377" cy="369332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583401" y="3904873"/>
              <a:ext cx="8944377" cy="369332"/>
              <a:chOff x="460260" y="2852936"/>
              <a:chExt cx="8944377" cy="369332"/>
            </a:xfrm>
          </p:grpSpPr>
          <p:sp>
            <p:nvSpPr>
              <p:cNvPr id="57" name="テキスト ボックス 56"/>
              <p:cNvSpPr txBox="1"/>
              <p:nvPr/>
            </p:nvSpPr>
            <p:spPr>
              <a:xfrm>
                <a:off x="622489" y="2852936"/>
                <a:ext cx="8782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を時間依存</a:t>
                </a:r>
                <a:r>
                  <a:rPr kumimoji="1" lang="en-US" altLang="ja-JP" dirty="0" smtClean="0"/>
                  <a:t>Bogoliubov-de Gennes (TDBdG)</a:t>
                </a:r>
                <a:r>
                  <a:rPr kumimoji="1" lang="ja-JP" altLang="en-US" dirty="0" smtClean="0"/>
                  <a:t>方程式に従う正規直交完全系　　　　　  で展開</a:t>
                </a:r>
                <a:endParaRPr kumimoji="1" lang="ja-JP" altLang="en-US" dirty="0"/>
              </a:p>
            </p:txBody>
          </p:sp>
          <p:pic>
            <p:nvPicPr>
              <p:cNvPr id="5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varphi_i&#10;\end{align*}&lt;/body&gt;&#10;  &lt;fcolor&gt;FF000000&lt;/fcolor&gt;&#10;  &lt;bcolor&gt;FFFFFFFF&lt;/bcolor&gt;&#10;  &lt;transparent&gt;True&lt;/transparent&gt;&#10;  &lt;resolution&gt;1800&lt;/resolution&gt;&#10;  &lt;imageh&gt;165&lt;/imageh&gt;&#10;  &lt;imagew&gt;211&lt;/imagew&gt;&#10;  &lt;scale&gt;50&lt;/scale&gt;&#10;  &lt;cursor&gt;25&lt;/cursor&gt;&#10;&lt;/TeXTeX&gt;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260" y="2950290"/>
                <a:ext cx="223308" cy="174625"/>
              </a:xfrm>
              <a:prstGeom prst="rect">
                <a:avLst/>
              </a:prstGeom>
            </p:spPr>
          </p:pic>
        </p:grpSp>
        <p:pic>
          <p:nvPicPr>
            <p:cNvPr id="1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{W_{i\ell}(t)\}&#10;\end{align*}&lt;/body&gt;&#10;  &lt;fcolor&gt;FF000000&lt;/fcolor&gt;&#10;  &lt;bcolor&gt;FFFFFFFF&lt;/bcolor&gt;&#10;  &lt;transparent&gt;True&lt;/transparent&gt;&#10;  &lt;resolution&gt;1800&lt;/resolution&gt;&#10;  &lt;imageh&gt;249&lt;/imageh&gt;&#10;  &lt;imagew&gt;898&lt;/imagew&gt;&#10;  &lt;scale&gt;50&lt;/scale&gt;&#10;  &lt;cursor&gt;30&lt;/cursor&gt;&#10;&lt;/TeXTeX&gt;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947" y="3988067"/>
              <a:ext cx="769811" cy="213455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165328" y="3944917"/>
            <a:ext cx="3326552" cy="369332"/>
            <a:chOff x="9640503" y="1455943"/>
            <a:chExt cx="3326552" cy="369332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9640503" y="1455943"/>
              <a:ext cx="3326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時間</a:t>
              </a:r>
              <a:r>
                <a:rPr lang="ja-JP" altLang="en-US" dirty="0" smtClean="0"/>
                <a:t>依存する凝縮相　　　 を扱う</a:t>
              </a:r>
              <a:endParaRPr kumimoji="1" lang="ja-JP" altLang="en-US" dirty="0"/>
            </a:p>
          </p:txBody>
        </p:sp>
        <p:pic>
          <p:nvPicPr>
            <p:cNvPr id="85" name="TexTeXPicture" descr="&lt;?xml version=&quot;1.0&quot; encoding=&quot;utf-16&quot;?&gt;&#10;&lt;TeXTeX&gt;&#10;  &lt;preamble&gt;\documentclass{jarticle}&#10;\usepackage{amsmath}&#10;\pagestyle{empty}&lt;/preamble&gt;&#10;  &lt;body&gt;\begin{align*} &#10;\zeta_i(t)&#10;\end{align*}&lt;/body&gt;&#10;  &lt;fcolor&gt;FF000000&lt;/fcolor&gt;&#10;  &lt;bcolor&gt;FFFFFFFF&lt;/bcolor&gt;&#10;  &lt;transparent&gt;True&lt;/transparent&gt;&#10;  &lt;resolution&gt;1800&lt;/resolution&gt;&#10;  &lt;imageh&gt;249&lt;/imageh&gt;&#10;  &lt;imagew&gt;440&lt;/imagew&gt;&#10;  &lt;scale&gt;50&lt;/scale&gt;&#10;  &lt;cursor&gt;16&lt;/cursor&gt;&#10;&lt;/TeXTeX&gt;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5478" y="1542410"/>
              <a:ext cx="349489" cy="196398"/>
            </a:xfrm>
            <a:prstGeom prst="rect">
              <a:avLst/>
            </a:prstGeom>
          </p:spPr>
        </p:pic>
      </p:grpSp>
      <p:sp>
        <p:nvSpPr>
          <p:cNvPr id="16" name="曲折矢印 15"/>
          <p:cNvSpPr/>
          <p:nvPr/>
        </p:nvSpPr>
        <p:spPr>
          <a:xfrm rot="5400000">
            <a:off x="3531538" y="4039109"/>
            <a:ext cx="339462" cy="4453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7084789" y="4725144"/>
            <a:ext cx="1846161" cy="369332"/>
            <a:chOff x="7084789" y="4815942"/>
            <a:chExt cx="1846161" cy="369332"/>
          </a:xfrm>
        </p:grpSpPr>
        <p:sp>
          <p:nvSpPr>
            <p:cNvPr id="17" name="大かっこ 16"/>
            <p:cNvSpPr/>
            <p:nvPr/>
          </p:nvSpPr>
          <p:spPr>
            <a:xfrm>
              <a:off x="7084789" y="4856888"/>
              <a:ext cx="1846161" cy="328386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643200" y="4815942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：</a:t>
              </a:r>
              <a:r>
                <a:rPr kumimoji="1" lang="en-US" altLang="ja-JP" dirty="0" smtClean="0"/>
                <a:t>2×2</a:t>
              </a:r>
              <a:r>
                <a:rPr kumimoji="1" lang="ja-JP" altLang="en-US" dirty="0" smtClean="0"/>
                <a:t>行列</a:t>
              </a:r>
              <a:endParaRPr kumimoji="1" lang="ja-JP" altLang="en-US" dirty="0"/>
            </a:p>
          </p:txBody>
        </p:sp>
        <p:pic>
          <p:nvPicPr>
            <p:cNvPr id="2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W_{i\ell}(t)&#10;\end{align*}&lt;/body&gt;&#10;  &lt;fcolor&gt;FF000000&lt;/fcolor&gt;&#10;  &lt;bcolor&gt;FFFFFFFF&lt;/bcolor&gt;&#10;  &lt;transparent&gt;True&lt;/transparent&gt;&#10;  &lt;resolution&gt;1800&lt;/resolution&gt;&#10;  &lt;imageh&gt;249&lt;/imageh&gt;&#10;  &lt;imagew&gt;647&lt;/imagew&gt;&#10;  &lt;scale&gt;50&lt;/scale&gt;&#10;  &lt;cursor&gt;16&lt;/cursor&gt;&#10;&lt;/TeXTeX&gt;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0331" y="4932265"/>
              <a:ext cx="493014" cy="189738"/>
            </a:xfrm>
            <a:prstGeom prst="rect">
              <a:avLst/>
            </a:prstGeom>
          </p:spPr>
        </p:pic>
      </p:grpSp>
      <p:grpSp>
        <p:nvGrpSpPr>
          <p:cNvPr id="30" name="グループ化 29"/>
          <p:cNvGrpSpPr/>
          <p:nvPr/>
        </p:nvGrpSpPr>
        <p:grpSpPr>
          <a:xfrm>
            <a:off x="3359812" y="6360057"/>
            <a:ext cx="2424377" cy="369332"/>
            <a:chOff x="2979448" y="6360057"/>
            <a:chExt cx="2424377" cy="369332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2985673" y="6360057"/>
              <a:ext cx="2418152" cy="369332"/>
              <a:chOff x="4594403" y="7029400"/>
              <a:chExt cx="2418152" cy="369332"/>
            </a:xfrm>
          </p:grpSpPr>
          <p:sp>
            <p:nvSpPr>
              <p:cNvPr id="96" name="ホームベース 95"/>
              <p:cNvSpPr/>
              <p:nvPr/>
            </p:nvSpPr>
            <p:spPr>
              <a:xfrm>
                <a:off x="4594403" y="7029400"/>
                <a:ext cx="1986104" cy="369332"/>
              </a:xfrm>
              <a:prstGeom prst="homePlat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山形 96"/>
              <p:cNvSpPr/>
              <p:nvPr/>
            </p:nvSpPr>
            <p:spPr>
              <a:xfrm>
                <a:off x="6512290" y="7029400"/>
                <a:ext cx="356250" cy="369332"/>
              </a:xfrm>
              <a:prstGeom prst="chevr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山形 97"/>
              <p:cNvSpPr/>
              <p:nvPr/>
            </p:nvSpPr>
            <p:spPr>
              <a:xfrm>
                <a:off x="6796531" y="7029400"/>
                <a:ext cx="216024" cy="369332"/>
              </a:xfrm>
              <a:prstGeom prst="chevron">
                <a:avLst>
                  <a:gd name="adj" fmla="val 8266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2979448" y="6360057"/>
              <a:ext cx="1930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非平衡</a:t>
              </a:r>
              <a:r>
                <a:rPr lang="en-US" altLang="ja-JP" dirty="0" smtClean="0"/>
                <a:t>TFD</a:t>
              </a:r>
              <a:r>
                <a:rPr lang="ja-JP" altLang="en-US" dirty="0" smtClean="0"/>
                <a:t>の適用</a:t>
              </a:r>
              <a:endParaRPr kumimoji="1" lang="ja-JP" altLang="en-US" dirty="0"/>
            </a:p>
          </p:txBody>
        </p:sp>
      </p:grpSp>
      <p:pic>
        <p:nvPicPr>
          <p:cNvPr id="60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elta C_i = i\dot{\zeta}_i-\sum_{ij} h_{0,ij} \zeta_j&#10;\end{align*}&lt;/body&gt;&#10;  &lt;fcolor&gt;FF000000&lt;/fcolor&gt;&#10;  &lt;bcolor&gt;FFFFFFFF&lt;/bcolor&gt;&#10;  &lt;transparent&gt;True&lt;/transparent&gt;&#10;  &lt;resolution&gt;1800&lt;/resolution&gt;&#10;  &lt;imageh&gt;565&lt;/imageh&gt;&#10;  &lt;imagew&gt;2349&lt;/imagew&gt;&#10;  &lt;scale&gt;50&lt;/scale&gt;&#10;  &lt;cursor&gt;70&lt;/cursor&gt;&#10;&lt;/TeXTeX&gt;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250" y="5531085"/>
            <a:ext cx="1864219" cy="448909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208629" y="544913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場の分割条件</a:t>
            </a:r>
            <a:endParaRPr kumimoji="1" lang="en-US" altLang="ja-JP" dirty="0" smtClean="0"/>
          </a:p>
        </p:txBody>
      </p:sp>
      <p:pic>
        <p:nvPicPr>
          <p:cNvPr id="6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braket{0|\varphi_i(t)|0} = 0&#10;\end{align*}&lt;/body&gt;&#10;  &lt;fcolor&gt;FF000000&lt;/fcolor&gt;&#10;  &lt;bcolor&gt;FFFFFFFF&lt;/bcolor&gt;&#10;  &lt;transparent&gt;True&lt;/transparent&gt;&#10;  &lt;resolution&gt;1800&lt;/resolution&gt;&#10;  &lt;imageh&gt;249&lt;/imageh&gt;&#10;  &lt;imagew&gt;1529&lt;/imagew&gt;&#10;  &lt;scale&gt;50&lt;/scale&gt;&#10;  &lt;cursor&gt;45&lt;/cursor&gt;&#10;&lt;/TeXTeX&gt;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539219"/>
            <a:ext cx="1212677" cy="196398"/>
          </a:xfrm>
          <a:prstGeom prst="rect">
            <a:avLst/>
          </a:prstGeom>
        </p:spPr>
      </p:pic>
      <p:sp>
        <p:nvSpPr>
          <p:cNvPr id="71" name="角丸四角形 70"/>
          <p:cNvSpPr/>
          <p:nvPr/>
        </p:nvSpPr>
        <p:spPr>
          <a:xfrm>
            <a:off x="186318" y="5449133"/>
            <a:ext cx="8829065" cy="793380"/>
          </a:xfrm>
          <a:prstGeom prst="roundRect">
            <a:avLst>
              <a:gd name="adj" fmla="val 14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3111233" y="5531085"/>
            <a:ext cx="281014" cy="241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5522586" y="5818465"/>
            <a:ext cx="3523558" cy="369332"/>
            <a:chOff x="5522586" y="5818465"/>
            <a:chExt cx="3523558" cy="369332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5585097" y="5818465"/>
              <a:ext cx="3461047" cy="369332"/>
              <a:chOff x="5906340" y="5807611"/>
              <a:chExt cx="3461047" cy="369332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6204342" y="5807611"/>
                <a:ext cx="3163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の時間発展方程式は後で</a:t>
                </a:r>
                <a:r>
                  <a:rPr lang="ja-JP" altLang="en-US" dirty="0"/>
                  <a:t>導出</a:t>
                </a:r>
                <a:endParaRPr kumimoji="1" lang="ja-JP" altLang="en-US" dirty="0"/>
              </a:p>
            </p:txBody>
          </p:sp>
          <p:pic>
            <p:nvPicPr>
              <p:cNvPr id="2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_i(t)&#10;\end{align*}&lt;/body&gt;&#10;  &lt;fcolor&gt;FF000000&lt;/fcolor&gt;&#10;  &lt;bcolor&gt;FFFFFFFF&lt;/bcolor&gt;&#10;  &lt;transparent&gt;True&lt;/transparent&gt;&#10;  &lt;resolution&gt;1800&lt;/resolution&gt;&#10;  &lt;imageh&gt;249&lt;/imageh&gt;&#10;  &lt;imagew&gt;440&lt;/imagew&gt;&#10;  &lt;scale&gt;50&lt;/scale&gt;&#10;  &lt;cursor&gt;26&lt;/cursor&gt;&#10;&lt;/TeXTeX&gt;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6340" y="5893358"/>
                <a:ext cx="349194" cy="197838"/>
              </a:xfrm>
              <a:prstGeom prst="rect">
                <a:avLst/>
              </a:prstGeom>
            </p:spPr>
          </p:pic>
        </p:grpSp>
        <p:sp>
          <p:nvSpPr>
            <p:cNvPr id="73" name="大かっこ 72"/>
            <p:cNvSpPr/>
            <p:nvPr/>
          </p:nvSpPr>
          <p:spPr>
            <a:xfrm>
              <a:off x="5522586" y="5845823"/>
              <a:ext cx="3408364" cy="328386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9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varphi_i^{\alpha}(t) &amp;amp;= \sum_{\ell} W_{i\ell}^{\alpha \beta}(t) b^{\beta}_{\ell}&#10;\end{align*}&lt;/body&gt;&#10;  &lt;fcolor&gt;FF000000&lt;/fcolor&gt;&#10;  &lt;bcolor&gt;FFFFFFFF&lt;/bcolor&gt;&#10;  &lt;transparent&gt;True&lt;/transparent&gt;&#10;  &lt;resolution&gt;1800&lt;/resolution&gt;&#10;  &lt;imageh&gt;543&lt;/imageh&gt;&#10;  &lt;imagew&gt;2343&lt;/imagew&gt;&#10;  &lt;scale&gt;50&lt;/scale&gt;&#10;  &lt;cursor&gt;64&lt;/cursor&gt;&#10;&lt;/TeXTeX&gt;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850" y="4770525"/>
            <a:ext cx="1785366" cy="413766"/>
          </a:xfrm>
          <a:prstGeom prst="rect">
            <a:avLst/>
          </a:prstGeom>
        </p:spPr>
      </p:pic>
      <p:pic>
        <p:nvPicPr>
          <p:cNvPr id="2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i\dot{W}_{i\ell}(t) &amp;amp;= \sum_{ij}\left[ T_{0,ij}(t) + \delta T_{ij}(t)\right] W_{j\ell}(t)&#10;\end{align*}&lt;/body&gt;&#10;  &lt;fcolor&gt;FF000000&lt;/fcolor&gt;&#10;  &lt;bcolor&gt;FFFFFFFF&lt;/bcolor&gt;&#10;  &lt;transparent&gt;True&lt;/transparent&gt;&#10;  &lt;resolution&gt;1800&lt;/resolution&gt;&#10;  &lt;imageh&gt;565&lt;/imageh&gt;&#10;  &lt;imagew&gt;4152&lt;/imagew&gt;&#10;  &lt;scale&gt;50&lt;/scale&gt;&#10;  &lt;cursor&gt;24&lt;/cursor&gt;&#10;&lt;/TeXTeX&gt;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14" y="4770525"/>
            <a:ext cx="3163824" cy="430530"/>
          </a:xfrm>
          <a:prstGeom prst="rect">
            <a:avLst/>
          </a:prstGeom>
        </p:spPr>
      </p:pic>
      <p:cxnSp>
        <p:nvCxnSpPr>
          <p:cNvPr id="78" name="直線矢印コネクタ 77"/>
          <p:cNvCxnSpPr>
            <a:stCxn id="74" idx="0"/>
            <a:endCxn id="72" idx="3"/>
          </p:cNvCxnSpPr>
          <p:nvPr/>
        </p:nvCxnSpPr>
        <p:spPr>
          <a:xfrm flipV="1">
            <a:off x="2054364" y="2908144"/>
            <a:ext cx="4093205" cy="3855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TexTeXPicture" descr="&lt;?xml version=&quot;1.0&quot; encoding=&quot;utf-16&quot;?&gt;&#10;&lt;TeXTeX&gt;&#10;  &lt;preamble&gt;\documentclass{jarticle}&#10;\usepackage{amsmath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H_0 = \sum_{ij} \left[ \frac{1}{2}\bar{\varphi}_i^{\alpha} \left(T^{\alpha \beta}_{0,ij}+\delta T^{\alpha \beta}_{ij}\right) \varphi_j^{\beta}&#10;+\varphi^{\dag}_i(h_{0,ij} \zeta_j + \delta_{ij} \delta C_i) +\varphi_i(h_{0,ij} \zeta^*_j + \delta_{ij} \delta C^*_i) \right]&#10;\end{align*}&lt;/body&gt;&#10;  &lt;fcolor&gt;FF000000&lt;/fcolor&gt;&#10;  &lt;bcolor&gt;FFFFFFFF&lt;/bcolor&gt;&#10;  &lt;transparent&gt;True&lt;/transparent&gt;&#10;  &lt;resolution&gt;1800&lt;/resolution&gt;&#10;  &lt;imageh&gt;690&lt;/imageh&gt;&#10;  &lt;imagew&gt;8671&lt;/imagew&gt;&#10;  &lt;scale&gt;50&lt;/scale&gt;&#10;  &lt;cursor&gt;112&lt;/cursor&gt;&#10;&lt;/TeXTeX&gt;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23" y="2574148"/>
            <a:ext cx="6204209" cy="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0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9" grpId="0" animBg="1"/>
      <p:bldP spid="68" grpId="0" animBg="1"/>
      <p:bldP spid="74" grpId="0"/>
      <p:bldP spid="75" grpId="0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角丸四角形 66"/>
          <p:cNvSpPr/>
          <p:nvPr/>
        </p:nvSpPr>
        <p:spPr>
          <a:xfrm>
            <a:off x="1647333" y="4044589"/>
            <a:ext cx="5462713" cy="302999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556488" y="3284984"/>
            <a:ext cx="4486341" cy="3693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909646" y="5298615"/>
            <a:ext cx="547577" cy="26475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3141894" y="5076971"/>
            <a:ext cx="4888269" cy="5096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非平衡</a:t>
            </a:r>
            <a:r>
              <a:rPr lang="en-US" altLang="ja-JP" dirty="0" smtClean="0"/>
              <a:t>TFD</a:t>
            </a:r>
            <a:r>
              <a:rPr lang="ja-JP" altLang="en-US" dirty="0" smtClean="0"/>
              <a:t>の適用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9087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自由度</a:t>
            </a:r>
            <a:r>
              <a:rPr lang="ja-JP" altLang="en-US" dirty="0" smtClean="0"/>
              <a:t>の倍加</a:t>
            </a:r>
            <a:endParaRPr kumimoji="1" lang="ja-JP" altLang="en-US" dirty="0"/>
          </a:p>
        </p:txBody>
      </p:sp>
      <p:pic>
        <p:nvPicPr>
          <p:cNvPr id="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varphi^{\alpha}_i&#10;\end{align*}&lt;/body&gt;&#10;  &lt;fcolor&gt;FF000000&lt;/fcolor&gt;&#10;  &lt;bcolor&gt;FFFFFFFF&lt;/bcolor&gt;&#10;  &lt;transparent&gt;True&lt;/transparent&gt;&#10;  &lt;resolution&gt;1800&lt;/resolution&gt;&#10;  &lt;imageh&gt;243&lt;/imageh&gt;&#10;  &lt;imagew&gt;268&lt;/imagew&gt;&#10;  &lt;scale&gt;50&lt;/scale&gt;&#10;  &lt;cursor&gt;34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859" y="1463074"/>
            <a:ext cx="204216" cy="185166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bar{\varphi}^{\beta}_i&#10;\end{align*}&lt;/body&gt;&#10;  &lt;fcolor&gt;FF000000&lt;/fcolor&gt;&#10;  &lt;bcolor&gt;FFFFFFFF&lt;/bcolor&gt;&#10;  &lt;transparent&gt;True&lt;/transparent&gt;&#10;  &lt;resolution&gt;1800&lt;/resolution&gt;&#10;  &lt;imageh&gt;313&lt;/imageh&gt;&#10;  &lt;imagew&gt;260&lt;/imagew&gt;&#10;  &lt;scale&gt;50&lt;/scale&gt;&#10;  &lt;cursor&gt;3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346" y="1171863"/>
            <a:ext cx="198120" cy="238506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1731600" y="1483649"/>
            <a:ext cx="3639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5283819" y="1236680"/>
            <a:ext cx="3639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457200" y="930059"/>
            <a:ext cx="8065288" cy="2292209"/>
          </a:xfrm>
          <a:prstGeom prst="roundRect">
            <a:avLst>
              <a:gd name="adj" fmla="val 77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varphi _i^{\mu \alpha} &#10;=  \bpm \varphi_i^{11} \\ \varphi_i^{21} \\ \varphi_i^{12} \\ \varphi_i^{22} \epm&#10;=  \bpm \varphi_i \\ \tphi_i^{\dag} \\ \varphi_i^{\dag} \\ \tphi_i \epm^{\mu \alpha}&#10;\end{align*}&lt;/body&gt;&#10;  &lt;fcolor&gt;FF000000&lt;/fcolor&gt;&#10;  &lt;bcolor&gt;FFFFFFFF&lt;/bcolor&gt;&#10;  &lt;transparent&gt;True&lt;/transparent&gt;&#10;  &lt;resolution&gt;1800&lt;/resolution&gt;&#10;  &lt;imageh&gt;1509&lt;/imageh&gt;&#10;  &lt;imagew&gt;2829&lt;/imagew&gt;&#10;  &lt;scale&gt;50&lt;/scale&gt;&#10;  &lt;cursor&gt;11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3" y="980728"/>
            <a:ext cx="2155698" cy="1149858"/>
          </a:xfrm>
          <a:prstGeom prst="rect">
            <a:avLst/>
          </a:prstGeom>
        </p:spPr>
      </p:pic>
      <p:pic>
        <p:nvPicPr>
          <p:cNvPr id="3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bar{\varphi}_i^{\nu \beta} &amp;amp;= \bpm \bar{\varphi}^{11}_i &amp;amp; \bar{\varphi}_i^{21} &amp;amp; \bar{\varphi}_i^{12} &amp;amp; \bar{\varphi}^{22}_i \epm\\&#10;&amp;amp;= \bpm \varphi^{\dag}_i &amp;amp; -\tphi_i &amp;amp; -\varphi_i &amp;amp; \tphi^{\dag}_i \epm^{\nu \beta}&#10;\end{align*}&lt;/body&gt;&#10;  &lt;fcolor&gt;FF000000&lt;/fcolor&gt;&#10;  &lt;bcolor&gt;FFFFFFFF&lt;/bcolor&gt;&#10;  &lt;transparent&gt;True&lt;/transparent&gt;&#10;  &lt;resolution&gt;1800&lt;/resolution&gt;&#10;  &lt;imageh&gt;1055&lt;/imageh&gt;&#10;  &lt;imagew&gt;3407&lt;/imagew&gt;&#10;  &lt;scale&gt;50&lt;/scale&gt;&#10;  &lt;cursor&gt;146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90" y="1091944"/>
            <a:ext cx="2596134" cy="803910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2783553" y="2098803"/>
            <a:ext cx="3346380" cy="661433"/>
            <a:chOff x="3635896" y="2110090"/>
            <a:chExt cx="3346380" cy="661433"/>
          </a:xfrm>
        </p:grpSpPr>
        <p:sp>
          <p:nvSpPr>
            <p:cNvPr id="12" name="角丸四角形 11"/>
            <p:cNvSpPr/>
            <p:nvPr/>
          </p:nvSpPr>
          <p:spPr>
            <a:xfrm>
              <a:off x="6129933" y="2247618"/>
              <a:ext cx="852343" cy="3392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3635896" y="2110090"/>
              <a:ext cx="3346380" cy="661433"/>
              <a:chOff x="4618813" y="2110090"/>
              <a:chExt cx="3346380" cy="661433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5447532" y="2402191"/>
                <a:ext cx="15007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BdG</a:t>
                </a:r>
                <a:r>
                  <a:rPr lang="ja-JP" altLang="en-US" dirty="0" smtClean="0"/>
                  <a:t>の二重項</a:t>
                </a:r>
                <a:endParaRPr kumimoji="1" lang="ja-JP" altLang="en-US" dirty="0"/>
              </a:p>
            </p:txBody>
          </p:sp>
          <p:sp>
            <p:nvSpPr>
              <p:cNvPr id="24" name="右矢印 23"/>
              <p:cNvSpPr/>
              <p:nvPr/>
            </p:nvSpPr>
            <p:spPr>
              <a:xfrm>
                <a:off x="5144652" y="2527591"/>
                <a:ext cx="288032" cy="15675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5518894" y="2110090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熱的二重項</a:t>
                </a:r>
                <a:endParaRPr kumimoji="1" lang="ja-JP" altLang="en-US" dirty="0"/>
              </a:p>
            </p:txBody>
          </p:sp>
          <p:sp>
            <p:nvSpPr>
              <p:cNvPr id="52" name="右矢印 51"/>
              <p:cNvSpPr/>
              <p:nvPr/>
            </p:nvSpPr>
            <p:spPr>
              <a:xfrm>
                <a:off x="5144652" y="2216377"/>
                <a:ext cx="288032" cy="15675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右中かっこ 24"/>
              <p:cNvSpPr/>
              <p:nvPr/>
            </p:nvSpPr>
            <p:spPr>
              <a:xfrm>
                <a:off x="6899040" y="2152678"/>
                <a:ext cx="188990" cy="554072"/>
              </a:xfrm>
              <a:prstGeom prst="righ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u,\nu&#10;\end{align*}&lt;/body&gt;&#10;  &lt;fcolor&gt;FF000000&lt;/fcolor&gt;&#10;  &lt;bcolor&gt;FFFFFFFF&lt;/bcolor&gt;&#10;  &lt;transparent&gt;True&lt;/transparent&gt;&#10;  &lt;resolution&gt;1800&lt;/resolution&gt;&#10;  &lt;imageh&gt;164&lt;/imageh&gt;&#10;  &lt;imagew&gt;385&lt;/imagew&gt;&#10;  &lt;scale&gt;50&lt;/scale&gt;&#10;  &lt;cursor&gt;23&lt;/cursor&gt;&#10;&lt;/TeXTeX&gt;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28339" y="2210008"/>
                <a:ext cx="407458" cy="173567"/>
              </a:xfrm>
              <a:prstGeom prst="rect">
                <a:avLst/>
              </a:prstGeom>
            </p:spPr>
          </p:pic>
          <p:pic>
            <p:nvPicPr>
              <p:cNvPr id="3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alpha, \beta&#10;\end{align*}&lt;/body&gt;&#10;  &lt;fcolor&gt;FF000000&lt;/fcolor&gt;&#10;  &lt;bcolor&gt;FFFFFFFF&lt;/bcolor&gt;&#10;  &lt;transparent&gt;True&lt;/transparent&gt;&#10;  &lt;resolution&gt;1800&lt;/resolution&gt;&#10;  &lt;imageh&gt;224&lt;/imageh&gt;&#10;  &lt;imagew&gt;403&lt;/imagew&gt;&#10;  &lt;scale&gt;50&lt;/scale&gt;&#10;  &lt;cursor&gt;29&lt;/cursor&gt;&#10;&lt;/TeXTeX&gt;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18813" y="2484950"/>
                <a:ext cx="426509" cy="237066"/>
              </a:xfrm>
              <a:prstGeom prst="rect">
                <a:avLst/>
              </a:prstGeom>
            </p:spPr>
          </p:pic>
          <p:sp>
            <p:nvSpPr>
              <p:cNvPr id="8" name="テキスト ボックス 7"/>
              <p:cNvSpPr txBox="1"/>
              <p:nvPr/>
            </p:nvSpPr>
            <p:spPr>
              <a:xfrm>
                <a:off x="7088030" y="2247618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四重</a:t>
                </a:r>
                <a:r>
                  <a:rPr lang="ja-JP" altLang="en-US" dirty="0"/>
                  <a:t>項</a:t>
                </a:r>
                <a:endParaRPr kumimoji="1" lang="ja-JP" altLang="en-US" dirty="0"/>
              </a:p>
            </p:txBody>
          </p:sp>
        </p:grpSp>
      </p:grpSp>
      <p:sp>
        <p:nvSpPr>
          <p:cNvPr id="5" name="下矢印 4"/>
          <p:cNvSpPr/>
          <p:nvPr/>
        </p:nvSpPr>
        <p:spPr>
          <a:xfrm>
            <a:off x="4213821" y="2710729"/>
            <a:ext cx="202085" cy="173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52625" y="2852936"/>
            <a:ext cx="474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伝搬関数や自己エネルギーは</a:t>
            </a:r>
            <a:r>
              <a:rPr kumimoji="1" lang="en-US" altLang="ja-JP" dirty="0" smtClean="0"/>
              <a:t>4×4</a:t>
            </a:r>
            <a:r>
              <a:rPr kumimoji="1" lang="ja-JP" altLang="en-US" dirty="0" smtClean="0"/>
              <a:t>の行列構造</a:t>
            </a:r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4213821" y="4374397"/>
            <a:ext cx="262365" cy="206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16016" y="4653136"/>
            <a:ext cx="3885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Y. Nakamura, Y. Yamanaka, Ann. Phys. (N.Y.), </a:t>
            </a:r>
            <a:r>
              <a:rPr lang="en-US" altLang="ja-JP" sz="1200" b="1" dirty="0"/>
              <a:t>331</a:t>
            </a:r>
            <a:r>
              <a:rPr lang="en-US" altLang="ja-JP" sz="1200" dirty="0"/>
              <a:t>, 51 (2013).</a:t>
            </a:r>
            <a:endParaRPr kumimoji="1" lang="ja-JP" altLang="en-US" sz="1200" dirty="0"/>
          </a:p>
        </p:txBody>
      </p:sp>
      <p:cxnSp>
        <p:nvCxnSpPr>
          <p:cNvPr id="41" name="直線矢印コネクタ 40"/>
          <p:cNvCxnSpPr>
            <a:endCxn id="37" idx="2"/>
          </p:cNvCxnSpPr>
          <p:nvPr/>
        </p:nvCxnSpPr>
        <p:spPr>
          <a:xfrm flipH="1" flipV="1">
            <a:off x="5586029" y="5586647"/>
            <a:ext cx="61738" cy="198557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^{\manb}_{\ell_1 \ell_2} (t) = \int^{\infty}_{-\infty} d\tau&#10;\left[ \theta(\tau) S^{\manb}_{\ell_1 \ell_2}(t, t-\tau)&#10;+ \theta(-\tau) S^{\manb}_{\ell_1 \ell_2}(t+\tau, t) \right]&#10;\end{align*}&lt;/body&gt;&#10;  &lt;fcolor&gt;FF000000&lt;/fcolor&gt;&#10;  &lt;bcolor&gt;FFFFFFFF&lt;/bcolor&gt;&#10;  &lt;transparent&gt;True&lt;/transparent&gt;&#10;  &lt;resolution&gt;1800&lt;/resolution&gt;&#10;  &lt;imageh&gt;582&lt;/imageh&gt;&#10;  &lt;imagew&gt;6846&lt;/imagew&gt;&#10;  &lt;scale&gt;50&lt;/scale&gt;&#10;  &lt;cursor&gt;169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10" y="5013920"/>
            <a:ext cx="7245350" cy="615950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492649" y="5785204"/>
            <a:ext cx="308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非対角成分の繰り込みも可能</a:t>
            </a:r>
            <a:endParaRPr kumimoji="1" lang="ja-JP" altLang="en-US" dirty="0"/>
          </a:p>
        </p:txBody>
      </p:sp>
      <p:sp>
        <p:nvSpPr>
          <p:cNvPr id="47" name="角丸四角形 46"/>
          <p:cNvSpPr/>
          <p:nvPr/>
        </p:nvSpPr>
        <p:spPr>
          <a:xfrm>
            <a:off x="467544" y="4653136"/>
            <a:ext cx="8054943" cy="2016224"/>
          </a:xfrm>
          <a:prstGeom prst="roundRect">
            <a:avLst>
              <a:gd name="adj" fmla="val 53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6" name="直線矢印コネクタ 45"/>
          <p:cNvCxnSpPr>
            <a:endCxn id="43" idx="4"/>
          </p:cNvCxnSpPr>
          <p:nvPr/>
        </p:nvCxnSpPr>
        <p:spPr>
          <a:xfrm flipH="1" flipV="1">
            <a:off x="1183435" y="5563367"/>
            <a:ext cx="66330" cy="212545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/>
          <p:cNvGrpSpPr/>
          <p:nvPr/>
        </p:nvGrpSpPr>
        <p:grpSpPr>
          <a:xfrm>
            <a:off x="538534" y="6182845"/>
            <a:ext cx="7777882" cy="394447"/>
            <a:chOff x="5931203" y="7205538"/>
            <a:chExt cx="7777882" cy="394447"/>
          </a:xfrm>
        </p:grpSpPr>
        <p:sp>
          <p:nvSpPr>
            <p:cNvPr id="49" name="大かっこ 48"/>
            <p:cNvSpPr/>
            <p:nvPr/>
          </p:nvSpPr>
          <p:spPr>
            <a:xfrm>
              <a:off x="5931203" y="7245425"/>
              <a:ext cx="7777881" cy="354560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6036438" y="7205538"/>
              <a:ext cx="2842035" cy="369332"/>
              <a:chOff x="6036438" y="7205538"/>
              <a:chExt cx="2842035" cy="369332"/>
            </a:xfrm>
          </p:grpSpPr>
          <p:pic>
            <p:nvPicPr>
              <p:cNvPr id="20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S^{\manb}_{\ell_1 \ell_2}(t_1, t_2)&#10;\end{align*}&lt;/body&gt;&#10;  &lt;fcolor&gt;FF000000&lt;/fcolor&gt;&#10;  &lt;bcolor&gt;FFFFFFFF&lt;/bcolor&gt;&#10;  &lt;transparent&gt;True&lt;/transparent&gt;&#10;  &lt;resolution&gt;1800&lt;/resolution&gt;&#10;  &lt;imageh&gt;342&lt;/imageh&gt;&#10;  &lt;imagew&gt;1334&lt;/imagew&gt;&#10;  &lt;scale&gt;50&lt;/scale&gt;&#10;  &lt;cursor&gt;49&lt;/cursor&gt;&#10;&lt;/TeXTeX&gt;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36438" y="7254596"/>
                <a:ext cx="1059924" cy="271216"/>
              </a:xfrm>
              <a:prstGeom prst="rect">
                <a:avLst/>
              </a:prstGeom>
            </p:spPr>
          </p:pic>
          <p:sp>
            <p:nvSpPr>
              <p:cNvPr id="21" name="テキスト ボックス 20"/>
              <p:cNvSpPr txBox="1"/>
              <p:nvPr/>
            </p:nvSpPr>
            <p:spPr>
              <a:xfrm>
                <a:off x="7020272" y="7205538"/>
                <a:ext cx="18582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：自己</a:t>
                </a:r>
                <a:r>
                  <a:rPr lang="ja-JP" altLang="en-US" dirty="0"/>
                  <a:t>エネルギー</a:t>
                </a:r>
                <a:endParaRPr kumimoji="1" lang="ja-JP" altLang="en-US" dirty="0"/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9282809" y="7205538"/>
              <a:ext cx="4426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平衡系なら相対時間についての</a:t>
              </a:r>
              <a:r>
                <a:rPr lang="en-US" altLang="ja-JP" dirty="0"/>
                <a:t>Fourier</a:t>
              </a:r>
              <a:r>
                <a:rPr lang="ja-JP" altLang="en-US" dirty="0" smtClean="0"/>
                <a:t>変換</a:t>
              </a:r>
              <a:endParaRPr lang="ja-JP" altLang="en-US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56488" y="3284985"/>
            <a:ext cx="4735592" cy="369332"/>
            <a:chOff x="153558" y="3802324"/>
            <a:chExt cx="4735592" cy="369332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153558" y="3802324"/>
              <a:ext cx="4735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繰り込み条件を課すことで　　や　　　を決める</a:t>
              </a:r>
              <a:endParaRPr kumimoji="1" lang="ja-JP" altLang="en-US" dirty="0"/>
            </a:p>
          </p:txBody>
        </p:sp>
        <p:pic>
          <p:nvPicPr>
            <p:cNvPr id="6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ot{n}_{\ell}&#10;\end{align*}&lt;/body&gt;&#10;  &lt;fcolor&gt;FF000000&lt;/fcolor&gt;&#10;  &lt;bcolor&gt;FFFFFFFF&lt;/bcolor&gt;&#10;  &lt;transparent&gt;True&lt;/transparent&gt;&#10;  &lt;resolution&gt;1800&lt;/resolution&gt;&#10;  &lt;imageh&gt;206&lt;/imageh&gt;&#10;  &lt;imagew&gt;220&lt;/imagew&gt;&#10;  &lt;scale&gt;50&lt;/scale&gt;&#10;  &lt;cursor&gt;30&lt;/cursor&gt;&#10;&lt;/TeXTeX&gt;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079" y="3877981"/>
              <a:ext cx="232833" cy="218017"/>
            </a:xfrm>
            <a:prstGeom prst="rect">
              <a:avLst/>
            </a:prstGeom>
          </p:spPr>
        </p:pic>
        <p:pic>
          <p:nvPicPr>
            <p:cNvPr id="6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elta T_{ij}^{\alpha \beta}&#10;\end{align*}&lt;/body&gt;&#10;  &lt;fcolor&gt;FF000000&lt;/fcolor&gt;&#10;  &lt;bcolor&gt;FFFFFFFF&lt;/bcolor&gt;&#10;  &lt;transparent&gt;True&lt;/transparent&gt;&#10;  &lt;resolution&gt;1800&lt;/resolution&gt;&#10;  &lt;imageh&gt;347&lt;/imageh&gt;&#10;  &lt;imagew&gt;528&lt;/imagew&gt;&#10;  &lt;scale&gt;50&lt;/scale&gt;&#10;  &lt;cursor&gt;44&lt;/cursor&gt;&#10;&lt;/TeXTeX&gt;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4974" y="3866107"/>
              <a:ext cx="402336" cy="264414"/>
            </a:xfrm>
            <a:prstGeom prst="rect">
              <a:avLst/>
            </a:prstGeom>
          </p:spPr>
        </p:pic>
      </p:grpSp>
      <p:grpSp>
        <p:nvGrpSpPr>
          <p:cNvPr id="54" name="グループ化 53"/>
          <p:cNvGrpSpPr/>
          <p:nvPr/>
        </p:nvGrpSpPr>
        <p:grpSpPr>
          <a:xfrm>
            <a:off x="537787" y="3675257"/>
            <a:ext cx="7144905" cy="369332"/>
            <a:chOff x="493578" y="3933056"/>
            <a:chExt cx="7144905" cy="36933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493578" y="3933056"/>
              <a:ext cx="71449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通常の場の量子論　　　　繰り込み条件を</a:t>
              </a:r>
              <a:r>
                <a:rPr kumimoji="1" lang="en-US" altLang="ja-JP" dirty="0" smtClean="0"/>
                <a:t>on-shell</a:t>
              </a:r>
              <a:r>
                <a:rPr kumimoji="1" lang="ja-JP" altLang="en-US" dirty="0" smtClean="0"/>
                <a:t>自己エネルギーに課す</a:t>
              </a:r>
              <a:endParaRPr kumimoji="1" lang="en-US" altLang="ja-JP" dirty="0" smtClean="0"/>
            </a:p>
          </p:txBody>
        </p:sp>
        <p:sp>
          <p:nvSpPr>
            <p:cNvPr id="50" name="右矢印 49"/>
            <p:cNvSpPr/>
            <p:nvPr/>
          </p:nvSpPr>
          <p:spPr>
            <a:xfrm>
              <a:off x="2555776" y="4034919"/>
              <a:ext cx="366264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1691575" y="4005065"/>
            <a:ext cx="541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非平衡系だと</a:t>
            </a:r>
            <a:r>
              <a:rPr kumimoji="1" lang="en-US" altLang="ja-JP" dirty="0" smtClean="0"/>
              <a:t>on-shell</a:t>
            </a:r>
            <a:r>
              <a:rPr kumimoji="1" lang="ja-JP" altLang="en-US" dirty="0" smtClean="0"/>
              <a:t>自己エネルギーの定義は</a:t>
            </a:r>
            <a:r>
              <a:rPr lang="ja-JP" altLang="en-US" dirty="0" smtClean="0"/>
              <a:t>非自明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67544" y="4653137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O</a:t>
            </a:r>
            <a:r>
              <a:rPr kumimoji="1" lang="en-US" altLang="ja-JP" dirty="0" smtClean="0"/>
              <a:t>n-shell</a:t>
            </a:r>
            <a:r>
              <a:rPr kumimoji="1" lang="ja-JP" altLang="en-US" dirty="0" smtClean="0"/>
              <a:t>自己エネルギー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7020272" y="3356992"/>
            <a:ext cx="1440160" cy="284207"/>
            <a:chOff x="6012160" y="3391049"/>
            <a:chExt cx="1440160" cy="284207"/>
          </a:xfrm>
        </p:grpSpPr>
        <p:pic>
          <p:nvPicPr>
            <p:cNvPr id="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}=\braket{0|b_{\ell}^{\dag}b_{\ell}|0}&#10;\end{align*}&lt;/body&gt;&#10;  &lt;fcolor&gt;FF000000&lt;/fcolor&gt;&#10;  &lt;bcolor&gt;FFFFFFFF&lt;/bcolor&gt;&#10;  &lt;transparent&gt;True&lt;/transparent&gt;&#10;  &lt;resolution&gt;1800&lt;/resolution&gt;&#10;  &lt;imageh&gt;318&lt;/imageh&gt;&#10;  &lt;imagew&gt;1537&lt;/imagew&gt;&#10;  &lt;scale&gt;50&lt;/scale&gt;&#10;  &lt;cursor&gt;58&lt;/cursor&gt;&#10;&lt;/TeXTeX&gt;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933" y="3391049"/>
              <a:ext cx="1171194" cy="242316"/>
            </a:xfrm>
            <a:prstGeom prst="rect">
              <a:avLst/>
            </a:prstGeom>
          </p:spPr>
        </p:pic>
        <p:sp>
          <p:nvSpPr>
            <p:cNvPr id="13" name="大かっこ 12"/>
            <p:cNvSpPr/>
            <p:nvPr/>
          </p:nvSpPr>
          <p:spPr>
            <a:xfrm>
              <a:off x="6012160" y="3391049"/>
              <a:ext cx="1440160" cy="284207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294022" y="5775912"/>
            <a:ext cx="4194817" cy="369332"/>
            <a:chOff x="4294022" y="5775912"/>
            <a:chExt cx="4194817" cy="369332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4355976" y="5775912"/>
              <a:ext cx="4132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より未来の情報は入っていない（因果律）</a:t>
              </a:r>
              <a:endParaRPr kumimoji="1" lang="ja-JP" altLang="en-US" dirty="0"/>
            </a:p>
          </p:txBody>
        </p:sp>
        <p:pic>
          <p:nvPicPr>
            <p:cNvPr id="1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t&#10;\end{align*}&lt;/body&gt;&#10;  &lt;fcolor&gt;FF000000&lt;/fcolor&gt;&#10;  &lt;bcolor&gt;FFFFFFFF&lt;/bcolor&gt;&#10;  &lt;transparent&gt;True&lt;/transparent&gt;&#10;  &lt;resolution&gt;1800&lt;/resolution&gt;&#10;  &lt;imageh&gt;158&lt;/imageh&gt;&#10;  &lt;imagew&gt;76&lt;/imagew&gt;&#10;  &lt;scale&gt;50&lt;/scale&gt;&#10;  &lt;cursor&gt;17&lt;/cursor&gt;&#10;&lt;/TeXTeX&gt;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022" y="5885199"/>
              <a:ext cx="80433" cy="167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518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7" grpId="0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角丸四角形 79"/>
          <p:cNvSpPr/>
          <p:nvPr/>
        </p:nvSpPr>
        <p:spPr>
          <a:xfrm>
            <a:off x="7062639" y="5805264"/>
            <a:ext cx="1504994" cy="3239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6018619" y="5409310"/>
            <a:ext cx="922498" cy="3239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角丸四角形 130"/>
          <p:cNvSpPr/>
          <p:nvPr/>
        </p:nvSpPr>
        <p:spPr>
          <a:xfrm>
            <a:off x="328410" y="5733256"/>
            <a:ext cx="2443390" cy="867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角丸四角形 129"/>
          <p:cNvSpPr/>
          <p:nvPr/>
        </p:nvSpPr>
        <p:spPr>
          <a:xfrm>
            <a:off x="323527" y="4808292"/>
            <a:ext cx="2448247" cy="7819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14270" y="1043444"/>
            <a:ext cx="3904149" cy="3693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繰り込み条件</a:t>
            </a:r>
            <a:endParaRPr kumimoji="1" lang="ja-JP" altLang="en-US" dirty="0"/>
          </a:p>
        </p:txBody>
      </p:sp>
      <p:grpSp>
        <p:nvGrpSpPr>
          <p:cNvPr id="58" name="グループ化 57"/>
          <p:cNvGrpSpPr/>
          <p:nvPr/>
        </p:nvGrpSpPr>
        <p:grpSpPr>
          <a:xfrm>
            <a:off x="4605973" y="4004633"/>
            <a:ext cx="1211040" cy="369332"/>
            <a:chOff x="1017732" y="2948510"/>
            <a:chExt cx="1211040" cy="369332"/>
          </a:xfrm>
        </p:grpSpPr>
        <p:pic>
          <p:nvPicPr>
            <p:cNvPr id="59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ot{n}_{\ell}(t)&#10;\end{align*}&lt;/body&gt;&#10;  &lt;fcolor&gt;FF000000&lt;/fcolor&gt;&#10;  &lt;bcolor&gt;FFFFFFFF&lt;/bcolor&gt;&#10;  &lt;transparent&gt;True&lt;/transparent&gt;&#10;  &lt;resolution&gt;1800&lt;/resolution&gt;&#10;  &lt;imageh&gt;249&lt;/imageh&gt;&#10;  &lt;imagew&gt;498&lt;/imagew&gt;&#10;  &lt;scale&gt;50&lt;/scale&gt;&#10;  &lt;cursor&gt;33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32" y="3039653"/>
              <a:ext cx="395913" cy="196398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385271" y="2948510"/>
              <a:ext cx="84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を決定</a:t>
              </a:r>
              <a:endParaRPr kumimoji="1" lang="en-US" altLang="ja-JP" dirty="0" smtClean="0"/>
            </a:p>
          </p:txBody>
        </p:sp>
      </p:grpSp>
      <p:pic>
        <p:nvPicPr>
          <p:cNvPr id="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ell \ell}^{1121}(t) = \mathsf{S}_{\mloop, \ell \ell}^{1121}(t)-i\dot{n}_{\ell}(t)&#10;\end{align*}&lt;/body&gt;&#10;  &lt;fcolor&gt;FF000000&lt;/fcolor&gt;&#10;  &lt;bcolor&gt;FFFFFFFF&lt;/bcolor&gt;&#10;  &lt;transparent&gt;True&lt;/transparent&gt;&#10;  &lt;resolution&gt;1800&lt;/resolution&gt;&#10;  &lt;imageh&gt;315&lt;/imageh&gt;&#10;  &lt;imagew&gt;3078&lt;/imagew&gt;&#10;  &lt;scale&gt;50&lt;/scale&gt;&#10;  &lt;cursor&gt;93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03" y="2321241"/>
            <a:ext cx="2444060" cy="249394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ell_1 \ell_2}^{1111}(t) &amp;amp;= \mathsf{S}_{\mloop, \ell_1 \ell_2}^{1111}(t)-\ppbra \by_{\ell_1}, \delta T\by_{\ell_2} \ppket_t&#10;\end{align*}&lt;/body&gt;&#10;  &lt;fcolor&gt;FF000000&lt;/fcolor&gt;&#10;  &lt;bcolor&gt;FFFFFFFF&lt;/bcolor&gt;&#10;  &lt;transparent&gt;True&lt;/transparent&gt;&#10;  &lt;resolution&gt;1800&lt;/resolution&gt;&#10;  &lt;imageh&gt;315&lt;/imageh&gt;&#10;  &lt;imagew&gt;4163&lt;/imagew&gt;&#10;  &lt;scale&gt;50&lt;/scale&gt;&#10;  &lt;cursor&gt;151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03" y="1613959"/>
            <a:ext cx="3304469" cy="249394"/>
          </a:xfrm>
          <a:prstGeom prst="rect">
            <a:avLst/>
          </a:prstGeom>
        </p:spPr>
      </p:pic>
      <p:pic>
        <p:nvPicPr>
          <p:cNvPr id="1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ell_1 \ell_2}^{1122}(t) &amp;amp;= \mathsf{S}_{\mloop, \ell_1 \ell_2}^{1122}(t)-\ppbra \by_{\ell_1}, \delta T\bz_{\ell_2} \ppket_t&#10;\end{align*}&lt;/body&gt;&#10;  &lt;fcolor&gt;FF000000&lt;/fcolor&gt;&#10;  &lt;bcolor&gt;FFFFFFFF&lt;/bcolor&gt;&#10;  &lt;transparent&gt;True&lt;/transparent&gt;&#10;  &lt;resolution&gt;1800&lt;/resolution&gt;&#10;  &lt;imageh&gt;315&lt;/imageh&gt;&#10;  &lt;imagew&gt;4155&lt;/imagew&gt;&#10;  &lt;scale&gt;50&lt;/scale&gt;&#10;  &lt;cursor&gt;151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03" y="1967600"/>
            <a:ext cx="3298234" cy="249394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1907703" y="2820299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繰り込み条件</a:t>
            </a:r>
            <a:endParaRPr kumimoji="1" lang="ja-JP" altLang="en-US" dirty="0"/>
          </a:p>
        </p:txBody>
      </p:sp>
      <p:sp>
        <p:nvSpPr>
          <p:cNvPr id="33" name="右矢印 32"/>
          <p:cNvSpPr/>
          <p:nvPr/>
        </p:nvSpPr>
        <p:spPr>
          <a:xfrm>
            <a:off x="3245798" y="4091219"/>
            <a:ext cx="1176882" cy="200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中かっこ 33"/>
          <p:cNvSpPr/>
          <p:nvPr/>
        </p:nvSpPr>
        <p:spPr>
          <a:xfrm>
            <a:off x="4238884" y="3289429"/>
            <a:ext cx="173673" cy="64362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2589848" y="1535974"/>
            <a:ext cx="3428771" cy="1066597"/>
          </a:xfrm>
          <a:prstGeom prst="roundRect">
            <a:avLst>
              <a:gd name="adj" fmla="val 9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ell \ell}^{1121}(t)  = 0&#10;\end{align*}&lt;/body&gt;&#10;  &lt;fcolor&gt;FF000000&lt;/fcolor&gt;&#10;  &lt;bcolor&gt;FFFFFFFF&lt;/bcolor&gt;&#10;  &lt;transparent&gt;True&lt;/transparent&gt;&#10;  &lt;resolution&gt;1800&lt;/resolution&gt;&#10;  &lt;imageh&gt;282&lt;/imageh&gt;&#10;  &lt;imagew&gt;1268&lt;/imagew&gt;&#10;  &lt;scale&gt;50&lt;/scale&gt;&#10;  &lt;cursor&gt;66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378" y="4077072"/>
            <a:ext cx="1006928" cy="224455"/>
          </a:xfrm>
          <a:prstGeom prst="rect">
            <a:avLst/>
          </a:prstGeom>
        </p:spPr>
      </p:pic>
      <p:pic>
        <p:nvPicPr>
          <p:cNvPr id="7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ell_1 \ell_2}^{1111}(t) + \mathsf{S}_{\ell_2 \ell_1}^{1111,*}(t) =0&#10;\end{align*}&lt;/body&gt;&#10;  &lt;fcolor&gt;FF000000&lt;/fcolor&gt;&#10;  &lt;bcolor&gt;FFFFFFFF&lt;/bcolor&gt;&#10;  &lt;transparent&gt;True&lt;/transparent&gt;&#10;  &lt;resolution&gt;1800&lt;/resolution&gt;&#10;  &lt;imageh&gt;335&lt;/imageh&gt;&#10;  &lt;imagew&gt;2565&lt;/imagew&gt;&#10;  &lt;scale&gt;50&lt;/scale&gt;&#10;  &lt;cursor&gt;109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378" y="3298119"/>
            <a:ext cx="2035677" cy="264981"/>
          </a:xfrm>
          <a:prstGeom prst="rect">
            <a:avLst/>
          </a:prstGeom>
        </p:spPr>
      </p:pic>
      <p:pic>
        <p:nvPicPr>
          <p:cNvPr id="7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ell_1 \ell_2}^{1122}(t) + \mathsf{S}_{\ell_2 \ell_1}^{1122}(t) =0&#10;\end{align*}&lt;/body&gt;&#10;  &lt;fcolor&gt;FF000000&lt;/fcolor&gt;&#10;  &lt;bcolor&gt;FFFFFFFF&lt;/bcolor&gt;&#10;  &lt;transparent&gt;True&lt;/transparent&gt;&#10;  &lt;resolution&gt;1800&lt;/resolution&gt;&#10;  &lt;imageh&gt;306&lt;/imageh&gt;&#10;  &lt;imagew&gt;2404&lt;/imagew&gt;&#10;  &lt;scale&gt;50&lt;/scale&gt;&#10;  &lt;cursor&gt;107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3699884"/>
            <a:ext cx="1831848" cy="233172"/>
          </a:xfrm>
          <a:prstGeom prst="rect">
            <a:avLst/>
          </a:prstGeom>
        </p:spPr>
      </p:pic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1661288" y="4928038"/>
            <a:ext cx="972000" cy="568450"/>
            <a:chOff x="5493542" y="2634693"/>
            <a:chExt cx="1204285" cy="704297"/>
          </a:xfrm>
        </p:grpSpPr>
        <p:sp>
          <p:nvSpPr>
            <p:cNvPr id="38" name="円/楕円 37"/>
            <p:cNvSpPr/>
            <p:nvPr/>
          </p:nvSpPr>
          <p:spPr>
            <a:xfrm>
              <a:off x="5759023" y="2634693"/>
              <a:ext cx="650291" cy="65029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5493542" y="3284984"/>
              <a:ext cx="12042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円/楕円 39"/>
            <p:cNvSpPr/>
            <p:nvPr/>
          </p:nvSpPr>
          <p:spPr>
            <a:xfrm>
              <a:off x="6030162" y="3230978"/>
              <a:ext cx="108012" cy="1080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07197" y="1480178"/>
            <a:ext cx="1786685" cy="369332"/>
            <a:chOff x="5868144" y="2559589"/>
            <a:chExt cx="1786685" cy="369332"/>
          </a:xfrm>
        </p:grpSpPr>
        <p:pic>
          <p:nvPicPr>
            <p:cNvPr id="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\mathsf{S}^{\manb}_{\ell_1 \ell_2}(t)&#10;\end{align*}&lt;/body&gt;&#10;  &lt;fcolor&gt;FF000000&lt;/fcolor&gt;&#10;  &lt;bcolor&gt;FFFFFFFF&lt;/bcolor&gt;&#10;  &lt;transparent&gt;True&lt;/transparent&gt;&#10;  &lt;resolution&gt;1800&lt;/resolution&gt;&#10;  &lt;imageh&gt;342&lt;/imageh&gt;&#10;  &lt;imagew&gt;883&lt;/imagew&gt;&#10;  &lt;scale&gt;50&lt;/scale&gt;&#10;  &lt;cursor&gt;51&lt;/cursor&gt;&#10;&lt;/TeXTeX&gt;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2612745"/>
              <a:ext cx="701584" cy="271216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6546833" y="2559589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の具体形</a:t>
              </a:r>
              <a:endParaRPr kumimoji="1" lang="ja-JP" altLang="en-US" dirty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6473439" y="2339588"/>
            <a:ext cx="1683904" cy="369332"/>
            <a:chOff x="6794639" y="1996955"/>
            <a:chExt cx="1683904" cy="369332"/>
          </a:xfrm>
        </p:grpSpPr>
        <p:pic>
          <p:nvPicPr>
            <p:cNvPr id="1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sigma_3&#10;\end{align*}&lt;/body&gt;&#10;  &lt;fcolor&gt;FF000000&lt;/fcolor&gt;&#10;  &lt;bcolor&gt;FFFFFFFF&lt;/bcolor&gt;&#10;  &lt;transparent&gt;True&lt;/transparent&gt;&#10;  &lt;resolution&gt;1800&lt;/resolution&gt;&#10;  &lt;imageh&gt;148&lt;/imageh&gt;&#10;  &lt;imagew&gt;222&lt;/imagew&gt;&#10;  &lt;scale&gt;50&lt;/scale&gt;&#10;  &lt;cursor&gt;24&lt;/cursor&gt;&#10;&lt;/TeXTeX&gt;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639" y="2103305"/>
              <a:ext cx="234950" cy="156633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6917025" y="1996955"/>
              <a:ext cx="1561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：</a:t>
              </a:r>
              <a:r>
                <a:rPr kumimoji="1" lang="en-US" altLang="ja-JP" dirty="0" smtClean="0"/>
                <a:t>Pauli</a:t>
              </a:r>
              <a:r>
                <a:rPr kumimoji="1" lang="ja-JP" altLang="en-US" dirty="0" smtClean="0"/>
                <a:t>第</a:t>
              </a:r>
              <a:r>
                <a:rPr kumimoji="1" lang="en-US" altLang="ja-JP" dirty="0" smtClean="0"/>
                <a:t>3</a:t>
              </a:r>
              <a:r>
                <a:rPr kumimoji="1" lang="ja-JP" altLang="en-US" dirty="0" smtClean="0"/>
                <a:t>行列</a:t>
              </a:r>
              <a:endParaRPr kumimoji="1" lang="ja-JP" altLang="en-US" dirty="0"/>
            </a:p>
          </p:txBody>
        </p:sp>
      </p:grpSp>
      <p:sp>
        <p:nvSpPr>
          <p:cNvPr id="20" name="右矢印 19"/>
          <p:cNvSpPr/>
          <p:nvPr/>
        </p:nvSpPr>
        <p:spPr>
          <a:xfrm>
            <a:off x="2193420" y="1591872"/>
            <a:ext cx="310079" cy="145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51520" y="1061101"/>
            <a:ext cx="4052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どのような繰り込み条件を課すべきか？</a:t>
            </a:r>
            <a:endParaRPr kumimoji="1" lang="ja-JP" altLang="en-US" dirty="0"/>
          </a:p>
        </p:txBody>
      </p:sp>
      <p:sp>
        <p:nvSpPr>
          <p:cNvPr id="65" name="角丸四角形 64"/>
          <p:cNvSpPr/>
          <p:nvPr/>
        </p:nvSpPr>
        <p:spPr>
          <a:xfrm>
            <a:off x="314270" y="1470405"/>
            <a:ext cx="8584669" cy="1238516"/>
          </a:xfrm>
          <a:prstGeom prst="roundRect">
            <a:avLst>
              <a:gd name="adj" fmla="val 9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矢印コネクタ 63"/>
          <p:cNvCxnSpPr>
            <a:stCxn id="70" idx="1"/>
          </p:cNvCxnSpPr>
          <p:nvPr/>
        </p:nvCxnSpPr>
        <p:spPr>
          <a:xfrm flipH="1">
            <a:off x="4412558" y="3177582"/>
            <a:ext cx="599308" cy="1118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角丸四角形 78"/>
          <p:cNvSpPr/>
          <p:nvPr/>
        </p:nvSpPr>
        <p:spPr>
          <a:xfrm>
            <a:off x="1898446" y="2845053"/>
            <a:ext cx="5193834" cy="1528912"/>
          </a:xfrm>
          <a:prstGeom prst="roundRect">
            <a:avLst>
              <a:gd name="adj" fmla="val 9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/>
          <p:cNvGrpSpPr/>
          <p:nvPr/>
        </p:nvGrpSpPr>
        <p:grpSpPr>
          <a:xfrm>
            <a:off x="4595851" y="3429000"/>
            <a:ext cx="1486441" cy="369332"/>
            <a:chOff x="5266787" y="3500934"/>
            <a:chExt cx="1486441" cy="369332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5909727" y="3500934"/>
              <a:ext cx="84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を決定</a:t>
              </a:r>
              <a:endParaRPr kumimoji="1" lang="en-US" altLang="ja-JP" dirty="0" smtClean="0"/>
            </a:p>
          </p:txBody>
        </p:sp>
        <p:pic>
          <p:nvPicPr>
            <p:cNvPr id="7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elta T_{i j}^{\alpha \beta}(t)&#10;\end{align*}&lt;/body&gt;&#10;  &lt;fcolor&gt;FF000000&lt;/fcolor&gt;&#10;  &lt;bcolor&gt;FFFFFFFF&lt;/bcolor&gt;&#10;  &lt;transparent&gt;True&lt;/transparent&gt;&#10;  &lt;resolution&gt;1800&lt;/resolution&gt;&#10;  &lt;imageh&gt;347&lt;/imageh&gt;&#10;  &lt;imagew&gt;812&lt;/imagew&gt;&#10;  &lt;scale&gt;50&lt;/scale&gt;&#10;  &lt;cursor&gt;45&lt;/cursor&gt;&#10;&lt;/TeXTeX&gt;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6787" y="3548302"/>
              <a:ext cx="642940" cy="274597"/>
            </a:xfrm>
            <a:prstGeom prst="rect">
              <a:avLst/>
            </a:prstGeom>
          </p:spPr>
        </p:pic>
      </p:grpSp>
      <p:sp>
        <p:nvSpPr>
          <p:cNvPr id="75" name="テキスト ボックス 74"/>
          <p:cNvSpPr txBox="1"/>
          <p:nvPr/>
        </p:nvSpPr>
        <p:spPr>
          <a:xfrm>
            <a:off x="176359" y="4439090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それぞれ</a:t>
            </a:r>
            <a:r>
              <a:rPr kumimoji="1" lang="ja-JP" altLang="en-US" dirty="0" smtClean="0"/>
              <a:t>リーディングで計算</a:t>
            </a:r>
            <a:endParaRPr kumimoji="1" lang="ja-JP" altLang="en-US" dirty="0"/>
          </a:p>
        </p:txBody>
      </p:sp>
      <p:pic>
        <p:nvPicPr>
          <p:cNvPr id="9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elta T_{ij}=&#10;\delta_{ij}U\bpm 2\tn_i &amp;amp; \tm_i \\ -\tm_i^* &amp;amp; -2\tn_i \epm&#10;\end{align*}&lt;/body&gt;&#10;  &lt;fcolor&gt;FF000000&lt;/fcolor&gt;&#10;  &lt;bcolor&gt;FFFFFFFF&lt;/bcolor&gt;&#10;  &lt;transparent&gt;True&lt;/transparent&gt;&#10;  &lt;resolution&gt;1800&lt;/resolution&gt;&#10;  &lt;imageh&gt;747&lt;/imageh&gt;&#10;  &lt;imagew&gt;2949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946" y="4677216"/>
            <a:ext cx="2340954" cy="590473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6079193" y="4674034"/>
            <a:ext cx="1470310" cy="555446"/>
            <a:chOff x="4439050" y="5383510"/>
            <a:chExt cx="1470310" cy="555446"/>
          </a:xfrm>
        </p:grpSpPr>
        <p:pic>
          <p:nvPicPr>
            <p:cNvPr id="9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tm_i =  \braket{0|\varphi_{i}\varphi_{i} |0}&#10;\end{align*}&lt;/body&gt;&#10;  &lt;fcolor&gt;FF000000&lt;/fcolor&gt;&#10;  &lt;bcolor&gt;FFFFFFFF&lt;/bcolor&gt;&#10;  &lt;transparent&gt;True&lt;/transparent&gt;&#10;  &lt;resolution&gt;1800&lt;/resolution&gt;&#10;  &lt;imageh&gt;249&lt;/imageh&gt;&#10;  &lt;imagew&gt;1672&lt;/imagew&gt;&#10;  &lt;scale&gt;50&lt;/scale&gt;&#10;  &lt;cursor&gt;57&lt;/cursor&gt;&#10;&lt;/TeXTeX&gt;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0221" y="5707948"/>
              <a:ext cx="1326325" cy="196398"/>
            </a:xfrm>
            <a:prstGeom prst="rect">
              <a:avLst/>
            </a:prstGeom>
          </p:spPr>
        </p:pic>
        <p:pic>
          <p:nvPicPr>
            <p:cNvPr id="99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tn_i = \braket{0|\varphi_{i}^{\dag}\varphi_{i} |0}&#10;\end{align*}&lt;/body&gt;&#10;  &lt;fcolor&gt;FF000000&lt;/fcolor&gt;&#10;  &lt;bcolor&gt;FFFFFFFF&lt;/bcolor&gt;&#10;  &lt;transparent&gt;True&lt;/transparent&gt;&#10;  &lt;resolution&gt;1800&lt;/resolution&gt;&#10;  &lt;imageh&gt;313&lt;/imageh&gt;&#10;  &lt;imagew&gt;1623&lt;/imagew&gt;&#10;  &lt;scale&gt;50&lt;/scale&gt;&#10;  &lt;cursor&gt;67&lt;/cursor&gt;&#10;&lt;/TeXTeX&gt;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0221" y="5383510"/>
              <a:ext cx="1287892" cy="249394"/>
            </a:xfrm>
            <a:prstGeom prst="rect">
              <a:avLst/>
            </a:prstGeom>
          </p:spPr>
        </p:pic>
        <p:sp>
          <p:nvSpPr>
            <p:cNvPr id="101" name="大かっこ 100"/>
            <p:cNvSpPr/>
            <p:nvPr/>
          </p:nvSpPr>
          <p:spPr>
            <a:xfrm>
              <a:off x="4439050" y="5386048"/>
              <a:ext cx="1470310" cy="552908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1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mloop, \ell_1 \ell_2}^{1111}&#10;\end{align*}&lt;/body&gt;&#10;  &lt;fcolor&gt;FF000000&lt;/fcolor&gt;&#10;  &lt;bcolor&gt;FFFFFFFF&lt;/bcolor&gt;&#10;  &lt;transparent&gt;True&lt;/transparent&gt;&#10;  &lt;resolution&gt;1800&lt;/resolution&gt;&#10;  &lt;imageh&gt;315&lt;/imageh&gt;&#10;  &lt;imagew&gt;894&lt;/imagew&gt;&#10;  &lt;scale&gt;50&lt;/scale&gt;&#10;  &lt;cursor&gt;57&lt;/cursor&gt;&#10;&lt;/TeXTeX&gt;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68" y="4919457"/>
            <a:ext cx="709631" cy="249394"/>
          </a:xfrm>
          <a:prstGeom prst="rect">
            <a:avLst/>
          </a:prstGeom>
        </p:spPr>
      </p:pic>
      <p:pic>
        <p:nvPicPr>
          <p:cNvPr id="11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 \mathsf{S}_{\mloop, \ell_1 \ell_2}^{1122}&#10;\end{align*}&lt;/body&gt;&#10;  &lt;fcolor&gt;FF000000&lt;/fcolor&gt;&#10;  &lt;bcolor&gt;FFFFFFFF&lt;/bcolor&gt;&#10;  &lt;transparent&gt;True&lt;/transparent&gt;&#10;  &lt;resolution&gt;1800&lt;/resolution&gt;&#10;  &lt;imageh&gt;315&lt;/imageh&gt;&#10;  &lt;imagew&gt;894&lt;/imagew&gt;&#10;  &lt;scale&gt;50&lt;/scale&gt;&#10;  &lt;cursor&gt;58&lt;/cursor&gt;&#10;&lt;/TeXTeX&gt;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4" y="5244198"/>
            <a:ext cx="709656" cy="249394"/>
          </a:xfrm>
          <a:prstGeom prst="rect">
            <a:avLst/>
          </a:prstGeom>
        </p:spPr>
      </p:pic>
      <p:sp>
        <p:nvSpPr>
          <p:cNvPr id="116" name="右中かっこ 115"/>
          <p:cNvSpPr/>
          <p:nvPr/>
        </p:nvSpPr>
        <p:spPr>
          <a:xfrm>
            <a:off x="1085224" y="4881733"/>
            <a:ext cx="173673" cy="64362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右矢印 116"/>
          <p:cNvSpPr/>
          <p:nvPr/>
        </p:nvSpPr>
        <p:spPr>
          <a:xfrm>
            <a:off x="1301248" y="5120241"/>
            <a:ext cx="310079" cy="145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sf{S}_{\mloop, \ell \ell}^{1121}&#10;\end{align*}&lt;/body&gt;&#10;  &lt;fcolor&gt;FF000000&lt;/fcolor&gt;&#10;  &lt;bcolor&gt;FFFFFFFF&lt;/bcolor&gt;&#10;  &lt;transparent&gt;True&lt;/transparent&gt;&#10;  &lt;resolution&gt;1800&lt;/resolution&gt;&#10;  &lt;imageh&gt;315&lt;/imageh&gt;&#10;  &lt;imagew&gt;717&lt;/imagew&gt;&#10;  &lt;scale&gt;50&lt;/scale&gt;&#10;  &lt;cursor&gt;16&lt;/cursor&gt;&#10;&lt;/TeXTeX&gt;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33" y="6042419"/>
            <a:ext cx="569328" cy="249394"/>
          </a:xfrm>
          <a:prstGeom prst="rect">
            <a:avLst/>
          </a:prstGeom>
        </p:spPr>
      </p:pic>
      <p:sp>
        <p:nvSpPr>
          <p:cNvPr id="119" name="右矢印 118"/>
          <p:cNvSpPr/>
          <p:nvPr/>
        </p:nvSpPr>
        <p:spPr>
          <a:xfrm>
            <a:off x="1093569" y="6094144"/>
            <a:ext cx="310079" cy="145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5" name="グループ化 124"/>
          <p:cNvGrpSpPr/>
          <p:nvPr/>
        </p:nvGrpSpPr>
        <p:grpSpPr>
          <a:xfrm>
            <a:off x="1547664" y="5815382"/>
            <a:ext cx="1171090" cy="703468"/>
            <a:chOff x="1691712" y="5620019"/>
            <a:chExt cx="1171090" cy="703468"/>
          </a:xfrm>
        </p:grpSpPr>
        <p:grpSp>
          <p:nvGrpSpPr>
            <p:cNvPr id="26" name="グループ化 25"/>
            <p:cNvGrpSpPr>
              <a:grpSpLocks noChangeAspect="1"/>
            </p:cNvGrpSpPr>
            <p:nvPr/>
          </p:nvGrpSpPr>
          <p:grpSpPr>
            <a:xfrm>
              <a:off x="1691712" y="5648224"/>
              <a:ext cx="1171090" cy="675263"/>
              <a:chOff x="-1594653" y="5288347"/>
              <a:chExt cx="1335486" cy="770054"/>
            </a:xfrm>
          </p:grpSpPr>
          <p:sp>
            <p:nvSpPr>
              <p:cNvPr id="27" name="円/楕円 26"/>
              <p:cNvSpPr/>
              <p:nvPr/>
            </p:nvSpPr>
            <p:spPr>
              <a:xfrm>
                <a:off x="-1237887" y="5408110"/>
                <a:ext cx="650291" cy="65029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8" name="直線コネクタ 27"/>
              <p:cNvCxnSpPr>
                <a:endCxn id="27" idx="2"/>
              </p:cNvCxnSpPr>
              <p:nvPr/>
            </p:nvCxnSpPr>
            <p:spPr>
              <a:xfrm>
                <a:off x="-1594653" y="5733255"/>
                <a:ext cx="35676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円/楕円 28"/>
              <p:cNvSpPr/>
              <p:nvPr/>
            </p:nvSpPr>
            <p:spPr>
              <a:xfrm>
                <a:off x="-641602" y="5679249"/>
                <a:ext cx="108012" cy="10801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1" name="直線コネクタ 30"/>
              <p:cNvCxnSpPr>
                <a:stCxn id="27" idx="6"/>
              </p:cNvCxnSpPr>
              <p:nvPr/>
            </p:nvCxnSpPr>
            <p:spPr>
              <a:xfrm>
                <a:off x="-587596" y="5733257"/>
                <a:ext cx="3284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-587596" y="5303248"/>
                <a:ext cx="0" cy="41053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-1237887" y="5288347"/>
                <a:ext cx="0" cy="41053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円/楕円 35"/>
              <p:cNvSpPr/>
              <p:nvPr/>
            </p:nvSpPr>
            <p:spPr>
              <a:xfrm>
                <a:off x="-1291893" y="5679250"/>
                <a:ext cx="108012" cy="10801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pic>
          <p:nvPicPr>
            <p:cNvPr id="120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&#10;\end{align*}&lt;/body&gt;&#10;  &lt;fcolor&gt;FF000000&lt;/fcolor&gt;&#10;  &lt;bcolor&gt;FFFFFFFF&lt;/bcolor&gt;&#10;  &lt;transparent&gt;True&lt;/transparent&gt;&#10;  &lt;resolution&gt;1800&lt;/resolution&gt;&#10;  &lt;imageh&gt;223&lt;/imageh&gt;&#10;  &lt;imagew&gt;107&lt;/imagew&gt;&#10;  &lt;scale&gt;50&lt;/scale&gt;&#10;  &lt;cursor&gt;21&lt;/cursor&gt;&#10;&lt;/TeXTeX&gt;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161" y="5627571"/>
              <a:ext cx="84170" cy="177693"/>
            </a:xfrm>
            <a:prstGeom prst="rect">
              <a:avLst/>
            </a:prstGeom>
          </p:spPr>
        </p:pic>
        <p:pic>
          <p:nvPicPr>
            <p:cNvPr id="12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&#10;\end{align*}&lt;/body&gt;&#10;  &lt;fcolor&gt;FF000000&lt;/fcolor&gt;&#10;  &lt;bcolor&gt;FFFFFFFF&lt;/bcolor&gt;&#10;  &lt;transparent&gt;True&lt;/transparent&gt;&#10;  &lt;resolution&gt;1800&lt;/resolution&gt;&#10;  &lt;imageh&gt;223&lt;/imageh&gt;&#10;  &lt;imagew&gt;107&lt;/imagew&gt;&#10;  &lt;scale&gt;50&lt;/scale&gt;&#10;  &lt;cursor&gt;21&lt;/cursor&gt;&#10;&lt;/TeXTeX&gt;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037" y="5620019"/>
              <a:ext cx="84170" cy="177693"/>
            </a:xfrm>
            <a:prstGeom prst="rect">
              <a:avLst/>
            </a:prstGeom>
          </p:spPr>
        </p:pic>
      </p:grpSp>
      <p:sp>
        <p:nvSpPr>
          <p:cNvPr id="122" name="角丸四角形 121"/>
          <p:cNvSpPr/>
          <p:nvPr/>
        </p:nvSpPr>
        <p:spPr>
          <a:xfrm>
            <a:off x="238150" y="4439090"/>
            <a:ext cx="8790356" cy="2302278"/>
          </a:xfrm>
          <a:prstGeom prst="roundRect">
            <a:avLst>
              <a:gd name="adj" fmla="val 9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右矢印 131"/>
          <p:cNvSpPr/>
          <p:nvPr/>
        </p:nvSpPr>
        <p:spPr>
          <a:xfrm>
            <a:off x="2916635" y="4898210"/>
            <a:ext cx="310079" cy="145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右矢印 132"/>
          <p:cNvSpPr/>
          <p:nvPr/>
        </p:nvSpPr>
        <p:spPr>
          <a:xfrm>
            <a:off x="2916635" y="6142624"/>
            <a:ext cx="310079" cy="145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6378659" y="1552186"/>
            <a:ext cx="2436450" cy="1089332"/>
            <a:chOff x="6378659" y="1552186"/>
            <a:chExt cx="2436450" cy="1089332"/>
          </a:xfrm>
        </p:grpSpPr>
        <p:sp>
          <p:nvSpPr>
            <p:cNvPr id="3" name="大かっこ 2"/>
            <p:cNvSpPr/>
            <p:nvPr/>
          </p:nvSpPr>
          <p:spPr>
            <a:xfrm>
              <a:off x="6378659" y="1552186"/>
              <a:ext cx="2436450" cy="1089332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ppbra \boldsymbol{s}, \bt \ppket_t = \sum_i \boldsymbol{s}_i^{\dag}(t) \sigma_3 \bt_i(t)&#10;\end{align*}&lt;/body&gt;&#10;  &lt;fcolor&gt;FF000000&lt;/fcolor&gt;&#10;  &lt;bcolor&gt;FFFFFFFF&lt;/bcolor&gt;&#10;  &lt;transparent&gt;True&lt;/transparent&gt;&#10;  &lt;resolution&gt;1800&lt;/resolution&gt;&#10;  &lt;imageh&gt;537&lt;/imageh&gt;&#10;  &lt;imagew&gt;2666&lt;/imagew&gt;&#10;  &lt;scale&gt;50&lt;/scale&gt;&#10;  &lt;cursor&gt;105&lt;/cursor&gt;&#10;&lt;/TeXTeX&gt;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0667" y="1977596"/>
              <a:ext cx="2116966" cy="427087"/>
            </a:xfrm>
            <a:prstGeom prst="rect">
              <a:avLst/>
            </a:prstGeom>
          </p:spPr>
        </p:pic>
        <p:pic>
          <p:nvPicPr>
            <p:cNvPr id="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W_{i\ell}(t) = \bpm \by_{i\ell}(t) &amp;amp; \bz_{i\ell}(t) \epm&#10;\end{align*}&lt;/body&gt;&#10;  &lt;fcolor&gt;FF000000&lt;/fcolor&gt;&#10;  &lt;bcolor&gt;FFFFFFFF&lt;/bcolor&gt;&#10;  &lt;transparent&gt;True&lt;/transparent&gt;&#10;  &lt;resolution&gt;1800&lt;/resolution&gt;&#10;  &lt;imageh&gt;448&lt;/imageh&gt;&#10;  &lt;imagew&gt;2710&lt;/imagew&gt;&#10;  &lt;scale&gt;50&lt;/scale&gt;&#10;  &lt;cursor&gt;25&lt;/cursor&gt;&#10;&lt;/TeXTeX&gt;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3439" y="1573593"/>
              <a:ext cx="2152129" cy="355386"/>
            </a:xfrm>
            <a:prstGeom prst="rect">
              <a:avLst/>
            </a:prstGeom>
          </p:spPr>
        </p:pic>
      </p:grpSp>
      <p:pic>
        <p:nvPicPr>
          <p:cNvPr id="1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i\dot{W}_{i\ell}= \sum_{ij}\left[ T_{0,ij} + \delta T_{ij}\right] W_{j\ell}&#10;\end{align*}&lt;/body&gt;&#10;  &lt;fcolor&gt;FF000000&lt;/fcolor&gt;&#10;  &lt;bcolor&gt;FFFFFFFF&lt;/bcolor&gt;&#10;  &lt;transparent&gt;True&lt;/transparent&gt;&#10;  &lt;resolution&gt;1800&lt;/resolution&gt;&#10;  &lt;imageh&gt;565&lt;/imageh&gt;&#10;  &lt;imagew&gt;3024&lt;/imagew&gt;&#10;  &lt;scale&gt;50&lt;/scale&gt;&#10;  &lt;cursor&gt;74&lt;/cursor&gt;&#10;&lt;/TeXTeX&gt;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91" y="5433315"/>
            <a:ext cx="2304288" cy="430530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3295939" y="6019070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量子輸送方程式</a:t>
            </a:r>
            <a:endParaRPr kumimoji="1" lang="en-US" altLang="ja-JP" dirty="0" smtClean="0"/>
          </a:p>
          <a:p>
            <a:r>
              <a:rPr lang="ja-JP" altLang="en-US" dirty="0" smtClean="0"/>
              <a:t>（具体形は次のスライド）</a:t>
            </a:r>
            <a:endParaRPr lang="en-US" altLang="ja-JP" dirty="0" smtClean="0"/>
          </a:p>
        </p:txBody>
      </p:sp>
      <p:sp>
        <p:nvSpPr>
          <p:cNvPr id="41" name="屈折矢印 40"/>
          <p:cNvSpPr/>
          <p:nvPr/>
        </p:nvSpPr>
        <p:spPr>
          <a:xfrm rot="5400000">
            <a:off x="4428027" y="5159286"/>
            <a:ext cx="279686" cy="69890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6" name="グループ化 45"/>
          <p:cNvGrpSpPr/>
          <p:nvPr/>
        </p:nvGrpSpPr>
        <p:grpSpPr>
          <a:xfrm>
            <a:off x="7108872" y="5763942"/>
            <a:ext cx="1530493" cy="369332"/>
            <a:chOff x="9424149" y="4368053"/>
            <a:chExt cx="1530493" cy="369332"/>
          </a:xfrm>
        </p:grpSpPr>
        <p:sp>
          <p:nvSpPr>
            <p:cNvPr id="88" name="テキスト ボックス 87"/>
            <p:cNvSpPr txBox="1"/>
            <p:nvPr/>
          </p:nvSpPr>
          <p:spPr>
            <a:xfrm>
              <a:off x="9553296" y="4368053"/>
              <a:ext cx="1401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と　　 に依存</a:t>
              </a:r>
              <a:endParaRPr kumimoji="1" lang="ja-JP" altLang="en-US" dirty="0"/>
            </a:p>
          </p:txBody>
        </p:sp>
        <p:pic>
          <p:nvPicPr>
            <p:cNvPr id="4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}&#10;\end{align*}&lt;/body&gt;&#10;  &lt;fcolor&gt;FF000000&lt;/fcolor&gt;&#10;  &lt;bcolor&gt;FFFFFFFF&lt;/bcolor&gt;&#10;  &lt;transparent&gt;True&lt;/transparent&gt;&#10;  &lt;resolution&gt;1800&lt;/resolution&gt;&#10;  &lt;imageh&gt;149&lt;/imageh&gt;&#10;  &lt;imagew&gt;220&lt;/imagew&gt;&#10;  &lt;scale&gt;50&lt;/scale&gt;&#10;  &lt;cursor&gt;37&lt;/cursor&gt;&#10;&lt;/TeXTeX&gt;"/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83783" y="4481939"/>
              <a:ext cx="232833" cy="157692"/>
            </a:xfrm>
            <a:prstGeom prst="rect">
              <a:avLst/>
            </a:prstGeom>
          </p:spPr>
        </p:pic>
        <p:pic>
          <p:nvPicPr>
            <p:cNvPr id="4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_i &#10;\end{align*}&lt;/body&gt;&#10;  &lt;fcolor&gt;FF000000&lt;/fcolor&gt;&#10;  &lt;bcolor&gt;FFFFFFFF&lt;/bcolor&gt;&#10;  &lt;transparent&gt;True&lt;/transparent&gt;&#10;  &lt;resolution&gt;1800&lt;/resolution&gt;&#10;  &lt;imageh&gt;223&lt;/imageh&gt;&#10;  &lt;imagew&gt;159&lt;/imagew&gt;&#10;  &lt;scale&gt;50&lt;/scale&gt;&#10;  &lt;cursor&gt;37&lt;/cursor&gt;&#10;&lt;/TeXTeX&gt;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4149" y="4442781"/>
              <a:ext cx="168275" cy="236008"/>
            </a:xfrm>
            <a:prstGeom prst="rect">
              <a:avLst/>
            </a:prstGeom>
          </p:spPr>
        </p:pic>
      </p:grpSp>
      <p:sp>
        <p:nvSpPr>
          <p:cNvPr id="100" name="屈折矢印 99"/>
          <p:cNvSpPr/>
          <p:nvPr/>
        </p:nvSpPr>
        <p:spPr>
          <a:xfrm rot="5400000">
            <a:off x="6602383" y="5629173"/>
            <a:ext cx="238183" cy="5416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5011866" y="2998171"/>
            <a:ext cx="2050773" cy="358821"/>
            <a:chOff x="5011866" y="2998171"/>
            <a:chExt cx="2050773" cy="358821"/>
          </a:xfrm>
        </p:grpSpPr>
        <p:sp>
          <p:nvSpPr>
            <p:cNvPr id="70" name="大かっこ 69"/>
            <p:cNvSpPr/>
            <p:nvPr/>
          </p:nvSpPr>
          <p:spPr>
            <a:xfrm>
              <a:off x="5011866" y="2998171"/>
              <a:ext cx="2050773" cy="358821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r>
                <a:rPr lang="ja-JP" altLang="en-US" dirty="0"/>
                <a:t>の</a:t>
              </a:r>
              <a:r>
                <a:rPr lang="ja-JP" altLang="en-US" dirty="0" smtClean="0"/>
                <a:t>一般化</a:t>
              </a:r>
              <a:endParaRPr lang="ja-JP" altLang="en-US" dirty="0"/>
            </a:p>
          </p:txBody>
        </p:sp>
        <p:pic>
          <p:nvPicPr>
            <p:cNvPr id="1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mathrm{Re}\ \mathsf{S}_{\ell \ell}  = 0&#10;\end{align*}&lt;/body&gt;&#10;  &lt;fcolor&gt;FF000000&lt;/fcolor&gt;&#10;  &lt;bcolor&gt;FFFFFFFF&lt;/bcolor&gt;&#10;  &lt;transparent&gt;True&lt;/transparent&gt;&#10;  &lt;resolution&gt;1800&lt;/resolution&gt;&#10;  &lt;imageh&gt;217&lt;/imageh&gt;&#10;  &lt;imagew&gt;1133&lt;/imagew&gt;&#10;  &lt;scale&gt;50&lt;/scale&gt;&#10;  &lt;cursor&gt;51&lt;/cursor&gt;&#10;&lt;/TeXTeX&gt;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457" y="3104356"/>
              <a:ext cx="899723" cy="172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672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47" grpId="0" animBg="1"/>
      <p:bldP spid="41" grpId="0" animBg="1"/>
      <p:bldP spid="1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/>
          <p:cNvSpPr/>
          <p:nvPr/>
        </p:nvSpPr>
        <p:spPr>
          <a:xfrm>
            <a:off x="4966695" y="1311610"/>
            <a:ext cx="3744416" cy="1234686"/>
          </a:xfrm>
          <a:prstGeom prst="roundRect">
            <a:avLst>
              <a:gd name="adj" fmla="val 12258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角丸四角形 185"/>
          <p:cNvSpPr/>
          <p:nvPr/>
        </p:nvSpPr>
        <p:spPr>
          <a:xfrm>
            <a:off x="8460433" y="1311610"/>
            <a:ext cx="250678" cy="12346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4966695" y="2196178"/>
            <a:ext cx="3754449" cy="350118"/>
          </a:xfrm>
          <a:prstGeom prst="round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4966695" y="1311610"/>
            <a:ext cx="3744416" cy="8845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2887515" y="1311610"/>
            <a:ext cx="2037112" cy="1234686"/>
          </a:xfrm>
          <a:prstGeom prst="roundRect">
            <a:avLst>
              <a:gd name="adj" fmla="val 619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量子輸送方程式</a:t>
            </a:r>
            <a:endParaRPr kumimoji="1" lang="ja-JP" altLang="en-US" dirty="0"/>
          </a:p>
        </p:txBody>
      </p:sp>
      <p:grpSp>
        <p:nvGrpSpPr>
          <p:cNvPr id="92" name="グループ化 91"/>
          <p:cNvGrpSpPr/>
          <p:nvPr/>
        </p:nvGrpSpPr>
        <p:grpSpPr>
          <a:xfrm>
            <a:off x="3066160" y="6417527"/>
            <a:ext cx="3011681" cy="369332"/>
            <a:chOff x="3000479" y="6381328"/>
            <a:chExt cx="3011681" cy="369332"/>
          </a:xfrm>
        </p:grpSpPr>
        <p:sp>
          <p:nvSpPr>
            <p:cNvPr id="94" name="ホームベース 93"/>
            <p:cNvSpPr/>
            <p:nvPr/>
          </p:nvSpPr>
          <p:spPr>
            <a:xfrm>
              <a:off x="3000479" y="6381328"/>
              <a:ext cx="2579634" cy="369332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最後に　　　を決める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！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pic>
          <p:nvPicPr>
            <p:cNvPr id="99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_i(t)&#10;\end{align*}&lt;/body&gt;&#10;  &lt;fcolor&gt;FF000000&lt;/fcolor&gt;&#10;  &lt;bcolor&gt;FFFFFFFF&lt;/bcolor&gt;&#10;  &lt;transparent&gt;True&lt;/transparent&gt;&#10;  &lt;resolution&gt;1800&lt;/resolution&gt;&#10;  &lt;imageh&gt;249&lt;/imageh&gt;&#10;  &lt;imagew&gt;440&lt;/imagew&gt;&#10;  &lt;scale&gt;50&lt;/scale&gt;&#10;  &lt;cursor&gt;26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458" y="6469163"/>
              <a:ext cx="349151" cy="196398"/>
            </a:xfrm>
            <a:prstGeom prst="rect">
              <a:avLst/>
            </a:prstGeom>
          </p:spPr>
        </p:pic>
        <p:sp>
          <p:nvSpPr>
            <p:cNvPr id="96" name="山形 95"/>
            <p:cNvSpPr/>
            <p:nvPr/>
          </p:nvSpPr>
          <p:spPr>
            <a:xfrm>
              <a:off x="5511895" y="6381328"/>
              <a:ext cx="356250" cy="369332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山形 96"/>
            <p:cNvSpPr/>
            <p:nvPr/>
          </p:nvSpPr>
          <p:spPr>
            <a:xfrm>
              <a:off x="5796136" y="6381328"/>
              <a:ext cx="216024" cy="369332"/>
            </a:xfrm>
            <a:prstGeom prst="chevron">
              <a:avLst>
                <a:gd name="adj" fmla="val 82668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827584" y="1184920"/>
            <a:ext cx="7826393" cy="1323656"/>
            <a:chOff x="2283169" y="959321"/>
            <a:chExt cx="7826393" cy="1323656"/>
          </a:xfrm>
        </p:grpSpPr>
        <p:pic>
          <p:nvPicPr>
            <p:cNvPr id="10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ot{n}_{\ell}(t) = 4U^2 \mathrm{Re}\sum_{\ell_1 \ell_2} \!\!\int^t_{0}\!\!\!ds&#10;&amp;amp;\left[  \right. \end{align*}&lt;/body&gt;&#10;  &lt;fcolor&gt;FF000000&lt;/fcolor&gt;&#10;  &lt;bcolor&gt;FFFFFFFF&lt;/bcolor&gt;&#10;  &lt;transparent&gt;True&lt;/transparent&gt;&#10;  &lt;resolution&gt;1800&lt;/resolution&gt;&#10;  &lt;imageh&gt;711&lt;/imageh&gt;&#10;  &lt;imagew&gt;2548&lt;/imagew&gt;&#10;  &lt;scale&gt;50&lt;/scale&gt;&#10;  &lt;cursor&gt;104&lt;/cursor&gt;&#10;&lt;/TeXTeX&gt;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3169" y="959321"/>
              <a:ext cx="2136126" cy="596070"/>
            </a:xfrm>
            <a:prstGeom prst="rect">
              <a:avLst/>
            </a:prstGeom>
          </p:spPr>
        </p:pic>
        <p:pic>
          <p:nvPicPr>
            <p:cNvPr id="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C_1[\zeta, W;t]C_1^*[\zeta, W;s]\{ n_{\ell_1} n_{\ell_2}(1+n_{\ell}) - (1+n_{\ell_1})(1+n_{\ell_2})n_{\ell} \}_s &#10;\end{align*}&lt;/body&gt;&#10;  &lt;fcolor&gt;FF000000&lt;/fcolor&gt;&#10;  &lt;bcolor&gt;FFFFFFFF&lt;/bcolor&gt;&#10;  &lt;transparent&gt;True&lt;/transparent&gt;&#10;  &lt;resolution&gt;1800&lt;/resolution&gt;&#10;  &lt;imageh&gt;250&lt;/imageh&gt;&#10;  &lt;imagew&gt;6674&lt;/imagew&gt;&#10;  &lt;scale&gt;50&lt;/scale&gt;&#10;  &lt;cursor&gt;48&lt;/cursor&gt;&#10;&lt;/TeXTeX&gt;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795" y="1138729"/>
              <a:ext cx="5595171" cy="209589"/>
            </a:xfrm>
            <a:prstGeom prst="rect">
              <a:avLst/>
            </a:prstGeom>
          </p:spPr>
        </p:pic>
        <p:pic>
          <p:nvPicPr>
            <p:cNvPr id="2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+C_2[\zeta, W;t]C_2^*[\zeta, W;s]\{ n_{\ell_1} (1+n_{\ell_2})(1+n_{\ell}) - (1+n_{\ell_1})n_{\ell_2}n_{\ell} \}_s \end{align*}&lt;/body&gt;&#10;  &lt;fcolor&gt;FF000000&lt;/fcolor&gt;&#10;  &lt;bcolor&gt;FFFFFFFF&lt;/bcolor&gt;&#10;  &lt;transparent&gt;True&lt;/transparent&gt;&#10;  &lt;resolution&gt;1800&lt;/resolution&gt;&#10;  &lt;imageh&gt;250&lt;/imageh&gt;&#10;  &lt;imagew&gt;6866&lt;/imagew&gt;&#10;  &lt;scale&gt;50&lt;/scale&gt;&#10;  &lt;cursor&gt;20&lt;/cursor&gt;&#10;&lt;/TeXTeX&g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8911" y="1446086"/>
              <a:ext cx="5842019" cy="212332"/>
            </a:xfrm>
            <a:prstGeom prst="rect">
              <a:avLst/>
            </a:prstGeom>
          </p:spPr>
        </p:pic>
        <p:pic>
          <p:nvPicPr>
            <p:cNvPr id="2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+C_3[\zeta, W;t]C_3^*[\zeta, W;s]\{ (1+n_{\ell_1}) n_{\ell_2}(1+n_{\ell}) - n_{\ell_1}(1+n_{\ell_2})n_{\ell} \}_s \end{align*}&lt;/body&gt;&#10;  &lt;fcolor&gt;FF000000&lt;/fcolor&gt;&#10;  &lt;bcolor&gt;FFFFFFFF&lt;/bcolor&gt;&#10;  &lt;transparent&gt;True&lt;/transparent&gt;&#10;  &lt;resolution&gt;1800&lt;/resolution&gt;&#10;  &lt;imageh&gt;252&lt;/imageh&gt;&#10;  &lt;imagew&gt;6866&lt;/imagew&gt;&#10;  &lt;scale&gt;50&lt;/scale&gt;&#10;  &lt;cursor&gt;35&lt;/cursor&gt;&#10;&lt;/TeXTeX&gt;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543" y="1756548"/>
              <a:ext cx="5842019" cy="214031"/>
            </a:xfrm>
            <a:prstGeom prst="rect">
              <a:avLst/>
            </a:prstGeom>
          </p:spPr>
        </p:pic>
        <p:pic>
          <p:nvPicPr>
            <p:cNvPr id="3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+C_4[\zeta, W;t]C_4^*[\zeta, W;s]\{ (1+n_{\ell_1})(1+ n_{\ell_2})(1+n_{\ell}) - n_{\ell_1} n_{\ell_2} n_{\ell} \}_s]&#10;\end{align*}&lt;/body&gt;&#10;  &lt;fcolor&gt;FF000000&lt;/fcolor&gt;&#10;  &lt;bcolor&gt;FFFFFFFF&lt;/bcolor&gt;&#10;  &lt;transparent&gt;True&lt;/transparent&gt;&#10;  &lt;resolution&gt;1800&lt;/resolution&gt;&#10;  &lt;imageh&gt;250&lt;/imageh&gt;&#10;  &lt;imagew&gt;6929&lt;/imagew&gt;&#10;  &lt;scale&gt;50&lt;/scale&gt;&#10;  &lt;cursor&gt;131&lt;/cursor&gt;&#10;&lt;/TeXTeX&gt;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067" y="2073388"/>
              <a:ext cx="5808969" cy="209589"/>
            </a:xfrm>
            <a:prstGeom prst="rect">
              <a:avLst/>
            </a:prstGeom>
          </p:spPr>
        </p:pic>
      </p:grpSp>
      <p:sp>
        <p:nvSpPr>
          <p:cNvPr id="52" name="テキスト ボックス 51"/>
          <p:cNvSpPr txBox="1"/>
          <p:nvPr/>
        </p:nvSpPr>
        <p:spPr>
          <a:xfrm>
            <a:off x="3345283" y="899428"/>
            <a:ext cx="1107996" cy="369332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遷移確率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395303" y="899428"/>
            <a:ext cx="877163" cy="369332"/>
          </a:xfrm>
          <a:prstGeom prst="rect">
            <a:avLst/>
          </a:prstGeom>
          <a:noFill/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衝突項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55133" y="2584386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過去の時刻に依存</a:t>
            </a:r>
            <a:endParaRPr kumimoji="1" lang="ja-JP" altLang="en-US" dirty="0"/>
          </a:p>
        </p:txBody>
      </p:sp>
      <p:grpSp>
        <p:nvGrpSpPr>
          <p:cNvPr id="190" name="グループ化 189"/>
          <p:cNvGrpSpPr/>
          <p:nvPr/>
        </p:nvGrpSpPr>
        <p:grpSpPr>
          <a:xfrm>
            <a:off x="528893" y="2924944"/>
            <a:ext cx="8206824" cy="1273222"/>
            <a:chOff x="528893" y="2924944"/>
            <a:chExt cx="8206824" cy="1273222"/>
          </a:xfrm>
        </p:grpSpPr>
        <p:grpSp>
          <p:nvGrpSpPr>
            <p:cNvPr id="61" name="グループ化 60"/>
            <p:cNvGrpSpPr/>
            <p:nvPr/>
          </p:nvGrpSpPr>
          <p:grpSpPr>
            <a:xfrm>
              <a:off x="1780396" y="3259336"/>
              <a:ext cx="2192511" cy="893273"/>
              <a:chOff x="6212003" y="7129671"/>
              <a:chExt cx="2192511" cy="893273"/>
            </a:xfrm>
          </p:grpSpPr>
          <p:sp>
            <p:nvSpPr>
              <p:cNvPr id="19" name="円/楕円 18"/>
              <p:cNvSpPr/>
              <p:nvPr/>
            </p:nvSpPr>
            <p:spPr>
              <a:xfrm>
                <a:off x="6970425" y="7389440"/>
                <a:ext cx="788940" cy="36004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BEC</a:t>
                </a:r>
                <a:endParaRPr kumimoji="1" lang="ja-JP" altLang="en-US" dirty="0"/>
              </a:p>
            </p:txBody>
          </p:sp>
          <p:cxnSp>
            <p:nvCxnSpPr>
              <p:cNvPr id="24" name="直線矢印コネクタ 23"/>
              <p:cNvCxnSpPr/>
              <p:nvPr/>
            </p:nvCxnSpPr>
            <p:spPr>
              <a:xfrm>
                <a:off x="6342452" y="7349068"/>
                <a:ext cx="538014" cy="11612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/>
              <p:nvPr/>
            </p:nvCxnSpPr>
            <p:spPr>
              <a:xfrm flipV="1">
                <a:off x="6381163" y="7662398"/>
                <a:ext cx="497945" cy="149529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矢印コネクタ 65"/>
              <p:cNvCxnSpPr/>
              <p:nvPr/>
            </p:nvCxnSpPr>
            <p:spPr>
              <a:xfrm>
                <a:off x="7856403" y="7533456"/>
                <a:ext cx="548111" cy="16680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}&#10;\end{align*}&lt;/body&gt;&#10;  &lt;fcolor&gt;FF000000&lt;/fcolor&gt;&#10;  &lt;bcolor&gt;FFFFFFFF&lt;/bcolor&gt;&#10;  &lt;transparent&gt;True&lt;/transparent&gt;&#10;  &lt;resolution&gt;1800&lt;/resolution&gt;&#10;  &lt;imageh&gt;149&lt;/imageh&gt;&#10;  &lt;imagew&gt;220&lt;/imagew&gt;&#10;  &lt;scale&gt;50&lt;/scale&gt;&#10;  &lt;cursor&gt;24&lt;/cursor&gt;&#10;&lt;/TeXTeX&gt;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77179" y="7314426"/>
                <a:ext cx="232834" cy="157692"/>
              </a:xfrm>
              <a:prstGeom prst="rect">
                <a:avLst/>
              </a:prstGeom>
            </p:spPr>
          </p:pic>
          <p:pic>
            <p:nvPicPr>
              <p:cNvPr id="5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1}&#10;\end{align*}&lt;/body&gt;&#10;  &lt;fcolor&gt;FF000000&lt;/fcolor&gt;&#10;  &lt;bcolor&gt;FFFFFFFF&lt;/bcolor&gt;&#10;  &lt;transparent&gt;True&lt;/transparent&gt;&#10;  &lt;resolution&gt;1800&lt;/resolution&gt;&#10;  &lt;imageh&gt;173&lt;/imageh&gt;&#10;  &lt;imagew&gt;295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62672" y="7129671"/>
                <a:ext cx="312208" cy="183092"/>
              </a:xfrm>
              <a:prstGeom prst="rect">
                <a:avLst/>
              </a:prstGeom>
            </p:spPr>
          </p:pic>
          <p:pic>
            <p:nvPicPr>
              <p:cNvPr id="5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2}&#10;\end{align*}&lt;/body&gt;&#10;  &lt;fcolor&gt;FF000000&lt;/fcolor&gt;&#10;  &lt;bcolor&gt;FFFFFFFF&lt;/bcolor&gt;&#10;  &lt;transparent&gt;True&lt;/transparent&gt;&#10;  &lt;resolution&gt;1800&lt;/resolution&gt;&#10;  &lt;imageh&gt;173&lt;/imageh&gt;&#10;  &lt;imagew&gt;299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2003" y="7839852"/>
                <a:ext cx="316442" cy="183092"/>
              </a:xfrm>
              <a:prstGeom prst="rect">
                <a:avLst/>
              </a:prstGeom>
            </p:spPr>
          </p:pic>
        </p:grpSp>
        <p:sp>
          <p:nvSpPr>
            <p:cNvPr id="142" name="正方形/長方形 141"/>
            <p:cNvSpPr/>
            <p:nvPr/>
          </p:nvSpPr>
          <p:spPr>
            <a:xfrm>
              <a:off x="528893" y="2924944"/>
              <a:ext cx="8206824" cy="1273222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0" name="グループ化 129"/>
            <p:cNvGrpSpPr/>
            <p:nvPr/>
          </p:nvGrpSpPr>
          <p:grpSpPr>
            <a:xfrm>
              <a:off x="5283552" y="3214595"/>
              <a:ext cx="1920569" cy="847385"/>
              <a:chOff x="6369654" y="7078082"/>
              <a:chExt cx="1920569" cy="847385"/>
            </a:xfrm>
          </p:grpSpPr>
          <p:sp>
            <p:nvSpPr>
              <p:cNvPr id="135" name="円/楕円 134"/>
              <p:cNvSpPr/>
              <p:nvPr/>
            </p:nvSpPr>
            <p:spPr>
              <a:xfrm>
                <a:off x="6970425" y="7389440"/>
                <a:ext cx="788940" cy="36004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BEC</a:t>
                </a:r>
                <a:endParaRPr kumimoji="1" lang="ja-JP" altLang="en-US" dirty="0"/>
              </a:p>
            </p:txBody>
          </p:sp>
          <p:cxnSp>
            <p:nvCxnSpPr>
              <p:cNvPr id="139" name="直線矢印コネクタ 138"/>
              <p:cNvCxnSpPr/>
              <p:nvPr/>
            </p:nvCxnSpPr>
            <p:spPr>
              <a:xfrm>
                <a:off x="7752209" y="7651649"/>
                <a:ext cx="538014" cy="11612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矢印コネクタ 139"/>
              <p:cNvCxnSpPr/>
              <p:nvPr/>
            </p:nvCxnSpPr>
            <p:spPr>
              <a:xfrm flipV="1">
                <a:off x="7703326" y="7307606"/>
                <a:ext cx="497945" cy="149529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矢印コネクタ 140"/>
              <p:cNvCxnSpPr/>
              <p:nvPr/>
            </p:nvCxnSpPr>
            <p:spPr>
              <a:xfrm>
                <a:off x="6369654" y="7552780"/>
                <a:ext cx="548111" cy="16680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}&#10;\end{align*}&lt;/body&gt;&#10;  &lt;fcolor&gt;FF000000&lt;/fcolor&gt;&#10;  &lt;bcolor&gt;FFFFFFFF&lt;/bcolor&gt;&#10;  &lt;transparent&gt;True&lt;/transparent&gt;&#10;  &lt;resolution&gt;1800&lt;/resolution&gt;&#10;  &lt;imageh&gt;149&lt;/imageh&gt;&#10;  &lt;imagew&gt;220&lt;/imagew&gt;&#10;  &lt;scale&gt;50&lt;/scale&gt;&#10;  &lt;cursor&gt;24&lt;/cursor&gt;&#10;&lt;/TeXTeX&gt;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7389" y="7767775"/>
                <a:ext cx="232834" cy="157692"/>
              </a:xfrm>
              <a:prstGeom prst="rect">
                <a:avLst/>
              </a:prstGeom>
            </p:spPr>
          </p:pic>
          <p:pic>
            <p:nvPicPr>
              <p:cNvPr id="14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1}&#10;\end{align*}&lt;/body&gt;&#10;  &lt;fcolor&gt;FF000000&lt;/fcolor&gt;&#10;  &lt;bcolor&gt;FFFFFFFF&lt;/bcolor&gt;&#10;  &lt;transparent&gt;True&lt;/transparent&gt;&#10;  &lt;resolution&gt;1800&lt;/resolution&gt;&#10;  &lt;imageh&gt;173&lt;/imageh&gt;&#10;  &lt;imagew&gt;295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74953" y="7334125"/>
                <a:ext cx="312208" cy="183092"/>
              </a:xfrm>
              <a:prstGeom prst="rect">
                <a:avLst/>
              </a:prstGeom>
            </p:spPr>
          </p:pic>
          <p:pic>
            <p:nvPicPr>
              <p:cNvPr id="14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2}&#10;\end{align*}&lt;/body&gt;&#10;  &lt;fcolor&gt;FF000000&lt;/fcolor&gt;&#10;  &lt;bcolor&gt;FFFFFFFF&lt;/bcolor&gt;&#10;  &lt;transparent&gt;True&lt;/transparent&gt;&#10;  &lt;resolution&gt;1800&lt;/resolution&gt;&#10;  &lt;imageh&gt;173&lt;/imageh&gt;&#10;  &lt;imagew&gt;299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40245" y="7078082"/>
                <a:ext cx="316442" cy="183092"/>
              </a:xfrm>
              <a:prstGeom prst="rect">
                <a:avLst/>
              </a:prstGeom>
            </p:spPr>
          </p:pic>
        </p:grpSp>
        <p:sp>
          <p:nvSpPr>
            <p:cNvPr id="86" name="テキスト ボックス 85"/>
            <p:cNvSpPr txBox="1"/>
            <p:nvPr/>
          </p:nvSpPr>
          <p:spPr>
            <a:xfrm>
              <a:off x="574452" y="2924944"/>
              <a:ext cx="2748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2 to 1 </a:t>
              </a:r>
              <a:r>
                <a:rPr kumimoji="1" lang="ja-JP" altLang="en-US" dirty="0" smtClean="0"/>
                <a:t>や </a:t>
              </a:r>
              <a:r>
                <a:rPr kumimoji="1" lang="en-US" altLang="ja-JP" dirty="0" smtClean="0"/>
                <a:t>1 to 2</a:t>
              </a:r>
              <a:r>
                <a:rPr kumimoji="1" lang="ja-JP" altLang="en-US" dirty="0" smtClean="0"/>
                <a:t>の散乱過程</a:t>
              </a:r>
              <a:endParaRPr kumimoji="1" lang="ja-JP" altLang="en-US" dirty="0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7452320" y="3828834"/>
              <a:ext cx="643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etc...</a:t>
              </a:r>
              <a:endParaRPr kumimoji="1" lang="ja-JP" altLang="en-US" dirty="0"/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28893" y="4293096"/>
            <a:ext cx="8233971" cy="2034695"/>
            <a:chOff x="528893" y="4293096"/>
            <a:chExt cx="8233971" cy="2034695"/>
          </a:xfrm>
        </p:grpSpPr>
        <p:sp>
          <p:nvSpPr>
            <p:cNvPr id="147" name="テキスト ボックス 146"/>
            <p:cNvSpPr txBox="1"/>
            <p:nvPr/>
          </p:nvSpPr>
          <p:spPr>
            <a:xfrm>
              <a:off x="4740609" y="5589856"/>
              <a:ext cx="4022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Landau</a:t>
              </a:r>
              <a:r>
                <a:rPr kumimoji="1" lang="ja-JP" altLang="en-US" dirty="0" smtClean="0"/>
                <a:t>不安定性があるときに効いてくる</a:t>
              </a:r>
              <a:endParaRPr kumimoji="1" lang="ja-JP" altLang="en-US" dirty="0"/>
            </a:p>
          </p:txBody>
        </p:sp>
        <p:grpSp>
          <p:nvGrpSpPr>
            <p:cNvPr id="116" name="グループ化 115"/>
            <p:cNvGrpSpPr/>
            <p:nvPr/>
          </p:nvGrpSpPr>
          <p:grpSpPr>
            <a:xfrm>
              <a:off x="3249295" y="4449076"/>
              <a:ext cx="1749861" cy="640554"/>
              <a:chOff x="2938113" y="6227951"/>
              <a:chExt cx="1749861" cy="640554"/>
            </a:xfrm>
          </p:grpSpPr>
          <p:sp>
            <p:nvSpPr>
              <p:cNvPr id="119" name="円/楕円 118"/>
              <p:cNvSpPr/>
              <p:nvPr/>
            </p:nvSpPr>
            <p:spPr>
              <a:xfrm>
                <a:off x="2938113" y="6280928"/>
                <a:ext cx="765914" cy="36004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BEC</a:t>
                </a:r>
                <a:endParaRPr kumimoji="1" lang="ja-JP" altLang="en-US" dirty="0"/>
              </a:p>
            </p:txBody>
          </p:sp>
          <p:cxnSp>
            <p:nvCxnSpPr>
              <p:cNvPr id="120" name="直線矢印コネクタ 119"/>
              <p:cNvCxnSpPr/>
              <p:nvPr/>
            </p:nvCxnSpPr>
            <p:spPr>
              <a:xfrm>
                <a:off x="3704027" y="6545731"/>
                <a:ext cx="529940" cy="209869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矢印コネクタ 120"/>
              <p:cNvCxnSpPr/>
              <p:nvPr/>
            </p:nvCxnSpPr>
            <p:spPr>
              <a:xfrm flipV="1">
                <a:off x="3714714" y="6233129"/>
                <a:ext cx="625472" cy="188994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矢印コネクタ 122"/>
              <p:cNvCxnSpPr>
                <a:endCxn id="128" idx="1"/>
              </p:cNvCxnSpPr>
              <p:nvPr/>
            </p:nvCxnSpPr>
            <p:spPr>
              <a:xfrm>
                <a:off x="3714714" y="6499219"/>
                <a:ext cx="605253" cy="6171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}&#10;\end{align*}&lt;/body&gt;&#10;  &lt;fcolor&gt;FF000000&lt;/fcolor&gt;&#10;  &lt;bcolor&gt;FFFFFFFF&lt;/bcolor&gt;&#10;  &lt;transparent&gt;True&lt;/transparent&gt;&#10;  &lt;resolution&gt;1800&lt;/resolution&gt;&#10;  &lt;imageh&gt;149&lt;/imageh&gt;&#10;  &lt;imagew&gt;220&lt;/imagew&gt;&#10;  &lt;scale&gt;50&lt;/scale&gt;&#10;  &lt;cursor&gt;24&lt;/cursor&gt;&#10;&lt;/TeXTeX&gt;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47985" y="6710813"/>
                <a:ext cx="232834" cy="157692"/>
              </a:xfrm>
              <a:prstGeom prst="rect">
                <a:avLst/>
              </a:prstGeom>
            </p:spPr>
          </p:pic>
          <p:pic>
            <p:nvPicPr>
              <p:cNvPr id="12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1}&#10;\end{align*}&lt;/body&gt;&#10;  &lt;fcolor&gt;FF000000&lt;/fcolor&gt;&#10;  &lt;bcolor&gt;FFFFFFFF&lt;/bcolor&gt;&#10;  &lt;transparent&gt;True&lt;/transparent&gt;&#10;  &lt;resolution&gt;1800&lt;/resolution&gt;&#10;  &lt;imageh&gt;173&lt;/imageh&gt;&#10;  &lt;imagew&gt;295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75766" y="6227951"/>
                <a:ext cx="312208" cy="183092"/>
              </a:xfrm>
              <a:prstGeom prst="rect">
                <a:avLst/>
              </a:prstGeom>
            </p:spPr>
          </p:pic>
          <p:pic>
            <p:nvPicPr>
              <p:cNvPr id="12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2}&#10;\end{align*}&lt;/body&gt;&#10;  &lt;fcolor&gt;FF000000&lt;/fcolor&gt;&#10;  &lt;bcolor&gt;FFFFFFFF&lt;/bcolor&gt;&#10;  &lt;transparent&gt;True&lt;/transparent&gt;&#10;  &lt;resolution&gt;1800&lt;/resolution&gt;&#10;  &lt;imageh&gt;173&lt;/imageh&gt;&#10;  &lt;imagew&gt;299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9967" y="6469389"/>
                <a:ext cx="316442" cy="183092"/>
              </a:xfrm>
              <a:prstGeom prst="rect">
                <a:avLst/>
              </a:prstGeom>
            </p:spPr>
          </p:pic>
        </p:grpSp>
        <p:sp>
          <p:nvSpPr>
            <p:cNvPr id="117" name="正方形/長方形 116"/>
            <p:cNvSpPr/>
            <p:nvPr/>
          </p:nvSpPr>
          <p:spPr>
            <a:xfrm>
              <a:off x="528893" y="4293097"/>
              <a:ext cx="8206824" cy="2034694"/>
            </a:xfrm>
            <a:prstGeom prst="rect">
              <a:avLst/>
            </a:prstGeom>
            <a:noFill/>
            <a:ln>
              <a:solidFill>
                <a:srgbClr val="FF9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54292" y="4293096"/>
              <a:ext cx="22637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3</a:t>
              </a:r>
              <a:r>
                <a:rPr kumimoji="1" lang="ja-JP" altLang="en-US" dirty="0" smtClean="0"/>
                <a:t>粒子生成</a:t>
              </a:r>
              <a:r>
                <a:rPr lang="ja-JP" altLang="en-US" dirty="0"/>
                <a:t>・</a:t>
              </a:r>
              <a:r>
                <a:rPr kumimoji="1" lang="ja-JP" altLang="en-US" dirty="0" smtClean="0"/>
                <a:t>消滅過程</a:t>
              </a:r>
              <a:endParaRPr kumimoji="1" lang="ja-JP" altLang="en-US" dirty="0"/>
            </a:p>
          </p:txBody>
        </p:sp>
        <p:pic>
          <p:nvPicPr>
            <p:cNvPr id="7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C_4[\zeta, W;t]C_4^*[\zeta, W;s]\sim \delta(\omega_{\ell_1} + \omega_{\ell_2} + \omega_{\ell})&#10;\end{align*}&lt;/body&gt;&#10;  &lt;fcolor&gt;FF000000&lt;/fcolor&gt;&#10;  &lt;bcolor&gt;FFFFFFFF&lt;/bcolor&gt;&#10;  &lt;transparent&gt;True&lt;/transparent&gt;&#10;  &lt;resolution&gt;1800&lt;/resolution&gt;&#10;  &lt;imageh&gt;250&lt;/imageh&gt;&#10;  &lt;imagew&gt;4486&lt;/imagew&gt;&#10;  &lt;scale&gt;50&lt;/scale&gt;&#10;  &lt;cursor&gt;109&lt;/cursor&gt;&#10;&lt;/TeXTeX&gt;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813" y="5148962"/>
              <a:ext cx="3760866" cy="209589"/>
            </a:xfrm>
            <a:prstGeom prst="rect">
              <a:avLst/>
            </a:prstGeom>
          </p:spPr>
        </p:pic>
        <p:sp>
          <p:nvSpPr>
            <p:cNvPr id="77" name="右矢印 76"/>
            <p:cNvSpPr/>
            <p:nvPr/>
          </p:nvSpPr>
          <p:spPr>
            <a:xfrm>
              <a:off x="4815272" y="5163668"/>
              <a:ext cx="367769" cy="15403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246976" y="5094475"/>
              <a:ext cx="3087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少なく</a:t>
              </a:r>
              <a:r>
                <a:rPr lang="ja-JP" altLang="en-US" dirty="0" smtClean="0"/>
                <a:t>とも一つ負の励起モード</a:t>
              </a:r>
              <a:endParaRPr kumimoji="1" lang="ja-JP" altLang="en-US" dirty="0"/>
            </a:p>
          </p:txBody>
        </p:sp>
        <p:sp>
          <p:nvSpPr>
            <p:cNvPr id="79" name="下矢印 78"/>
            <p:cNvSpPr/>
            <p:nvPr/>
          </p:nvSpPr>
          <p:spPr>
            <a:xfrm>
              <a:off x="6660690" y="5409220"/>
              <a:ext cx="182092" cy="18466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(1+n_{\ell_1})(1+ n_{\ell_2})(1+n_{\ell}) - n_{\ell_1} n_{\ell_2} n_{\ell}&amp;gt;0&#10;\end{align*}&lt;/body&gt;&#10;  &lt;fcolor&gt;FF000000&lt;/fcolor&gt;&#10;  &lt;bcolor&gt;FFFFFFFF&lt;/bcolor&gt;&#10;  &lt;transparent&gt;True&lt;/transparent&gt;&#10;  &lt;resolution&gt;1800&lt;/resolution&gt;&#10;  &lt;imageh&gt;250&lt;/imageh&gt;&#10;  &lt;imagew&gt;4456&lt;/imagew&gt;&#10;  &lt;scale&gt;50&lt;/scale&gt;&#10;  &lt;cursor&gt;92&lt;/cursor&gt;&#10;&lt;/TeXTeX&gt;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6047064"/>
              <a:ext cx="3735715" cy="209589"/>
            </a:xfrm>
            <a:prstGeom prst="rect">
              <a:avLst/>
            </a:prstGeom>
          </p:spPr>
        </p:pic>
        <p:sp>
          <p:nvSpPr>
            <p:cNvPr id="165" name="右矢印 164"/>
            <p:cNvSpPr/>
            <p:nvPr/>
          </p:nvSpPr>
          <p:spPr>
            <a:xfrm>
              <a:off x="4815272" y="6074841"/>
              <a:ext cx="367769" cy="15403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268751" y="5958458"/>
              <a:ext cx="17299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熱緩和</a:t>
              </a:r>
              <a:r>
                <a:rPr lang="ja-JP" altLang="en-US" dirty="0" smtClean="0"/>
                <a:t>を妨げる</a:t>
              </a:r>
              <a:endParaRPr kumimoji="1" lang="ja-JP" altLang="en-US" dirty="0"/>
            </a:p>
          </p:txBody>
        </p:sp>
        <p:grpSp>
          <p:nvGrpSpPr>
            <p:cNvPr id="167" name="グループ化 166"/>
            <p:cNvGrpSpPr/>
            <p:nvPr/>
          </p:nvGrpSpPr>
          <p:grpSpPr>
            <a:xfrm>
              <a:off x="5698088" y="4447738"/>
              <a:ext cx="1878281" cy="539804"/>
              <a:chOff x="827584" y="6192630"/>
              <a:chExt cx="1878281" cy="539804"/>
            </a:xfrm>
          </p:grpSpPr>
          <p:sp>
            <p:nvSpPr>
              <p:cNvPr id="178" name="円/楕円 177"/>
              <p:cNvSpPr/>
              <p:nvPr/>
            </p:nvSpPr>
            <p:spPr>
              <a:xfrm>
                <a:off x="1928732" y="6263433"/>
                <a:ext cx="777133" cy="36004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BEC</a:t>
                </a:r>
                <a:endParaRPr kumimoji="1" lang="ja-JP" altLang="en-US" dirty="0"/>
              </a:p>
            </p:txBody>
          </p:sp>
          <p:cxnSp>
            <p:nvCxnSpPr>
              <p:cNvPr id="179" name="直線矢印コネクタ 178"/>
              <p:cNvCxnSpPr/>
              <p:nvPr/>
            </p:nvCxnSpPr>
            <p:spPr>
              <a:xfrm>
                <a:off x="1383240" y="6283562"/>
                <a:ext cx="490248" cy="116670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矢印コネクタ 179"/>
              <p:cNvCxnSpPr/>
              <p:nvPr/>
            </p:nvCxnSpPr>
            <p:spPr>
              <a:xfrm flipV="1">
                <a:off x="1246800" y="6550124"/>
                <a:ext cx="681933" cy="113398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矢印コネクタ 180"/>
              <p:cNvCxnSpPr/>
              <p:nvPr/>
            </p:nvCxnSpPr>
            <p:spPr>
              <a:xfrm>
                <a:off x="1146000" y="6467882"/>
                <a:ext cx="727488" cy="2206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}&#10;\end{align*}&lt;/body&gt;&#10;  &lt;fcolor&gt;FF000000&lt;/fcolor&gt;&#10;  &lt;bcolor&gt;FFFFFFFF&lt;/bcolor&gt;&#10;  &lt;transparent&gt;True&lt;/transparent&gt;&#10;  &lt;resolution&gt;1800&lt;/resolution&gt;&#10;  &lt;imageh&gt;149&lt;/imageh&gt;&#10;  &lt;imagew&gt;220&lt;/imagew&gt;&#10;  &lt;scale&gt;50&lt;/scale&gt;&#10;  &lt;cursor&gt;24&lt;/cursor&gt;&#10;&lt;/TeXTeX&gt;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65" y="6574742"/>
                <a:ext cx="232834" cy="157692"/>
              </a:xfrm>
              <a:prstGeom prst="rect">
                <a:avLst/>
              </a:prstGeom>
            </p:spPr>
          </p:pic>
          <p:pic>
            <p:nvPicPr>
              <p:cNvPr id="18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1}&#10;\end{align*}&lt;/body&gt;&#10;  &lt;fcolor&gt;FF000000&lt;/fcolor&gt;&#10;  &lt;bcolor&gt;FFFFFFFF&lt;/bcolor&gt;&#10;  &lt;transparent&gt;True&lt;/transparent&gt;&#10;  &lt;resolution&gt;1800&lt;/resolution&gt;&#10;  &lt;imageh&gt;173&lt;/imageh&gt;&#10;  &lt;imagew&gt;295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4999" y="6192630"/>
                <a:ext cx="312208" cy="183092"/>
              </a:xfrm>
              <a:prstGeom prst="rect">
                <a:avLst/>
              </a:prstGeom>
            </p:spPr>
          </p:pic>
          <p:pic>
            <p:nvPicPr>
              <p:cNvPr id="18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_2}&#10;\end{align*}&lt;/body&gt;&#10;  &lt;fcolor&gt;FF000000&lt;/fcolor&gt;&#10;  &lt;bcolor&gt;FFFFFFFF&lt;/bcolor&gt;&#10;  &lt;transparent&gt;True&lt;/transparent&gt;&#10;  &lt;resolution&gt;1800&lt;/resolution&gt;&#10;  &lt;imageh&gt;173&lt;/imageh&gt;&#10;  &lt;imagew&gt;299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7584" y="6342252"/>
                <a:ext cx="316442" cy="183092"/>
              </a:xfrm>
              <a:prstGeom prst="rect">
                <a:avLst/>
              </a:prstGeom>
            </p:spPr>
          </p:pic>
        </p:grpSp>
      </p:grpSp>
      <p:sp>
        <p:nvSpPr>
          <p:cNvPr id="188" name="曲折矢印 187"/>
          <p:cNvSpPr/>
          <p:nvPr/>
        </p:nvSpPr>
        <p:spPr>
          <a:xfrm rot="10800000">
            <a:off x="7919615" y="2556067"/>
            <a:ext cx="688969" cy="2974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601347" y="2546296"/>
            <a:ext cx="1530493" cy="369332"/>
            <a:chOff x="-1332656" y="1982147"/>
            <a:chExt cx="1530493" cy="369332"/>
          </a:xfrm>
        </p:grpSpPr>
        <p:sp>
          <p:nvSpPr>
            <p:cNvPr id="74" name="テキスト ボックス 73"/>
            <p:cNvSpPr txBox="1"/>
            <p:nvPr/>
          </p:nvSpPr>
          <p:spPr>
            <a:xfrm>
              <a:off x="-1203509" y="1982147"/>
              <a:ext cx="1401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と　　 に依存</a:t>
              </a:r>
              <a:endParaRPr kumimoji="1" lang="ja-JP" altLang="en-US" dirty="0"/>
            </a:p>
          </p:txBody>
        </p:sp>
        <p:pic>
          <p:nvPicPr>
            <p:cNvPr id="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&#10;\end{align*}&lt;/body&gt;&#10;  &lt;fcolor&gt;FF000000&lt;/fcolor&gt;&#10;  &lt;bcolor&gt;FFFFFFFF&lt;/bcolor&gt;&#10;  &lt;transparent&gt;True&lt;/transparent&gt;&#10;  &lt;resolution&gt;1800&lt;/resolution&gt;&#10;  &lt;imageh&gt;223&lt;/imageh&gt;&#10;  &lt;imagew&gt;107&lt;/imagew&gt;&#10;  &lt;scale&gt;50&lt;/scale&gt;&#10;  &lt;cursor&gt;21&lt;/cursor&gt;&#10;&lt;/TeXTeX&gt;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32656" y="2056875"/>
              <a:ext cx="113242" cy="236008"/>
            </a:xfrm>
            <a:prstGeom prst="rect">
              <a:avLst/>
            </a:prstGeom>
          </p:spPr>
        </p:pic>
        <p:pic>
          <p:nvPicPr>
            <p:cNvPr id="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W&#10;\end{align*}&lt;/body&gt;&#10;  &lt;fcolor&gt;FF000000&lt;/fcolor&gt;&#10;  &lt;bcolor&gt;FFFFFFFF&lt;/bcolor&gt;&#10;  &lt;transparent&gt;True&lt;/transparent&gt;&#10;  &lt;resolution&gt;1800&lt;/resolution&gt;&#10;  &lt;imageh&gt;175&lt;/imageh&gt;&#10;  &lt;imagew&gt;247&lt;/imagew&gt;&#10;  &lt;scale&gt;50&lt;/scale&gt;&#10;  &lt;cursor&gt;17&lt;/cursor&gt;&#10;&lt;/TeXTeX&gt;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73022" y="2096033"/>
              <a:ext cx="261408" cy="185209"/>
            </a:xfrm>
            <a:prstGeom prst="rect">
              <a:avLst/>
            </a:prstGeom>
          </p:spPr>
        </p:pic>
      </p:grpSp>
      <p:sp>
        <p:nvSpPr>
          <p:cNvPr id="7" name="曲折矢印 6"/>
          <p:cNvSpPr/>
          <p:nvPr/>
        </p:nvSpPr>
        <p:spPr>
          <a:xfrm rot="10800000">
            <a:off x="3131840" y="2584385"/>
            <a:ext cx="801764" cy="2610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3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86" grpId="0" animBg="1"/>
      <p:bldP spid="70" grpId="0" animBg="1"/>
      <p:bldP spid="69" grpId="0" animBg="1"/>
      <p:bldP spid="35" grpId="0" animBg="1"/>
      <p:bldP spid="52" grpId="0" animBg="1"/>
      <p:bldP spid="59" grpId="0" animBg="1"/>
      <p:bldP spid="71" grpId="0"/>
      <p:bldP spid="188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944921" y="5584321"/>
            <a:ext cx="1741879" cy="3362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角丸四角形 114"/>
          <p:cNvSpPr/>
          <p:nvPr/>
        </p:nvSpPr>
        <p:spPr>
          <a:xfrm>
            <a:off x="179512" y="1772816"/>
            <a:ext cx="6277553" cy="3231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角丸四角形 96"/>
          <p:cNvSpPr/>
          <p:nvPr/>
        </p:nvSpPr>
        <p:spPr>
          <a:xfrm>
            <a:off x="6542951" y="5110769"/>
            <a:ext cx="873068" cy="32399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角丸四角形 97"/>
          <p:cNvSpPr/>
          <p:nvPr/>
        </p:nvSpPr>
        <p:spPr>
          <a:xfrm>
            <a:off x="3641663" y="5110769"/>
            <a:ext cx="2772168" cy="3239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5090412" y="2406887"/>
            <a:ext cx="1323419" cy="7678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 82"/>
          <p:cNvSpPr/>
          <p:nvPr/>
        </p:nvSpPr>
        <p:spPr>
          <a:xfrm>
            <a:off x="3605834" y="2409054"/>
            <a:ext cx="1323419" cy="7657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時間依存</a:t>
            </a:r>
            <a:r>
              <a:rPr kumimoji="1" lang="en-US" altLang="ja-JP" dirty="0" smtClean="0"/>
              <a:t>Gross-Pitaevskii</a:t>
            </a:r>
            <a:r>
              <a:rPr kumimoji="1" lang="ja-JP" altLang="en-US" dirty="0" smtClean="0"/>
              <a:t>方程式</a:t>
            </a:r>
            <a:endParaRPr kumimoji="1" lang="ja-JP" altLang="en-US" dirty="0"/>
          </a:p>
        </p:txBody>
      </p:sp>
      <p:sp>
        <p:nvSpPr>
          <p:cNvPr id="36" name="角丸四角形 35"/>
          <p:cNvSpPr/>
          <p:nvPr/>
        </p:nvSpPr>
        <p:spPr>
          <a:xfrm>
            <a:off x="487408" y="2139608"/>
            <a:ext cx="8405072" cy="1055367"/>
          </a:xfrm>
          <a:prstGeom prst="roundRect">
            <a:avLst>
              <a:gd name="adj" fmla="val 93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7595" y="4725144"/>
            <a:ext cx="398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時間依存</a:t>
            </a:r>
            <a:r>
              <a:rPr kumimoji="1" lang="en-US" altLang="ja-JP" dirty="0" smtClean="0"/>
              <a:t>Gross-Pitaevskii (TDGP)</a:t>
            </a:r>
            <a:r>
              <a:rPr kumimoji="1" lang="ja-JP" altLang="en-US" dirty="0" smtClean="0"/>
              <a:t>方程式</a:t>
            </a:r>
            <a:endParaRPr kumimoji="1" lang="ja-JP" altLang="en-US" dirty="0"/>
          </a:p>
        </p:txBody>
      </p:sp>
      <p:pic>
        <p:nvPicPr>
          <p:cNvPr id="4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i \dot{\zeta}_i(t) &amp;amp;= \sum_j \left( h_{0,ij}(t) + \delta_{ij} 2U \tn_i(t) \right) \zeta_j(t) + U \tm_i(t) \zeta_i^*(t) -i\gamma(t)\zeta_i(t)&#10;\end{align*}&lt;/body&gt;&#10;  &lt;fcolor&gt;FF000000&lt;/fcolor&gt;&#10;  &lt;bcolor&gt;FFFFFFFF&lt;/bcolor&gt;&#10;  &lt;transparent&gt;True&lt;/transparent&gt;&#10;  &lt;resolution&gt;1800&lt;/resolution&gt;&#10;  &lt;imageh&gt;565&lt;/imageh&gt;&#10;  &lt;imagew&gt;7090&lt;/imagew&gt;&#10;  &lt;scale&gt;50&lt;/scale&gt;&#10;  &lt;cursor&gt;156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71" y="5110769"/>
            <a:ext cx="5626949" cy="448909"/>
          </a:xfrm>
          <a:prstGeom prst="rect">
            <a:avLst/>
          </a:prstGeom>
        </p:spPr>
      </p:pic>
      <p:pic>
        <p:nvPicPr>
          <p:cNvPr id="2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gamma = \frac{1}{2N_\mathrm{c}}\sum_{\ell}\dot{n}_{\ell}(\by_\ell, \by_{\ell})&#10;\end{align*}&lt;/body&gt;&#10;  &lt;fcolor&gt;FF000000&lt;/fcolor&gt;&#10;  &lt;bcolor&gt;FFFFFFFF&lt;/bcolor&gt;&#10;  &lt;transparent&gt;True&lt;/transparent&gt;&#10;  &lt;resolution&gt;1800&lt;/resolution&gt;&#10;  &lt;imageh&gt;635&lt;/imageh&gt;&#10;  &lt;imagew&gt;2429&lt;/imagew&gt;&#10;  &lt;scale&gt;50&lt;/scale&gt;&#10;  &lt;cursor&gt;35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595053"/>
            <a:ext cx="1928370" cy="505022"/>
          </a:xfrm>
          <a:prstGeom prst="rect">
            <a:avLst/>
          </a:prstGeom>
        </p:spPr>
      </p:pic>
      <p:pic>
        <p:nvPicPr>
          <p:cNvPr id="5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elta C_i = i\dot{\zeta}_i-\sum_{ij} h_{0,ij} \zeta_j&#10;\end{align*}&lt;/body&gt;&#10;  &lt;fcolor&gt;FF000000&lt;/fcolor&gt;&#10;  &lt;bcolor&gt;FFFFFFFF&lt;/bcolor&gt;&#10;  &lt;transparent&gt;True&lt;/transparent&gt;&#10;  &lt;resolution&gt;1800&lt;/resolution&gt;&#10;  &lt;imageh&gt;565&lt;/imageh&gt;&#10;  &lt;imagew&gt;2349&lt;/imagew&gt;&#10;  &lt;scale&gt;50&lt;/scale&gt;&#10;  &lt;cursor&gt;7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25" y="1196752"/>
            <a:ext cx="1864219" cy="448909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756727" y="949821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少しおさらい・・・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813730" y="1004969"/>
            <a:ext cx="7718710" cy="69583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1" name="グループ化 40"/>
          <p:cNvGrpSpPr/>
          <p:nvPr/>
        </p:nvGrpSpPr>
        <p:grpSpPr>
          <a:xfrm>
            <a:off x="4544659" y="1242966"/>
            <a:ext cx="3824813" cy="282919"/>
            <a:chOff x="1800084" y="6012293"/>
            <a:chExt cx="3824813" cy="282919"/>
          </a:xfrm>
        </p:grpSpPr>
        <p:pic>
          <p:nvPicPr>
            <p:cNvPr id="2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elta C_i &#10;\end{align*}&lt;/body&gt;&#10;  &lt;fcolor&gt;FF000000&lt;/fcolor&gt;&#10;  &lt;bcolor&gt;FFFFFFFF&lt;/bcolor&gt;&#10;  &lt;transparent&gt;True&lt;/transparent&gt;&#10;  &lt;resolution&gt;1800&lt;/resolution&gt;&#10;  &lt;imageh&gt;216&lt;/imageh&gt;&#10;  &lt;imagew&gt;349&lt;/imagew&gt;&#10;  &lt;scale&gt;50&lt;/scale&gt;&#10;  &lt;cursor&gt;27&lt;/cursor&gt;&#10;&lt;/TeXTeX&g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4" y="6103320"/>
              <a:ext cx="276974" cy="171618"/>
            </a:xfrm>
            <a:prstGeom prst="rect">
              <a:avLst/>
            </a:prstGeom>
          </p:spPr>
        </p:pic>
        <p:pic>
          <p:nvPicPr>
            <p:cNvPr id="3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varphi_i &#10;\end{align*}&lt;/body&gt;&#10;  &lt;fcolor&gt;FF000000&lt;/fcolor&gt;&#10;  &lt;bcolor&gt;FFFFFFFF&lt;/bcolor&gt;&#10;  &lt;transparent&gt;True&lt;/transparent&gt;&#10;  &lt;resolution&gt;1800&lt;/resolution&gt;&#10;  &lt;imageh&gt;165&lt;/imageh&gt;&#10;  &lt;imagew&gt;211&lt;/imagew&gt;&#10;  &lt;scale&gt;50&lt;/scale&gt;&#10;  &lt;cursor&gt;39&lt;/cursor&gt;&#10;&lt;/TeXTeX&gt;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3067" y="6112068"/>
              <a:ext cx="223308" cy="174625"/>
            </a:xfrm>
            <a:prstGeom prst="rect">
              <a:avLst/>
            </a:prstGeom>
          </p:spPr>
        </p:pic>
        <p:sp>
          <p:nvSpPr>
            <p:cNvPr id="38" name="右矢印 37"/>
            <p:cNvSpPr/>
            <p:nvPr/>
          </p:nvSpPr>
          <p:spPr>
            <a:xfrm>
              <a:off x="2302429" y="6112068"/>
              <a:ext cx="183487" cy="148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大かっこ 69"/>
            <p:cNvSpPr/>
            <p:nvPr/>
          </p:nvSpPr>
          <p:spPr>
            <a:xfrm>
              <a:off x="1800084" y="6012293"/>
              <a:ext cx="3824813" cy="282919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r>
                <a:rPr lang="ja-JP" altLang="en-US" dirty="0"/>
                <a:t>の</a:t>
              </a:r>
              <a:r>
                <a:rPr lang="en-US" altLang="ja-JP" dirty="0"/>
                <a:t>1</a:t>
              </a:r>
              <a:r>
                <a:rPr lang="ja-JP" altLang="en-US" dirty="0" smtClean="0"/>
                <a:t>次</a:t>
              </a:r>
              <a:r>
                <a:rPr lang="ja-JP" altLang="en-US" dirty="0"/>
                <a:t>に対する</a:t>
              </a:r>
              <a:r>
                <a:rPr lang="ja-JP" altLang="en-US" dirty="0" smtClean="0"/>
                <a:t>カウンター項</a:t>
              </a:r>
              <a:endParaRPr lang="ja-JP" altLang="en-US" dirty="0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51520" y="1772816"/>
            <a:ext cx="6369154" cy="369332"/>
            <a:chOff x="25332" y="2213838"/>
            <a:chExt cx="6369154" cy="369332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597706" y="2213838"/>
              <a:ext cx="5796780" cy="369332"/>
              <a:chOff x="1189186" y="1337504"/>
              <a:chExt cx="5796780" cy="369332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1189186" y="1337504"/>
                <a:ext cx="5796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場</a:t>
                </a:r>
                <a:r>
                  <a:rPr lang="ja-JP" altLang="en-US" dirty="0" smtClean="0"/>
                  <a:t>の分割条件　　　　　　　　</a:t>
                </a:r>
                <a:r>
                  <a:rPr lang="ja-JP" altLang="en-US" dirty="0"/>
                  <a:t>を摂動</a:t>
                </a:r>
                <a:r>
                  <a:rPr lang="ja-JP" altLang="en-US" dirty="0" smtClean="0"/>
                  <a:t>計算することで決める！</a:t>
                </a:r>
                <a:endParaRPr lang="ja-JP" altLang="en-US" dirty="0"/>
              </a:p>
            </p:txBody>
          </p:sp>
          <p:pic>
            <p:nvPicPr>
              <p:cNvPr id="2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braket{0|\varphi^{\mu\alpha}_{\mH, i}|0}=0&#10;\end{align*}&lt;/body&gt;&#10;  &lt;fcolor&gt;FF000000&lt;/fcolor&gt;&#10;  &lt;bcolor&gt;FFFFFFFF&lt;/bcolor&gt;&#10;  &lt;transparent&gt;True&lt;/transparent&gt;&#10;  &lt;resolution&gt;1800&lt;/resolution&gt;&#10;  &lt;imageh&gt;302&lt;/imageh&gt;&#10;  &lt;imagew&gt;1451&lt;/imagew&gt;&#10;  &lt;scale&gt;50&lt;/scale&gt;&#10;  &lt;cursor&gt;59&lt;/cursor&gt;&#10;&lt;/TeXTeX&gt;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90703" y="1420629"/>
                <a:ext cx="1150329" cy="240041"/>
              </a:xfrm>
              <a:prstGeom prst="rect">
                <a:avLst/>
              </a:prstGeom>
            </p:spPr>
          </p:pic>
        </p:grpSp>
        <p:pic>
          <p:nvPicPr>
            <p:cNvPr id="7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elta C_i &#10;\end{align*}&lt;/body&gt;&#10;  &lt;fcolor&gt;FF000000&lt;/fcolor&gt;&#10;  &lt;bcolor&gt;FFFFFFFF&lt;/bcolor&gt;&#10;  &lt;transparent&gt;True&lt;/transparent&gt;&#10;  &lt;resolution&gt;1800&lt;/resolution&gt;&#10;  &lt;imageh&gt;216&lt;/imageh&gt;&#10;  &lt;imagew&gt;349&lt;/imagew&gt;&#10;  &lt;scale&gt;50&lt;/scale&gt;&#10;  &lt;cursor&gt;27&lt;/cursor&gt;&#10;&lt;/TeXTeX&g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32" y="2307889"/>
              <a:ext cx="276974" cy="171618"/>
            </a:xfrm>
            <a:prstGeom prst="rect">
              <a:avLst/>
            </a:prstGeom>
          </p:spPr>
        </p:pic>
        <p:sp>
          <p:nvSpPr>
            <p:cNvPr id="72" name="右矢印 71"/>
            <p:cNvSpPr/>
            <p:nvPr/>
          </p:nvSpPr>
          <p:spPr>
            <a:xfrm>
              <a:off x="420057" y="2316637"/>
              <a:ext cx="183487" cy="148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609501" y="2224388"/>
            <a:ext cx="2996333" cy="369332"/>
            <a:chOff x="4751611" y="2502188"/>
            <a:chExt cx="2996333" cy="369332"/>
          </a:xfrm>
        </p:grpSpPr>
        <p:sp>
          <p:nvSpPr>
            <p:cNvPr id="76" name="角丸四角形 75"/>
            <p:cNvSpPr/>
            <p:nvPr/>
          </p:nvSpPr>
          <p:spPr>
            <a:xfrm>
              <a:off x="4751611" y="2502188"/>
              <a:ext cx="2916733" cy="36933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751611" y="2502188"/>
              <a:ext cx="2996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計算すべきダイアグラムは？</a:t>
              </a:r>
              <a:endParaRPr kumimoji="1" lang="ja-JP" altLang="en-US" dirty="0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6729981" y="2779256"/>
            <a:ext cx="1976240" cy="246070"/>
            <a:chOff x="5231459" y="6916472"/>
            <a:chExt cx="1976240" cy="246070"/>
          </a:xfrm>
        </p:grpSpPr>
        <p:pic>
          <p:nvPicPr>
            <p:cNvPr id="9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mathrm{ex}}&#10;\end{align*}&lt;/body&gt;&#10;  &lt;fcolor&gt;FF000000&lt;/fcolor&gt;&#10;  &lt;bcolor&gt;FFFFFFFF&lt;/bcolor&gt;&#10;  &lt;transparent&gt;True&lt;/transparent&gt;&#10;  &lt;resolution&gt;1800&lt;/resolution&gt;&#10;  &lt;imageh&gt;209&lt;/imageh&gt;&#10;  &lt;imagew&gt;379&lt;/imagew&gt;&#10;  &lt;scale&gt;50&lt;/scale&gt;&#10;  &lt;cursor&gt;32&lt;/cursor&gt;&#10;&lt;/TeXTeX&gt;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2830" y="6975218"/>
              <a:ext cx="300731" cy="165423"/>
            </a:xfrm>
            <a:prstGeom prst="rect">
              <a:avLst/>
            </a:prstGeom>
          </p:spPr>
        </p:pic>
        <p:sp>
          <p:nvSpPr>
            <p:cNvPr id="78" name="大かっこ 77"/>
            <p:cNvSpPr/>
            <p:nvPr/>
          </p:nvSpPr>
          <p:spPr>
            <a:xfrm>
              <a:off x="5231459" y="6916472"/>
              <a:ext cx="1976240" cy="246070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r>
                <a:rPr lang="ja-JP" altLang="en-US" dirty="0" smtClean="0"/>
                <a:t>：非</a:t>
              </a:r>
              <a:r>
                <a:rPr lang="ja-JP" altLang="en-US" dirty="0"/>
                <a:t>凝縮</a:t>
              </a:r>
              <a:r>
                <a:rPr lang="ja-JP" altLang="en-US" dirty="0" smtClean="0"/>
                <a:t>粒子数</a:t>
              </a:r>
              <a:endParaRPr lang="ja-JP" altLang="en-US" dirty="0"/>
            </a:p>
          </p:txBody>
        </p:sp>
      </p:grpSp>
      <p:pic>
        <p:nvPicPr>
          <p:cNvPr id="8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ot {N}_{\mathrm{ex}}=\dt \sum_i \tn_i = 2U\mathrm{Im}\sum_i \zeta_i^2\tm_i^* + \sum_{\ell}\dot{n}_{\ell}(\by_{\ell},\by_{\ell})&#10;\end{align*}&lt;/body&gt;&#10;  &lt;fcolor&gt;FF000000&lt;/fcolor&gt;&#10;  &lt;bcolor&gt;FFFFFFFF&lt;/bcolor&gt;&#10;  &lt;transparent&gt;True&lt;/transparent&gt;&#10;  &lt;resolution&gt;1800&lt;/resolution&gt;&#10;  &lt;imageh&gt;642&lt;/imageh&gt;&#10;  &lt;imagew&gt;5384&lt;/imagew&gt;&#10;  &lt;scale&gt;50&lt;/scale&gt;&#10;  &lt;cursor&gt;58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84" y="2666643"/>
            <a:ext cx="4272132" cy="508140"/>
          </a:xfrm>
          <a:prstGeom prst="rect">
            <a:avLst/>
          </a:prstGeom>
        </p:spPr>
      </p:pic>
      <p:sp>
        <p:nvSpPr>
          <p:cNvPr id="84" name="屈折矢印 83"/>
          <p:cNvSpPr/>
          <p:nvPr/>
        </p:nvSpPr>
        <p:spPr>
          <a:xfrm rot="5400000">
            <a:off x="1498844" y="2622054"/>
            <a:ext cx="252138" cy="40578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026804" y="23395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lang="ja-JP" altLang="en-US" dirty="0"/>
              <a:t>次</a:t>
            </a:r>
            <a:endParaRPr kumimoji="1" lang="en-US" altLang="ja-JP" dirty="0" smtClean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478869" y="234311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lang="ja-JP" altLang="en-US" dirty="0" smtClean="0"/>
              <a:t>次</a:t>
            </a:r>
            <a:endParaRPr kumimoji="1" lang="en-US" altLang="ja-JP" dirty="0" smtClean="0"/>
          </a:p>
        </p:txBody>
      </p:sp>
      <p:sp>
        <p:nvSpPr>
          <p:cNvPr id="92" name="角丸四角形 91"/>
          <p:cNvSpPr/>
          <p:nvPr/>
        </p:nvSpPr>
        <p:spPr>
          <a:xfrm>
            <a:off x="6111615" y="3537690"/>
            <a:ext cx="996961" cy="7950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角丸四角形 92"/>
          <p:cNvSpPr/>
          <p:nvPr/>
        </p:nvSpPr>
        <p:spPr>
          <a:xfrm>
            <a:off x="4418653" y="3537690"/>
            <a:ext cx="1326475" cy="79507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i\dt - h_0&#10;\end{align*}&lt;/body&gt;&#10;  &lt;fcolor&gt;FF000000&lt;/fcolor&gt;&#10;  &lt;bcolor&gt;FFFFFFFF&lt;/bcolor&gt;&#10;  &lt;transparent&gt;True&lt;/transparent&gt;&#10;  &lt;resolution&gt;1800&lt;/resolution&gt;&#10;  &lt;imageh&gt;514&lt;/imageh&gt;&#10;  &lt;imagew&gt;897&lt;/imagew&gt;&#10;  &lt;scale&gt;50&lt;/scale&gt;&#10;  &lt;cursor&gt;26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01" y="4069872"/>
            <a:ext cx="710773" cy="408383"/>
          </a:xfrm>
          <a:prstGeom prst="rect">
            <a:avLst/>
          </a:prstGeom>
        </p:spPr>
      </p:pic>
      <p:pic>
        <p:nvPicPr>
          <p:cNvPr id="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&#10;\end{align*}&lt;/body&gt;&#10;  &lt;fcolor&gt;FF000000&lt;/fcolor&gt;&#10;  &lt;bcolor&gt;FFFFFFFF&lt;/bcolor&gt;&#10;  &lt;transparent&gt;True&lt;/transparent&gt;&#10;  &lt;resolution&gt;1800&lt;/resolution&gt;&#10;  &lt;imageh&gt;223&lt;/imageh&gt;&#10;  &lt;imagew&gt;107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815" y="3537691"/>
            <a:ext cx="84170" cy="177693"/>
          </a:xfrm>
          <a:prstGeom prst="rect">
            <a:avLst/>
          </a:prstGeom>
        </p:spPr>
      </p:pic>
      <p:pic>
        <p:nvPicPr>
          <p:cNvPr id="4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gamma &#10;\end{align*}&lt;/body&gt;&#10;  &lt;fcolor&gt;FF000000&lt;/fcolor&gt;&#10;  &lt;bcolor&gt;FFFFFFFF&lt;/bcolor&gt;&#10;  &lt;transparent&gt;True&lt;/transparent&gt;&#10;  &lt;resolution&gt;1800&lt;/resolution&gt;&#10;  &lt;imageh&gt;164&lt;/imageh&gt;&#10;  &lt;imagew&gt;131&lt;/imagew&gt;&#10;  &lt;scale&gt;50&lt;/scale&gt;&#10;  &lt;cursor&gt;23&lt;/cursor&gt;&#10;&lt;/TeXTeX&gt;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279" y="4202337"/>
            <a:ext cx="104000" cy="130431"/>
          </a:xfrm>
          <a:prstGeom prst="rect">
            <a:avLst/>
          </a:prstGeom>
        </p:spPr>
      </p:pic>
      <p:grpSp>
        <p:nvGrpSpPr>
          <p:cNvPr id="64" name="グループ化 63"/>
          <p:cNvGrpSpPr/>
          <p:nvPr/>
        </p:nvGrpSpPr>
        <p:grpSpPr>
          <a:xfrm>
            <a:off x="1525221" y="3557184"/>
            <a:ext cx="6083414" cy="674319"/>
            <a:chOff x="633678" y="4549924"/>
            <a:chExt cx="6083414" cy="674319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563888" y="4549924"/>
              <a:ext cx="1183303" cy="674319"/>
              <a:chOff x="5531568" y="2581600"/>
              <a:chExt cx="1490923" cy="849619"/>
            </a:xfrm>
          </p:grpSpPr>
          <p:cxnSp>
            <p:nvCxnSpPr>
              <p:cNvPr id="10" name="直線コネクタ 9"/>
              <p:cNvCxnSpPr/>
              <p:nvPr/>
            </p:nvCxnSpPr>
            <p:spPr>
              <a:xfrm>
                <a:off x="5531568" y="3106073"/>
                <a:ext cx="84063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円/楕円 11"/>
              <p:cNvSpPr/>
              <p:nvPr/>
            </p:nvSpPr>
            <p:spPr>
              <a:xfrm>
                <a:off x="6372200" y="2780928"/>
                <a:ext cx="650291" cy="65029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4" name="直線コネクタ 13"/>
              <p:cNvCxnSpPr/>
              <p:nvPr/>
            </p:nvCxnSpPr>
            <p:spPr>
              <a:xfrm>
                <a:off x="6372199" y="2581600"/>
                <a:ext cx="1" cy="52447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円/楕円 14"/>
              <p:cNvSpPr/>
              <p:nvPr/>
            </p:nvSpPr>
            <p:spPr>
              <a:xfrm>
                <a:off x="6318194" y="3052067"/>
                <a:ext cx="108012" cy="10801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2165727" y="4564583"/>
              <a:ext cx="996961" cy="645000"/>
              <a:chOff x="5219020" y="4125424"/>
              <a:chExt cx="996961" cy="645000"/>
            </a:xfrm>
          </p:grpSpPr>
          <p:sp>
            <p:nvSpPr>
              <p:cNvPr id="45" name="乗算記号 44"/>
              <p:cNvSpPr/>
              <p:nvPr/>
            </p:nvSpPr>
            <p:spPr>
              <a:xfrm>
                <a:off x="5837386" y="4391829"/>
                <a:ext cx="378595" cy="378595"/>
              </a:xfrm>
              <a:prstGeom prst="mathMultiply">
                <a:avLst>
                  <a:gd name="adj1" fmla="val 7278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8" name="直線コネクタ 47"/>
              <p:cNvCxnSpPr/>
              <p:nvPr/>
            </p:nvCxnSpPr>
            <p:spPr>
              <a:xfrm>
                <a:off x="5219020" y="4581126"/>
                <a:ext cx="807664" cy="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6026684" y="4125424"/>
                <a:ext cx="0" cy="45570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グループ化 62"/>
            <p:cNvGrpSpPr/>
            <p:nvPr/>
          </p:nvGrpSpPr>
          <p:grpSpPr>
            <a:xfrm>
              <a:off x="633678" y="4727275"/>
              <a:ext cx="6083414" cy="319617"/>
              <a:chOff x="633678" y="4725144"/>
              <a:chExt cx="6083414" cy="319617"/>
            </a:xfrm>
          </p:grpSpPr>
          <p:pic>
            <p:nvPicPr>
              <p:cNvPr id="2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braket{0|\varphi^{\mu\alpha}_{\mH, i}|0}=&#10;\end{align*}&lt;/body&gt;&#10;  &lt;fcolor&gt;FF000000&lt;/fcolor&gt;&#10;  &lt;bcolor&gt;FFFFFFFF&lt;/bcolor&gt;&#10;  &lt;transparent&gt;True&lt;/transparent&gt;&#10;  &lt;resolution&gt;1800&lt;/resolution&gt;&#10;  &lt;imageh&gt;302&lt;/imageh&gt;&#10;  &lt;imagew&gt;1253&lt;/imagew&gt;&#10;  &lt;scale&gt;50&lt;/scale&gt;&#10;  &lt;cursor&gt;58&lt;/cursor&gt;&#10;&lt;/TeXTeX&gt;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3678" y="4725144"/>
                <a:ext cx="1326092" cy="319617"/>
              </a:xfrm>
              <a:prstGeom prst="rect">
                <a:avLst/>
              </a:prstGeom>
            </p:spPr>
          </p:pic>
          <p:pic>
            <p:nvPicPr>
              <p:cNvPr id="2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4797111"/>
                <a:ext cx="175683" cy="175683"/>
              </a:xfrm>
              <a:prstGeom prst="rect">
                <a:avLst/>
              </a:prstGeom>
            </p:spPr>
          </p:pic>
          <p:pic>
            <p:nvPicPr>
              <p:cNvPr id="3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=0&#10;\end{align*}&lt;/body&gt;&#10;  &lt;fcolor&gt;FF000000&lt;/fcolor&gt;&#10;  &lt;bcolor&gt;FFFFFFFF&lt;/bcolor&gt;&#10;  &lt;transparent&gt;True&lt;/transparent&gt;&#10;  &lt;resolution&gt;1800&lt;/resolution&gt;&#10;  &lt;imageh&gt;172&lt;/imageh&gt;&#10;  &lt;imagew&gt;364&lt;/imagew&gt;&#10;  &lt;scale&gt;50&lt;/scale&gt;&#10;  &lt;cursor&gt;18&lt;/cursor&gt;&#10;&lt;/TeXTeX&gt;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31859" y="4793936"/>
                <a:ext cx="385233" cy="182033"/>
              </a:xfrm>
              <a:prstGeom prst="rect">
                <a:avLst/>
              </a:prstGeom>
            </p:spPr>
          </p:pic>
          <p:pic>
            <p:nvPicPr>
              <p:cNvPr id="5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+&#10;\end{align*}&lt;/body&gt;&#10;  &lt;fcolor&gt;FF000000&lt;/fcolor&gt;&#10;  &lt;bcolor&gt;FFFFFFFF&lt;/bcolor&gt;&#10;  &lt;transparent&gt;True&lt;/transparent&gt;&#10;  &lt;resolution&gt;1800&lt;/resolution&gt;&#10;  &lt;imageh&gt;166&lt;/imageh&gt;&#10;  &lt;imagew&gt;166&lt;/imagew&gt;&#10;  &lt;scale&gt;50&lt;/scale&gt;&#10;  &lt;cursor&gt;17&lt;/cursor&gt;&#10;&lt;/TeXTeX&gt;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91699" y="4797111"/>
                <a:ext cx="175683" cy="175683"/>
              </a:xfrm>
              <a:prstGeom prst="rect">
                <a:avLst/>
              </a:prstGeom>
            </p:spPr>
          </p:pic>
        </p:grpSp>
        <p:grpSp>
          <p:nvGrpSpPr>
            <p:cNvPr id="59" name="グループ化 58"/>
            <p:cNvGrpSpPr/>
            <p:nvPr/>
          </p:nvGrpSpPr>
          <p:grpSpPr>
            <a:xfrm>
              <a:off x="5220072" y="4564583"/>
              <a:ext cx="996961" cy="645000"/>
              <a:chOff x="5219020" y="4125424"/>
              <a:chExt cx="996961" cy="645000"/>
            </a:xfrm>
          </p:grpSpPr>
          <p:sp>
            <p:nvSpPr>
              <p:cNvPr id="60" name="乗算記号 59"/>
              <p:cNvSpPr/>
              <p:nvPr/>
            </p:nvSpPr>
            <p:spPr>
              <a:xfrm>
                <a:off x="5837386" y="4391829"/>
                <a:ext cx="378595" cy="378595"/>
              </a:xfrm>
              <a:prstGeom prst="mathMultiply">
                <a:avLst>
                  <a:gd name="adj1" fmla="val 7278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1" name="直線コネクタ 60"/>
              <p:cNvCxnSpPr/>
              <p:nvPr/>
            </p:nvCxnSpPr>
            <p:spPr>
              <a:xfrm>
                <a:off x="5219020" y="4581126"/>
                <a:ext cx="807664" cy="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6026684" y="4125424"/>
                <a:ext cx="0" cy="45570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&#10;\end{align*}&lt;/body&gt;&#10;  &lt;fcolor&gt;FF000000&lt;/fcolor&gt;&#10;  &lt;bcolor&gt;FFFFFFFF&lt;/bcolor&gt;&#10;  &lt;transparent&gt;True&lt;/transparent&gt;&#10;  &lt;resolution&gt;1800&lt;/resolution&gt;&#10;  &lt;imageh&gt;223&lt;/imageh&gt;&#10;  &lt;imagew&gt;107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194" y="3556841"/>
            <a:ext cx="84170" cy="177693"/>
          </a:xfrm>
          <a:prstGeom prst="rect">
            <a:avLst/>
          </a:prstGeom>
        </p:spPr>
      </p:pic>
      <p:pic>
        <p:nvPicPr>
          <p:cNvPr id="67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zeta&#10;\end{align*}&lt;/body&gt;&#10;  &lt;fcolor&gt;FF000000&lt;/fcolor&gt;&#10;  &lt;bcolor&gt;FFFFFFFF&lt;/bcolor&gt;&#10;  &lt;transparent&gt;True&lt;/transparent&gt;&#10;  &lt;resolution&gt;1800&lt;/resolution&gt;&#10;  &lt;imageh&gt;223&lt;/imageh&gt;&#10;  &lt;imagew&gt;107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573" y="3556842"/>
            <a:ext cx="84170" cy="177693"/>
          </a:xfrm>
          <a:prstGeom prst="rect">
            <a:avLst/>
          </a:prstGeom>
        </p:spPr>
      </p:pic>
      <p:sp>
        <p:nvSpPr>
          <p:cNvPr id="96" name="下矢印 95"/>
          <p:cNvSpPr/>
          <p:nvPr/>
        </p:nvSpPr>
        <p:spPr>
          <a:xfrm>
            <a:off x="4447172" y="3261188"/>
            <a:ext cx="369270" cy="167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下矢印 98"/>
          <p:cNvSpPr/>
          <p:nvPr/>
        </p:nvSpPr>
        <p:spPr>
          <a:xfrm>
            <a:off x="4327559" y="4506567"/>
            <a:ext cx="488883" cy="243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3" name="グループ化 102"/>
          <p:cNvGrpSpPr/>
          <p:nvPr/>
        </p:nvGrpSpPr>
        <p:grpSpPr>
          <a:xfrm>
            <a:off x="3935207" y="5705690"/>
            <a:ext cx="1728402" cy="282919"/>
            <a:chOff x="2690251" y="7443250"/>
            <a:chExt cx="1728402" cy="282919"/>
          </a:xfrm>
        </p:grpSpPr>
        <p:pic>
          <p:nvPicPr>
            <p:cNvPr id="13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mathrm{c}}&#10;\end{align*}&lt;/body&gt;&#10;  &lt;fcolor&gt;FF000000&lt;/fcolor&gt;&#10;  &lt;bcolor&gt;FFFFFFFF&lt;/bcolor&gt;&#10;  &lt;transparent&gt;True&lt;/transparent&gt;&#10;  &lt;resolution&gt;1800&lt;/resolution&gt;&#10;  &lt;imageh&gt;209&lt;/imageh&gt;&#10;  &lt;imagew&gt;272&lt;/imagew&gt;&#10;  &lt;scale&gt;50&lt;/scale&gt;&#10;  &lt;cursor&gt;30&lt;/cursor&gt;&#10;&lt;/TeXTeX&gt;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8665" y="7502098"/>
              <a:ext cx="215056" cy="165224"/>
            </a:xfrm>
            <a:prstGeom prst="rect">
              <a:avLst/>
            </a:prstGeom>
          </p:spPr>
        </p:pic>
        <p:sp>
          <p:nvSpPr>
            <p:cNvPr id="102" name="大かっこ 101"/>
            <p:cNvSpPr/>
            <p:nvPr/>
          </p:nvSpPr>
          <p:spPr>
            <a:xfrm>
              <a:off x="2690251" y="7443250"/>
              <a:ext cx="1728402" cy="282919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r>
                <a:rPr lang="ja-JP" altLang="en-US" dirty="0" smtClean="0"/>
                <a:t>：</a:t>
              </a:r>
              <a:r>
                <a:rPr lang="ja-JP" altLang="en-US" dirty="0"/>
                <a:t>凝縮</a:t>
              </a:r>
              <a:r>
                <a:rPr lang="ja-JP" altLang="en-US" dirty="0" smtClean="0"/>
                <a:t>粒子数</a:t>
              </a:r>
              <a:endParaRPr lang="ja-JP" altLang="en-US" dirty="0"/>
            </a:p>
          </p:txBody>
        </p:sp>
      </p:grpSp>
      <p:sp>
        <p:nvSpPr>
          <p:cNvPr id="104" name="角丸四角形 103"/>
          <p:cNvSpPr/>
          <p:nvPr/>
        </p:nvSpPr>
        <p:spPr>
          <a:xfrm>
            <a:off x="528494" y="3501008"/>
            <a:ext cx="8177356" cy="26642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" name="グループ化 111"/>
          <p:cNvGrpSpPr/>
          <p:nvPr/>
        </p:nvGrpSpPr>
        <p:grpSpPr>
          <a:xfrm>
            <a:off x="7020272" y="5595053"/>
            <a:ext cx="1741957" cy="369332"/>
            <a:chOff x="7020272" y="6243125"/>
            <a:chExt cx="1741957" cy="369332"/>
          </a:xfrm>
        </p:grpSpPr>
        <p:sp>
          <p:nvSpPr>
            <p:cNvPr id="107" name="テキスト ボックス 106"/>
            <p:cNvSpPr txBox="1"/>
            <p:nvPr/>
          </p:nvSpPr>
          <p:spPr>
            <a:xfrm>
              <a:off x="7360883" y="6243125"/>
              <a:ext cx="1401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と　　 に依存</a:t>
              </a:r>
              <a:endParaRPr kumimoji="1" lang="ja-JP" altLang="en-US" dirty="0"/>
            </a:p>
          </p:txBody>
        </p:sp>
        <p:pic>
          <p:nvPicPr>
            <p:cNvPr id="108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n_{\ell}&#10;\end{align*}&lt;/body&gt;&#10;  &lt;fcolor&gt;FF000000&lt;/fcolor&gt;&#10;  &lt;bcolor&gt;FFFFFFFF&lt;/bcolor&gt;&#10;  &lt;transparent&gt;True&lt;/transparent&gt;&#10;  &lt;resolution&gt;1800&lt;/resolution&gt;&#10;  &lt;imageh&gt;149&lt;/imageh&gt;&#10;  &lt;imagew&gt;220&lt;/imagew&gt;&#10;  &lt;scale&gt;50&lt;/scale&gt;&#10;  &lt;cursor&gt;37&lt;/cursor&gt;&#10;&lt;/TeXTeX&gt;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1370" y="6357011"/>
              <a:ext cx="232833" cy="157692"/>
            </a:xfrm>
            <a:prstGeom prst="rect">
              <a:avLst/>
            </a:prstGeom>
          </p:spPr>
        </p:pic>
        <p:pic>
          <p:nvPicPr>
            <p:cNvPr id="11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W_{i\ell} &#10;\end{align*}&lt;/body&gt;&#10;  &lt;fcolor&gt;FF000000&lt;/fcolor&gt;&#10;  &lt;bcolor&gt;FFFFFFFF&lt;/bcolor&gt;&#10;  &lt;transparent&gt;True&lt;/transparent&gt;&#10;  &lt;resolution&gt;1800&lt;/resolution&gt;&#10;  &lt;imageh&gt;209&lt;/imageh&gt;&#10;  &lt;imagew&gt;368&lt;/imagew&gt;&#10;  &lt;scale&gt;50&lt;/scale&gt;&#10;  &lt;cursor&gt;25&lt;/cursor&gt;&#10;&lt;/TeXTeX&gt;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317853"/>
              <a:ext cx="389467" cy="221191"/>
            </a:xfrm>
            <a:prstGeom prst="rect">
              <a:avLst/>
            </a:prstGeom>
          </p:spPr>
        </p:pic>
      </p:grpSp>
      <p:sp>
        <p:nvSpPr>
          <p:cNvPr id="114" name="屈折矢印 113"/>
          <p:cNvSpPr/>
          <p:nvPr/>
        </p:nvSpPr>
        <p:spPr>
          <a:xfrm rot="5400000">
            <a:off x="6487077" y="5486432"/>
            <a:ext cx="306953" cy="45344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133420" y="6300028"/>
            <a:ext cx="696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TDGP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TDBdG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量子輸送方程式を連立することで系の時間発展を解析</a:t>
            </a:r>
            <a:endParaRPr kumimoji="1" lang="ja-JP" altLang="en-US" dirty="0"/>
          </a:p>
        </p:txBody>
      </p:sp>
      <p:sp>
        <p:nvSpPr>
          <p:cNvPr id="117" name="角丸四角形 116"/>
          <p:cNvSpPr/>
          <p:nvPr/>
        </p:nvSpPr>
        <p:spPr>
          <a:xfrm>
            <a:off x="1133420" y="6300028"/>
            <a:ext cx="6863030" cy="369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61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62" name="角丸四角形 61"/>
          <p:cNvSpPr/>
          <p:nvPr/>
        </p:nvSpPr>
        <p:spPr>
          <a:xfrm>
            <a:off x="6837386" y="3297639"/>
            <a:ext cx="2141910" cy="6976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グループ化 58"/>
          <p:cNvGrpSpPr/>
          <p:nvPr/>
        </p:nvGrpSpPr>
        <p:grpSpPr>
          <a:xfrm>
            <a:off x="6939309" y="3275111"/>
            <a:ext cx="1979564" cy="622133"/>
            <a:chOff x="6240571" y="2531320"/>
            <a:chExt cx="1979564" cy="622133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6330107" y="2531320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量子</a:t>
              </a:r>
              <a:r>
                <a:rPr lang="ja-JP" altLang="en-US" dirty="0"/>
                <a:t>輸送方程式</a:t>
              </a:r>
              <a:endParaRPr kumimoji="1" lang="ja-JP" altLang="en-US" dirty="0"/>
            </a:p>
          </p:txBody>
        </p:sp>
        <p:pic>
          <p:nvPicPr>
            <p:cNvPr id="3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dot{n}_{\ell}(t) = F_{\mathrm{QTE}}[\zeta, W, n;t]&#10;\end{align*}&lt;/body&gt;&#10;  &lt;fcolor&gt;FF000000&lt;/fcolor&gt;&#10;  &lt;bcolor&gt;FFFFFFFF&lt;/bcolor&gt;&#10;  &lt;transparent&gt;True&lt;/transparent&gt;&#10;  &lt;resolution&gt;1800&lt;/resolution&gt;&#10;  &lt;imageh&gt;259&lt;/imageh&gt;&#10;  &lt;imagew&gt;2492&lt;/imagew&gt;&#10;  &lt;scale&gt;50&lt;/scale&gt;&#10;  &lt;cursor&gt;80&lt;/cursor&gt;&#10;&lt;/TeXTeX&gt;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571" y="2947703"/>
              <a:ext cx="1979564" cy="205750"/>
            </a:xfrm>
            <a:prstGeom prst="rect">
              <a:avLst/>
            </a:prstGeom>
          </p:spPr>
        </p:pic>
      </p:grpSp>
      <p:sp>
        <p:nvSpPr>
          <p:cNvPr id="60" name="角丸四角形 59"/>
          <p:cNvSpPr/>
          <p:nvPr/>
        </p:nvSpPr>
        <p:spPr>
          <a:xfrm>
            <a:off x="5469234" y="2235809"/>
            <a:ext cx="2016224" cy="69764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" name="グループ化 56"/>
          <p:cNvGrpSpPr/>
          <p:nvPr/>
        </p:nvGrpSpPr>
        <p:grpSpPr>
          <a:xfrm>
            <a:off x="5541242" y="2183559"/>
            <a:ext cx="1892276" cy="632729"/>
            <a:chOff x="395536" y="2526022"/>
            <a:chExt cx="1892276" cy="632729"/>
          </a:xfrm>
        </p:grpSpPr>
        <p:pic>
          <p:nvPicPr>
            <p:cNvPr id="3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i \dot{\zeta}_i(t) = F_{\mathrm{GP}}[\zeta, W, n;t]&#10;\end{align*}&lt;/body&gt;&#10;  &lt;fcolor&gt;FF000000&lt;/fcolor&gt;&#10;  &lt;bcolor&gt;FFFFFFFF&lt;/bcolor&gt;&#10;  &lt;transparent&gt;True&lt;/transparent&gt;&#10;  &lt;resolution&gt;1800&lt;/resolution&gt;&#10;  &lt;imageh&gt;294&lt;/imageh&gt;&#10;  &lt;imagew&gt;2384&lt;/imagew&gt;&#10;  &lt;scale&gt;50&lt;/scale&gt;&#10;  &lt;cursor&gt;80&lt;/cursor&gt;&#10;&lt;/TeXTeX&gt;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2924944"/>
              <a:ext cx="1892276" cy="233807"/>
            </a:xfrm>
            <a:prstGeom prst="rect">
              <a:avLst/>
            </a:prstGeom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643406" y="2526022"/>
              <a:ext cx="1396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TDGP</a:t>
              </a:r>
              <a:r>
                <a:rPr kumimoji="1" lang="ja-JP" altLang="en-US" dirty="0" smtClean="0"/>
                <a:t>方程式</a:t>
              </a:r>
              <a:endParaRPr kumimoji="1" lang="ja-JP" altLang="en-US" dirty="0"/>
            </a:p>
          </p:txBody>
        </p:sp>
      </p:grpSp>
      <p:sp>
        <p:nvSpPr>
          <p:cNvPr id="61" name="角丸四角形 60"/>
          <p:cNvSpPr/>
          <p:nvPr/>
        </p:nvSpPr>
        <p:spPr>
          <a:xfrm>
            <a:off x="3813050" y="3311456"/>
            <a:ext cx="2304256" cy="69764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8" name="グループ化 57"/>
          <p:cNvGrpSpPr/>
          <p:nvPr/>
        </p:nvGrpSpPr>
        <p:grpSpPr>
          <a:xfrm>
            <a:off x="3907232" y="3261295"/>
            <a:ext cx="2151022" cy="628552"/>
            <a:chOff x="2721966" y="2528111"/>
            <a:chExt cx="2151022" cy="628552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035089" y="2528111"/>
              <a:ext cx="1524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TDBdG</a:t>
              </a:r>
              <a:r>
                <a:rPr lang="ja-JP" altLang="en-US" dirty="0" smtClean="0"/>
                <a:t>方程式</a:t>
              </a:r>
              <a:endParaRPr kumimoji="1" lang="ja-JP" altLang="en-US" dirty="0"/>
            </a:p>
          </p:txBody>
        </p:sp>
        <p:pic>
          <p:nvPicPr>
            <p:cNvPr id="42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i \dot{W}_{i\ell}(t) = F_{\mathrm{BdG}}[\zeta, W, n;t]&#10;\end{align*}&lt;/body&gt;&#10;  &lt;fcolor&gt;FF000000&lt;/fcolor&gt;&#10;  &lt;bcolor&gt;FFFFFFFF&lt;/bcolor&gt;&#10;  &lt;transparent&gt;True&lt;/transparent&gt;&#10;  &lt;resolution&gt;1800&lt;/resolution&gt;&#10;  &lt;imageh&gt;292&lt;/imageh&gt;&#10;  &lt;imagew&gt;2708&lt;/imagew&gt;&#10;  &lt;scale&gt;50&lt;/scale&gt;&#10;  &lt;cursor&gt;83&lt;/cursor&gt;&#10;&lt;/TeXTeX&gt;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966" y="2925973"/>
              <a:ext cx="2151022" cy="230690"/>
            </a:xfrm>
            <a:prstGeom prst="rect">
              <a:avLst/>
            </a:prstGeom>
          </p:spPr>
        </p:pic>
      </p:grpSp>
      <p:sp>
        <p:nvSpPr>
          <p:cNvPr id="67" name="上下矢印 66"/>
          <p:cNvSpPr/>
          <p:nvPr/>
        </p:nvSpPr>
        <p:spPr>
          <a:xfrm rot="16200000">
            <a:off x="6305184" y="3370733"/>
            <a:ext cx="360040" cy="579090"/>
          </a:xfrm>
          <a:prstGeom prst="up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上下矢印 67"/>
          <p:cNvSpPr/>
          <p:nvPr/>
        </p:nvSpPr>
        <p:spPr>
          <a:xfrm rot="2661344">
            <a:off x="5021010" y="2774003"/>
            <a:ext cx="353497" cy="565227"/>
          </a:xfrm>
          <a:prstGeom prst="up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上下矢印 68"/>
          <p:cNvSpPr/>
          <p:nvPr/>
        </p:nvSpPr>
        <p:spPr>
          <a:xfrm rot="19031887">
            <a:off x="7586335" y="2744219"/>
            <a:ext cx="353497" cy="565227"/>
          </a:xfrm>
          <a:prstGeom prst="up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59697" y="1315670"/>
            <a:ext cx="4862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一次元調和振動子</a:t>
            </a:r>
            <a:r>
              <a:rPr lang="en-US" altLang="ja-JP" dirty="0"/>
              <a:t>&amp;</a:t>
            </a:r>
            <a:r>
              <a:rPr lang="ja-JP" altLang="en-US" dirty="0"/>
              <a:t>光学格子ポテンシャル中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r>
              <a:rPr lang="ja-JP" altLang="en-US" dirty="0" smtClean="0"/>
              <a:t>捕捉</a:t>
            </a:r>
            <a:r>
              <a:rPr lang="ja-JP" altLang="en-US" dirty="0"/>
              <a:t>された冷却中性</a:t>
            </a:r>
            <a:r>
              <a:rPr lang="en-US" altLang="ja-JP" dirty="0"/>
              <a:t>BEC</a:t>
            </a:r>
            <a:r>
              <a:rPr lang="ja-JP" altLang="en-US" dirty="0"/>
              <a:t>系に非平衡</a:t>
            </a:r>
            <a:r>
              <a:rPr lang="en-US" altLang="ja-JP" dirty="0"/>
              <a:t>TFD</a:t>
            </a:r>
            <a:r>
              <a:rPr lang="ja-JP" altLang="en-US" dirty="0"/>
              <a:t>を</a:t>
            </a:r>
            <a:r>
              <a:rPr lang="ja-JP" altLang="en-US" dirty="0" smtClean="0"/>
              <a:t>適用</a:t>
            </a:r>
            <a:endParaRPr lang="en-US" altLang="ja-JP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151031" y="5385990"/>
            <a:ext cx="6841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dirty="0" smtClean="0"/>
              <a:t>得られた方程式を数値計算し、系の非平衡過程のシミュレーション</a:t>
            </a:r>
            <a:endParaRPr kumimoji="1"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dirty="0"/>
              <a:t>特</a:t>
            </a:r>
            <a:r>
              <a:rPr lang="ja-JP" altLang="en-US" dirty="0" smtClean="0"/>
              <a:t>に、</a:t>
            </a:r>
            <a:r>
              <a:rPr lang="en-US" altLang="ja-JP" dirty="0" smtClean="0"/>
              <a:t>Landau</a:t>
            </a:r>
            <a:r>
              <a:rPr lang="ja-JP" altLang="en-US" dirty="0" smtClean="0"/>
              <a:t>不安定性がある・なしに注目</a:t>
            </a:r>
            <a:endParaRPr lang="en-US" altLang="ja-JP" dirty="0" smtClean="0"/>
          </a:p>
        </p:txBody>
      </p:sp>
      <p:sp>
        <p:nvSpPr>
          <p:cNvPr id="78" name="タイトル 1"/>
          <p:cNvSpPr txBox="1">
            <a:spLocks/>
          </p:cNvSpPr>
          <p:nvPr/>
        </p:nvSpPr>
        <p:spPr>
          <a:xfrm>
            <a:off x="457200" y="4221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今後の課題</a:t>
            </a:r>
            <a:endParaRPr lang="ja-JP" altLang="en-US" dirty="0"/>
          </a:p>
        </p:txBody>
      </p:sp>
      <p:sp>
        <p:nvSpPr>
          <p:cNvPr id="79" name="下矢印 78"/>
          <p:cNvSpPr/>
          <p:nvPr/>
        </p:nvSpPr>
        <p:spPr>
          <a:xfrm>
            <a:off x="2463551" y="1972254"/>
            <a:ext cx="255032" cy="211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59697" y="2260457"/>
            <a:ext cx="489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自己無撞着な繰り込み条件 ・ 場の分割条件から</a:t>
            </a:r>
            <a:endParaRPr kumimoji="1" lang="en-US" altLang="ja-JP" dirty="0" smtClean="0"/>
          </a:p>
          <a:p>
            <a:r>
              <a:rPr lang="ja-JP" altLang="en-US" dirty="0"/>
              <a:t>系の時間発展を記述する</a:t>
            </a:r>
            <a:r>
              <a:rPr lang="en-US" altLang="ja-JP" dirty="0"/>
              <a:t>3</a:t>
            </a:r>
            <a:r>
              <a:rPr lang="ja-JP" altLang="en-US" dirty="0" err="1"/>
              <a:t>つの</a:t>
            </a:r>
            <a:r>
              <a:rPr lang="ja-JP" altLang="en-US" dirty="0"/>
              <a:t>方程式を</a:t>
            </a:r>
            <a:r>
              <a:rPr lang="ja-JP" altLang="en-US" dirty="0" smtClean="0"/>
              <a:t>導出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351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0" grpId="0" animBg="1"/>
      <p:bldP spid="61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dirty="0"/>
              <a:t>発表の流れ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B0F0"/>
                </a:solidFill>
              </a:rPr>
              <a:t>研究</a:t>
            </a:r>
            <a:r>
              <a:rPr lang="ja-JP" altLang="en-US" dirty="0">
                <a:solidFill>
                  <a:srgbClr val="00B0F0"/>
                </a:solidFill>
              </a:rPr>
              <a:t>目的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r>
              <a:rPr lang="ja-JP" altLang="en-US" dirty="0"/>
              <a:t>冷却中性</a:t>
            </a:r>
            <a:r>
              <a:rPr lang="en-US" altLang="ja-JP" dirty="0"/>
              <a:t>Bose</a:t>
            </a:r>
            <a:r>
              <a:rPr lang="ja-JP" altLang="en-US" dirty="0"/>
              <a:t>気体系</a:t>
            </a:r>
          </a:p>
          <a:p>
            <a:r>
              <a:rPr lang="en-US" altLang="ja-JP" dirty="0"/>
              <a:t>Thermo Field Dynamics (TFD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kumimoji="1" lang="en-US" altLang="ja-JP" dirty="0" smtClean="0"/>
              <a:t>Bose-Einstein</a:t>
            </a:r>
            <a:r>
              <a:rPr kumimoji="1" lang="ja-JP" altLang="en-US" dirty="0" smtClean="0"/>
              <a:t>凝縮体が存在する場合の非平衡</a:t>
            </a:r>
            <a:r>
              <a:rPr kumimoji="1" lang="en-US" altLang="ja-JP" dirty="0" smtClean="0"/>
              <a:t>TFD</a:t>
            </a:r>
            <a:endParaRPr lang="en-US" altLang="ja-JP" dirty="0" smtClean="0"/>
          </a:p>
          <a:p>
            <a:r>
              <a:rPr lang="ja-JP" altLang="en-US" dirty="0" smtClean="0"/>
              <a:t>まとめと今後の課題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6956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</a:t>
            </a:r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2852" y="366633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前回の発表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2642" y="557206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今回の発表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134523" y="1320699"/>
            <a:ext cx="6874955" cy="375796"/>
            <a:chOff x="1259241" y="1082789"/>
            <a:chExt cx="6874955" cy="375796"/>
          </a:xfrm>
        </p:grpSpPr>
        <p:sp>
          <p:nvSpPr>
            <p:cNvPr id="5" name="角丸四角形 4"/>
            <p:cNvSpPr/>
            <p:nvPr/>
          </p:nvSpPr>
          <p:spPr>
            <a:xfrm>
              <a:off x="1259242" y="1082789"/>
              <a:ext cx="6792970" cy="36933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259241" y="1089253"/>
              <a:ext cx="6874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冷却中性</a:t>
              </a:r>
              <a:r>
                <a:rPr lang="en-US" altLang="ja-JP" dirty="0" smtClean="0"/>
                <a:t>Bose</a:t>
              </a:r>
              <a:r>
                <a:rPr lang="ja-JP" altLang="en-US" dirty="0" smtClean="0"/>
                <a:t>気体系への非平衡</a:t>
              </a:r>
              <a:r>
                <a:rPr lang="en-US" altLang="ja-JP" dirty="0" smtClean="0"/>
                <a:t>Thermo Field Dynamics (TFD) </a:t>
              </a:r>
              <a:r>
                <a:rPr lang="ja-JP" altLang="en-US" dirty="0" smtClean="0"/>
                <a:t>の応用</a:t>
              </a:r>
              <a:endParaRPr kumimoji="1" lang="ja-JP" altLang="en-US" dirty="0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1187624" y="1794702"/>
            <a:ext cx="7140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これまでの</a:t>
            </a:r>
            <a:r>
              <a:rPr lang="ja-JP" altLang="en-US" dirty="0" smtClean="0"/>
              <a:t>研究で</a:t>
            </a:r>
            <a:r>
              <a:rPr kumimoji="1" lang="ja-JP" altLang="en-US" dirty="0" smtClean="0"/>
              <a:t>冷却中性</a:t>
            </a:r>
            <a:r>
              <a:rPr kumimoji="1" lang="en-US" altLang="ja-JP" dirty="0" smtClean="0"/>
              <a:t>Bose</a:t>
            </a:r>
            <a:r>
              <a:rPr kumimoji="1" lang="ja-JP" altLang="en-US" dirty="0" smtClean="0"/>
              <a:t>気体系に対し、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非平衡</a:t>
            </a:r>
            <a:r>
              <a:rPr kumimoji="1" lang="en-US" altLang="ja-JP" dirty="0" smtClean="0"/>
              <a:t>TFD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non-Markov</a:t>
            </a:r>
            <a:r>
              <a:rPr kumimoji="1" lang="ja-JP" altLang="en-US" dirty="0" smtClean="0"/>
              <a:t>型の量子輸送方程式が導出されている。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59242" y="2391271"/>
            <a:ext cx="6040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Y. Nakamura, T. Sunaga, M. Mine, M. Okumura, Y. Yamanaka, Ann. Phys. (N.Y.) </a:t>
            </a:r>
            <a:r>
              <a:rPr lang="en-US" altLang="ja-JP" sz="1200" b="1" dirty="0"/>
              <a:t>325</a:t>
            </a:r>
            <a:r>
              <a:rPr lang="en-US" altLang="ja-JP" sz="1200" dirty="0"/>
              <a:t>, </a:t>
            </a:r>
            <a:r>
              <a:rPr lang="en-US" altLang="ja-JP" sz="1200" dirty="0" smtClean="0"/>
              <a:t>426 (2010</a:t>
            </a:r>
            <a:r>
              <a:rPr lang="en-US" altLang="ja-JP" sz="1200" dirty="0"/>
              <a:t>).</a:t>
            </a:r>
          </a:p>
          <a:p>
            <a:r>
              <a:rPr lang="en-US" altLang="ja-JP" sz="1200" dirty="0" smtClean="0"/>
              <a:t>Y</a:t>
            </a:r>
            <a:r>
              <a:rPr lang="en-US" altLang="ja-JP" sz="1200" dirty="0"/>
              <a:t>. Nakamura and Y. Yamanaka, Ann. Phys. (N.Y.) </a:t>
            </a:r>
            <a:r>
              <a:rPr lang="en-US" altLang="ja-JP" sz="1200" b="1" dirty="0"/>
              <a:t>326</a:t>
            </a:r>
            <a:r>
              <a:rPr lang="en-US" altLang="ja-JP" sz="1200" dirty="0"/>
              <a:t>, 1070 (2011</a:t>
            </a:r>
            <a:r>
              <a:rPr lang="en-US" altLang="ja-JP" sz="1200" dirty="0" smtClean="0"/>
              <a:t>).</a:t>
            </a:r>
            <a:endParaRPr lang="ja-JP" altLang="en-US" sz="1200" dirty="0"/>
          </a:p>
        </p:txBody>
      </p:sp>
      <p:sp>
        <p:nvSpPr>
          <p:cNvPr id="21" name="角丸四角形 20"/>
          <p:cNvSpPr/>
          <p:nvPr/>
        </p:nvSpPr>
        <p:spPr>
          <a:xfrm>
            <a:off x="1154037" y="1794702"/>
            <a:ext cx="6874347" cy="10582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2642" y="3090270"/>
            <a:ext cx="818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外場が時間依存する系に対する非平衡過程の解析は十分に</a:t>
            </a:r>
            <a:r>
              <a:rPr kumimoji="1" lang="ja-JP" altLang="en-US" smtClean="0"/>
              <a:t>行われていなかった。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4279588" y="3426008"/>
            <a:ext cx="268822" cy="184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52642" y="3691238"/>
            <a:ext cx="8539838" cy="1544781"/>
          </a:xfrm>
          <a:prstGeom prst="roundRect">
            <a:avLst>
              <a:gd name="adj" fmla="val 11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5536" y="4035691"/>
            <a:ext cx="8651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外場が時間依存するモデルとして、調和振動子と光学格子を結合したポテンシャル中に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捕捉された冷却中性</a:t>
            </a:r>
            <a:r>
              <a:rPr kumimoji="1" lang="en-US" altLang="ja-JP" dirty="0" smtClean="0"/>
              <a:t>Bose</a:t>
            </a:r>
            <a:r>
              <a:rPr lang="ja-JP" altLang="en-US" dirty="0" smtClean="0"/>
              <a:t>気体</a:t>
            </a:r>
            <a:r>
              <a:rPr lang="ja-JP" altLang="en-US" dirty="0"/>
              <a:t>を</a:t>
            </a:r>
            <a:r>
              <a:rPr lang="ja-JP" altLang="en-US" dirty="0" smtClean="0"/>
              <a:t>考えた。</a:t>
            </a:r>
            <a:endParaRPr lang="en-US" altLang="ja-JP" dirty="0" smtClean="0"/>
          </a:p>
          <a:p>
            <a:r>
              <a:rPr lang="ja-JP" altLang="en-US" dirty="0" smtClean="0"/>
              <a:t>気体の緩和過程を</a:t>
            </a:r>
            <a:r>
              <a:rPr kumimoji="1" lang="ja-JP" altLang="en-US" dirty="0" smtClean="0"/>
              <a:t>非平衡</a:t>
            </a:r>
            <a:r>
              <a:rPr kumimoji="1" lang="en-US" altLang="ja-JP" dirty="0" smtClean="0"/>
              <a:t>TFD</a:t>
            </a:r>
            <a:r>
              <a:rPr kumimoji="1" lang="ja-JP" altLang="en-US" dirty="0" smtClean="0"/>
              <a:t>から導出された量子輸送方程式を用いて数値解析した。</a:t>
            </a:r>
            <a:endParaRPr kumimoji="1" lang="en-US" altLang="ja-JP" dirty="0" smtClean="0"/>
          </a:p>
          <a:p>
            <a:r>
              <a:rPr lang="ja-JP" altLang="en-US" dirty="0"/>
              <a:t>ただし</a:t>
            </a:r>
            <a:r>
              <a:rPr lang="ja-JP" altLang="en-US" dirty="0" smtClean="0"/>
              <a:t>、</a:t>
            </a:r>
            <a:r>
              <a:rPr lang="en-US" altLang="ja-JP" u="sng" dirty="0" smtClean="0"/>
              <a:t>Bose-Einstein</a:t>
            </a:r>
            <a:r>
              <a:rPr lang="ja-JP" altLang="en-US" u="sng" dirty="0" smtClean="0"/>
              <a:t>凝縮していない</a:t>
            </a:r>
            <a:r>
              <a:rPr lang="ja-JP" altLang="en-US" dirty="0" smtClean="0"/>
              <a:t>場合を考えていた。</a:t>
            </a:r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>
            <a:off x="4299387" y="5301208"/>
            <a:ext cx="268822" cy="184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352852" y="5572064"/>
            <a:ext cx="8539838" cy="665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50683" y="5867980"/>
            <a:ext cx="564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前回</a:t>
            </a:r>
            <a:r>
              <a:rPr lang="ja-JP" altLang="en-US" dirty="0" smtClean="0"/>
              <a:t>のモデルを</a:t>
            </a:r>
            <a:r>
              <a:rPr lang="en-US" altLang="ja-JP" dirty="0" smtClean="0"/>
              <a:t>Bose-Einstein</a:t>
            </a:r>
            <a:r>
              <a:rPr lang="ja-JP" altLang="en-US" dirty="0" smtClean="0"/>
              <a:t>凝縮</a:t>
            </a:r>
            <a:r>
              <a:rPr lang="ja-JP" altLang="en-US" dirty="0"/>
              <a:t>して</a:t>
            </a:r>
            <a:r>
              <a:rPr lang="ja-JP" altLang="en-US" dirty="0" smtClean="0"/>
              <a:t>いる場合へ拡張</a:t>
            </a:r>
            <a:r>
              <a:rPr lang="ja-JP" altLang="en-US" dirty="0"/>
              <a:t>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88224" y="3691239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熱場の量子論とその応用</a:t>
            </a:r>
            <a:r>
              <a:rPr kumimoji="1" lang="en-US" altLang="ja-JP" sz="1200" dirty="0" smtClean="0"/>
              <a:t>2012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88154" y="0"/>
            <a:ext cx="6255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H. Umezawa, Advanced Field Theory </a:t>
            </a:r>
            <a:r>
              <a:rPr kumimoji="0" lang="ja-JP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－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Micro, Macro, and Thermal Physics (AIP, 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New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York, 1993)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6792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dirty="0"/>
              <a:t>発表の流れ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研究目的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B0F0"/>
                </a:solidFill>
              </a:rPr>
              <a:t>冷却</a:t>
            </a:r>
            <a:r>
              <a:rPr lang="ja-JP" altLang="en-US" dirty="0">
                <a:solidFill>
                  <a:srgbClr val="00B0F0"/>
                </a:solidFill>
              </a:rPr>
              <a:t>中性</a:t>
            </a:r>
            <a:r>
              <a:rPr lang="en-US" altLang="ja-JP" dirty="0" smtClean="0">
                <a:solidFill>
                  <a:srgbClr val="00B0F0"/>
                </a:solidFill>
              </a:rPr>
              <a:t>Bose</a:t>
            </a:r>
            <a:r>
              <a:rPr lang="ja-JP" altLang="en-US" dirty="0" smtClean="0">
                <a:solidFill>
                  <a:srgbClr val="00B0F0"/>
                </a:solidFill>
              </a:rPr>
              <a:t>気体系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r>
              <a:rPr lang="en-US" altLang="ja-JP" dirty="0" smtClean="0">
                <a:solidFill>
                  <a:srgbClr val="00B0F0"/>
                </a:solidFill>
              </a:rPr>
              <a:t>Thermo Field Dynamics (TFD)</a:t>
            </a:r>
          </a:p>
          <a:p>
            <a:r>
              <a:rPr kumimoji="1" lang="en-US" altLang="ja-JP" dirty="0" smtClean="0"/>
              <a:t>Bose-Einstein</a:t>
            </a:r>
            <a:r>
              <a:rPr kumimoji="1" lang="ja-JP" altLang="en-US" dirty="0" smtClean="0"/>
              <a:t>凝縮体が存在する場合の非平衡</a:t>
            </a:r>
            <a:r>
              <a:rPr kumimoji="1" lang="en-US" altLang="ja-JP" dirty="0" smtClean="0"/>
              <a:t>TFD</a:t>
            </a:r>
            <a:endParaRPr lang="en-US" altLang="ja-JP" dirty="0" smtClean="0"/>
          </a:p>
          <a:p>
            <a:r>
              <a:rPr lang="ja-JP" altLang="en-US" dirty="0" smtClean="0"/>
              <a:t>まとめと今後の課題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001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539552" y="3262918"/>
            <a:ext cx="7920880" cy="2191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冷却</a:t>
            </a:r>
            <a:r>
              <a:rPr lang="ja-JP" altLang="en-US" dirty="0"/>
              <a:t>中性</a:t>
            </a:r>
            <a:r>
              <a:rPr lang="en-US" altLang="ja-JP" dirty="0" smtClean="0"/>
              <a:t>Bose</a:t>
            </a:r>
            <a:r>
              <a:rPr lang="ja-JP" altLang="en-US" dirty="0" smtClean="0"/>
              <a:t>気体系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265" y="2234756"/>
            <a:ext cx="6280584" cy="93610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755576" y="4354210"/>
            <a:ext cx="186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高い</a:t>
            </a:r>
            <a:r>
              <a:rPr kumimoji="1" lang="ja-JP" altLang="en-US" dirty="0" smtClean="0">
                <a:latin typeface="+mn-ea"/>
              </a:rPr>
              <a:t>実験制御性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76056" y="4426218"/>
            <a:ext cx="2016227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理論検証に好都合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015961"/>
            <a:ext cx="1825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相互作用が弱い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10409" y="257469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B0F0"/>
                </a:solidFill>
                <a:latin typeface="+mn-ea"/>
              </a:rPr>
              <a:t>Bose gas</a:t>
            </a:r>
            <a:endParaRPr kumimoji="1" lang="ja-JP" altLang="en-US" dirty="0">
              <a:solidFill>
                <a:srgbClr val="00B0F0"/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196752"/>
            <a:ext cx="301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>
                <a:latin typeface="+mn-ea"/>
              </a:rPr>
              <a:t>冷却中性</a:t>
            </a:r>
            <a:r>
              <a:rPr lang="en-US" altLang="ja-JP" sz="2400" u="sng" dirty="0" smtClean="0"/>
              <a:t>Bose</a:t>
            </a:r>
            <a:r>
              <a:rPr lang="ja-JP" altLang="en-US" sz="2400" u="sng" dirty="0">
                <a:latin typeface="+mn-ea"/>
              </a:rPr>
              <a:t>気体</a:t>
            </a:r>
            <a:r>
              <a:rPr lang="ja-JP" altLang="en-US" sz="2400" u="sng" dirty="0" smtClean="0">
                <a:latin typeface="+mn-ea"/>
              </a:rPr>
              <a:t>系</a:t>
            </a:r>
            <a:endParaRPr kumimoji="1" lang="ja-JP" altLang="en-US" sz="2400" u="sng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4048" y="3364757"/>
            <a:ext cx="39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転移温度以下で</a:t>
            </a:r>
            <a:r>
              <a:rPr kumimoji="1" lang="en-US" altLang="ja-JP" dirty="0" smtClean="0"/>
              <a:t>Bose-Einstein</a:t>
            </a:r>
            <a:r>
              <a:rPr kumimoji="1" lang="ja-JP" altLang="en-US" dirty="0" smtClean="0">
                <a:latin typeface="+mn-ea"/>
              </a:rPr>
              <a:t>凝縮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76056" y="3872445"/>
            <a:ext cx="2048737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熱緩和</a:t>
            </a:r>
            <a:r>
              <a:rPr lang="ja-JP" altLang="en-US" dirty="0" smtClean="0">
                <a:latin typeface="+mn-ea"/>
              </a:rPr>
              <a:t>が</a:t>
            </a:r>
            <a:r>
              <a:rPr lang="ja-JP" altLang="en-US" dirty="0">
                <a:latin typeface="+mn-ea"/>
              </a:rPr>
              <a:t>ゆっくり</a:t>
            </a:r>
            <a:endParaRPr kumimoji="1" lang="ja-JP" altLang="en-US" dirty="0">
              <a:latin typeface="+mn-ea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758568" y="3364757"/>
            <a:ext cx="3661494" cy="369332"/>
            <a:chOff x="758568" y="3787513"/>
            <a:chExt cx="3661494" cy="369332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758568" y="3787513"/>
              <a:ext cx="3661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極低温</a:t>
              </a:r>
              <a:r>
                <a:rPr kumimoji="1" lang="en-US" altLang="ja-JP" dirty="0" smtClean="0">
                  <a:latin typeface="+mn-ea"/>
                </a:rPr>
                <a:t>(</a:t>
              </a:r>
              <a:r>
                <a:rPr lang="ja-JP" altLang="en-US" dirty="0" smtClean="0">
                  <a:latin typeface="+mn-ea"/>
                </a:rPr>
                <a:t>　　　～　</a:t>
              </a:r>
              <a:r>
                <a:rPr lang="ja-JP" altLang="en-US" dirty="0">
                  <a:latin typeface="+mn-ea"/>
                </a:rPr>
                <a:t>　</a:t>
              </a:r>
              <a:r>
                <a:rPr lang="ja-JP" altLang="en-US" dirty="0" smtClean="0">
                  <a:latin typeface="+mn-ea"/>
                </a:rPr>
                <a:t>　</a:t>
              </a:r>
              <a:r>
                <a:rPr kumimoji="1" lang="en-US" altLang="ja-JP" dirty="0" smtClean="0">
                  <a:latin typeface="+mn-ea"/>
                </a:rPr>
                <a:t>)</a:t>
              </a:r>
              <a:r>
                <a:rPr kumimoji="1" lang="ja-JP" altLang="en-US" dirty="0" err="1" smtClean="0"/>
                <a:t>まで</a:t>
              </a:r>
              <a:r>
                <a:rPr kumimoji="1" lang="ja-JP" altLang="en-US" dirty="0" smtClean="0"/>
                <a:t>冷却可能</a:t>
              </a:r>
              <a:endParaRPr kumimoji="1" lang="ja-JP" altLang="en-US" dirty="0"/>
            </a:p>
          </p:txBody>
        </p:sp>
        <p:pic>
          <p:nvPicPr>
            <p:cNvPr id="17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\mathrm{nK}&#10;\end{align*}&lt;/body&gt;&#10;  &lt;fcolor&gt;FF000000&lt;/fcolor&gt;&#10;  &lt;bcolor&gt;FFFFFFFF&lt;/bcolor&gt;&#10;  &lt;transparent&gt;True&lt;/transparent&gt;&#10;  &lt;resolution&gt;1800&lt;/resolution&gt;&#10;  &lt;imageh&gt;170&lt;/imageh&gt;&#10;  &lt;imagew&gt;313&lt;/imagew&gt;&#10;  &lt;scale&gt;50&lt;/scale&gt;&#10;  &lt;cursor&gt;16&lt;/cursor&gt;&#10;&lt;/TeXTeX&gt;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9987" y="3882223"/>
              <a:ext cx="315899" cy="169795"/>
            </a:xfrm>
            <a:prstGeom prst="rect">
              <a:avLst/>
            </a:prstGeom>
          </p:spPr>
        </p:pic>
        <p:pic>
          <p:nvPicPr>
            <p:cNvPr id="18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\mu \mathrm{K}&#10;\end{align*}&lt;/body&gt;&#10;  &lt;fcolor&gt;FF000000&lt;/fcolor&gt;&#10;  &lt;bcolor&gt;FFFFFFFF&lt;/bcolor&gt;&#10;  &lt;transparent&gt;True&lt;/transparent&gt;&#10;  &lt;resolution&gt;1800&lt;/resolution&gt;&#10;  &lt;imageh&gt;224&lt;/imageh&gt;&#10;  &lt;imagew&gt;326&lt;/imagew&gt;&#10;  &lt;scale&gt;50&lt;/scale&gt;&#10;  &lt;cursor&gt;16&lt;/cursor&gt;&#10;&lt;/TeXTeX&gt;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2047" y="3853647"/>
              <a:ext cx="327745" cy="225078"/>
            </a:xfrm>
            <a:prstGeom prst="rect">
              <a:avLst/>
            </a:prstGeom>
          </p:spPr>
        </p:pic>
      </p:grpSp>
      <p:grpSp>
        <p:nvGrpSpPr>
          <p:cNvPr id="44" name="グループ化 43"/>
          <p:cNvGrpSpPr/>
          <p:nvPr/>
        </p:nvGrpSpPr>
        <p:grpSpPr>
          <a:xfrm>
            <a:off x="755576" y="3735616"/>
            <a:ext cx="3657983" cy="369332"/>
            <a:chOff x="755576" y="4158372"/>
            <a:chExt cx="3657983" cy="36933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755576" y="4158372"/>
              <a:ext cx="3657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希薄</a:t>
              </a:r>
              <a:r>
                <a:rPr kumimoji="1" lang="en-US" altLang="ja-JP" dirty="0" smtClean="0">
                  <a:latin typeface="+mn-ea"/>
                </a:rPr>
                <a:t>(</a:t>
              </a:r>
              <a:r>
                <a:rPr lang="ja-JP" altLang="en-US" dirty="0">
                  <a:latin typeface="+mn-ea"/>
                </a:rPr>
                <a:t>　</a:t>
              </a:r>
              <a:r>
                <a:rPr lang="ja-JP" altLang="en-US" dirty="0" smtClean="0">
                  <a:latin typeface="+mn-ea"/>
                </a:rPr>
                <a:t>　　　</a:t>
              </a:r>
              <a:r>
                <a:rPr kumimoji="1" lang="ja-JP" altLang="en-US" dirty="0" smtClean="0">
                  <a:latin typeface="+mn-ea"/>
                </a:rPr>
                <a:t>～　　　　　　　</a:t>
              </a:r>
              <a:r>
                <a:rPr kumimoji="1" lang="en-US" altLang="ja-JP" dirty="0" smtClean="0">
                  <a:latin typeface="+mn-ea"/>
                </a:rPr>
                <a:t>)</a:t>
              </a:r>
              <a:r>
                <a:rPr kumimoji="1" lang="ja-JP" altLang="en-US" dirty="0" smtClean="0">
                  <a:latin typeface="+mn-ea"/>
                </a:rPr>
                <a:t>な気体系</a:t>
              </a:r>
              <a:endParaRPr kumimoji="1" lang="ja-JP" altLang="en-US" dirty="0">
                <a:latin typeface="+mn-ea"/>
              </a:endParaRPr>
            </a:p>
          </p:txBody>
        </p:sp>
        <p:pic>
          <p:nvPicPr>
            <p:cNvPr id="21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10^{13}&#10;\end{align*}&lt;/body&gt;&#10;  &lt;fcolor&gt;FF000000&lt;/fcolor&gt;&#10;  &lt;bcolor&gt;FFFFFFFF&lt;/bcolor&gt;&#10;  &lt;transparent&gt;True&lt;/transparent&gt;&#10;  &lt;resolution&gt;1800&lt;/resolution&gt;&#10;  &lt;imageh&gt;225&lt;/imageh&gt;&#10;  &lt;imagew&gt;417&lt;/imagew&gt;&#10;  &lt;scale&gt;50&lt;/scale&gt;&#10;  &lt;cursor&gt;22&lt;/cursor&gt;&#10;&lt;/TeXTeX&g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1168" y="4223979"/>
              <a:ext cx="396536" cy="213232"/>
            </a:xfrm>
            <a:prstGeom prst="rect">
              <a:avLst/>
            </a:prstGeom>
          </p:spPr>
        </p:pic>
        <p:pic>
          <p:nvPicPr>
            <p:cNvPr id="22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10^{15}\mathrm{cm}^{-3}&#10;\end{align*}&lt;/body&gt;&#10;  &lt;fcolor&gt;FF000000&lt;/fcolor&gt;&#10;  &lt;bcolor&gt;FFFFFFFF&lt;/bcolor&gt;&#10;  &lt;transparent&gt;True&lt;/transparent&gt;&#10;  &lt;resolution&gt;1800&lt;/resolution&gt;&#10;  &lt;imageh&gt;225&lt;/imageh&gt;&#10;  &lt;imagew&gt;1003&lt;/imagew&gt;&#10;  &lt;scale&gt;50&lt;/scale&gt;&#10;  &lt;cursor&gt;39&lt;/cursor&gt;&#10;&lt;/TeXTeX&gt;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490" y="4222898"/>
              <a:ext cx="955358" cy="214313"/>
            </a:xfrm>
            <a:prstGeom prst="rect">
              <a:avLst/>
            </a:prstGeom>
          </p:spPr>
        </p:pic>
      </p:grpSp>
      <p:sp>
        <p:nvSpPr>
          <p:cNvPr id="23" name="テキスト ボックス 22"/>
          <p:cNvSpPr txBox="1"/>
          <p:nvPr/>
        </p:nvSpPr>
        <p:spPr>
          <a:xfrm>
            <a:off x="1939252" y="4720483"/>
            <a:ext cx="251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トラップの強さ・形状</a:t>
            </a:r>
            <a:endParaRPr kumimoji="1" lang="ja-JP" altLang="en-US" dirty="0"/>
          </a:p>
        </p:txBody>
      </p:sp>
      <p:sp>
        <p:nvSpPr>
          <p:cNvPr id="24" name="右矢印 23"/>
          <p:cNvSpPr/>
          <p:nvPr/>
        </p:nvSpPr>
        <p:spPr>
          <a:xfrm>
            <a:off x="4612922" y="3449396"/>
            <a:ext cx="432048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1520" y="3078252"/>
            <a:ext cx="7087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特徴</a:t>
            </a:r>
            <a:endParaRPr kumimoji="1" lang="en-US" altLang="ja-JP" dirty="0" smtClean="0">
              <a:latin typeface="+mn-ea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4302799" y="3778127"/>
            <a:ext cx="742171" cy="557969"/>
            <a:chOff x="4302799" y="3263174"/>
            <a:chExt cx="742171" cy="557969"/>
          </a:xfrm>
        </p:grpSpPr>
        <p:pic>
          <p:nvPicPr>
            <p:cNvPr id="27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\}&#10;\end{align*}&lt;/body&gt;&#10;  &lt;fcolor&gt;FF000000&lt;/fcolor&gt;&#10;  &lt;bcolor&gt;FFFFFFFF&lt;/bcolor&gt;&#10;  &lt;transparent&gt;True&lt;/transparent&gt;&#10;  &lt;resolution&gt;1800&lt;/resolution&gt;&#10;  &lt;imageh&gt;249&lt;/imageh&gt;&#10;  &lt;imagew&gt;88&lt;/imagew&gt;&#10;  &lt;scale&gt;50&lt;/scale&gt;&#10;  &lt;cursor&gt;18&lt;/cursor&gt;&#10;&lt;/TeXTeX&gt;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2799" y="3263174"/>
              <a:ext cx="197193" cy="557969"/>
            </a:xfrm>
            <a:prstGeom prst="rect">
              <a:avLst/>
            </a:prstGeom>
          </p:spPr>
        </p:pic>
        <p:sp>
          <p:nvSpPr>
            <p:cNvPr id="28" name="右矢印 27"/>
            <p:cNvSpPr/>
            <p:nvPr/>
          </p:nvSpPr>
          <p:spPr>
            <a:xfrm>
              <a:off x="4612922" y="3442131"/>
              <a:ext cx="432048" cy="2000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</p:grpSp>
      <p:pic>
        <p:nvPicPr>
          <p:cNvPr id="29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\{&#10;\end{align*}&lt;/body&gt;&#10;  &lt;fcolor&gt;FF000000&lt;/fcolor&gt;&#10;  &lt;bcolor&gt;FFFFFFFF&lt;/bcolor&gt;&#10;  &lt;transparent&gt;True&lt;/transparent&gt;&#10;  &lt;resolution&gt;1800&lt;/resolution&gt;&#10;  &lt;imageh&gt;249&lt;/imageh&gt;&#10;  &lt;imagew&gt;88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59" y="4776966"/>
            <a:ext cx="104928" cy="585356"/>
          </a:xfrm>
          <a:prstGeom prst="rect">
            <a:avLst/>
          </a:prstGeom>
        </p:spPr>
      </p:pic>
      <p:sp>
        <p:nvSpPr>
          <p:cNvPr id="30" name="屈折矢印 29"/>
          <p:cNvSpPr/>
          <p:nvPr/>
        </p:nvSpPr>
        <p:spPr>
          <a:xfrm rot="5400000">
            <a:off x="1439666" y="4703218"/>
            <a:ext cx="397632" cy="3755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4612922" y="4499107"/>
            <a:ext cx="432048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pic>
        <p:nvPicPr>
          <p:cNvPr id="34" name="TexTeXPicture" descr="&lt;?xml version=&quot;1.0&quot; encoding=&quot;utf-16&quot;?&gt;&#10;&lt;TeXTeX&gt;&#10;  &lt;preamble&gt;\documentclass{jarticle}&#10;\usepackage{amsmath}&#10;\usepackage{amsmath,amssymb}&#10;\usepackage{bm}&#10;\usepackage[dvipdfm]{graphicx}&#10;\usepackage{braket}&#10;\makeatletter&#10;    \renewcommand{\theequation}{&#10;    \thesection.\arabic{equation}}&#10;    \@addtoreset{equation}{section}&#10;  \makeatother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v}{\boldsymbol{v}}&#10;\newcommand{\bx}{\boldsymbol{x}}&#10;\newcommand{\by}{\boldsymbol{y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pagestyle{empty}&lt;/preamble&gt;&#10;  &lt;body&gt;\begin{align*} &#10;{}^{87}\mbox{Rb},{}^{23}\mbox{Na},{}^7\mbox{Li},\mbox{etc}\dots&#10;\end{align*}&lt;/body&gt;&#10;  &lt;fcolor&gt;FF000000&lt;/fcolor&gt;&#10;  &lt;bcolor&gt;FFFFFFFF&lt;/bcolor&gt;&#10;  &lt;transparent&gt;True&lt;/transparent&gt;&#10;  &lt;resolution&gt;1800&lt;/resolution&gt;&#10;  &lt;imageh&gt;269&lt;/imageh&gt;&#10;  &lt;imagew&gt;2343&lt;/imagew&gt;&#10;  &lt;scale&gt;100&lt;/scale&gt;&#10;  &lt;cursor&gt;79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56" y="1962629"/>
            <a:ext cx="2231708" cy="256223"/>
          </a:xfrm>
          <a:prstGeom prst="rect">
            <a:avLst/>
          </a:prstGeom>
        </p:spPr>
      </p:pic>
      <p:sp>
        <p:nvSpPr>
          <p:cNvPr id="35" name="円/楕円 34"/>
          <p:cNvSpPr/>
          <p:nvPr/>
        </p:nvSpPr>
        <p:spPr>
          <a:xfrm>
            <a:off x="4124114" y="2563601"/>
            <a:ext cx="1186886" cy="369332"/>
          </a:xfrm>
          <a:prstGeom prst="ellipse">
            <a:avLst/>
          </a:prstGeom>
          <a:noFill/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>
            <a:stCxn id="35" idx="7"/>
            <a:endCxn id="34" idx="1"/>
          </p:cNvCxnSpPr>
          <p:nvPr/>
        </p:nvCxnSpPr>
        <p:spPr>
          <a:xfrm flipV="1">
            <a:off x="5137185" y="2090741"/>
            <a:ext cx="1379571" cy="526947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979713" y="5022468"/>
            <a:ext cx="247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その他実験パラメータ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70476" y="5517232"/>
            <a:ext cx="549381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非平衡</a:t>
            </a:r>
            <a:r>
              <a:rPr lang="ja-JP" altLang="en-US" dirty="0" smtClean="0"/>
              <a:t>系</a:t>
            </a:r>
            <a:r>
              <a:rPr lang="ja-JP" altLang="en-US" dirty="0"/>
              <a:t>の</a:t>
            </a:r>
            <a:r>
              <a:rPr lang="ja-JP" altLang="en-US" dirty="0" smtClean="0"/>
              <a:t>理論</a:t>
            </a:r>
            <a:r>
              <a:rPr lang="ja-JP" altLang="en-US" dirty="0"/>
              <a:t>に対する</a:t>
            </a:r>
            <a:r>
              <a:rPr lang="ja-JP" altLang="en-US" dirty="0" smtClean="0"/>
              <a:t>検証</a:t>
            </a:r>
            <a:r>
              <a:rPr lang="ja-JP" altLang="en-US" dirty="0"/>
              <a:t>の</a:t>
            </a:r>
            <a:r>
              <a:rPr lang="ja-JP" altLang="en-US" dirty="0" smtClean="0"/>
              <a:t>場として優れている</a:t>
            </a:r>
            <a:endParaRPr lang="ja-JP" altLang="en-US" dirty="0"/>
          </a:p>
        </p:txBody>
      </p:sp>
      <p:sp>
        <p:nvSpPr>
          <p:cNvPr id="41" name="U ターン矢印 40"/>
          <p:cNvSpPr/>
          <p:nvPr/>
        </p:nvSpPr>
        <p:spPr>
          <a:xfrm rot="5400000">
            <a:off x="6716856" y="4533890"/>
            <a:ext cx="1809393" cy="770523"/>
          </a:xfrm>
          <a:prstGeom prst="uturnArrow">
            <a:avLst>
              <a:gd name="adj1" fmla="val 14177"/>
              <a:gd name="adj2" fmla="val 15530"/>
              <a:gd name="adj3" fmla="val 25000"/>
              <a:gd name="adj4" fmla="val 43750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236295" y="4538876"/>
            <a:ext cx="738012" cy="1150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07504" y="1196752"/>
            <a:ext cx="8856985" cy="4761820"/>
          </a:xfrm>
          <a:prstGeom prst="roundRect">
            <a:avLst>
              <a:gd name="adj" fmla="val 42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5063" y="1584617"/>
            <a:ext cx="623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ea"/>
              </a:rPr>
              <a:t>磁気・光学トラップで</a:t>
            </a:r>
            <a:r>
              <a:rPr lang="en-US" altLang="ja-JP" dirty="0"/>
              <a:t>Bose</a:t>
            </a:r>
            <a:r>
              <a:rPr lang="ja-JP" altLang="en-US" dirty="0">
                <a:latin typeface="+mn-ea"/>
              </a:rPr>
              <a:t>気体を捕捉し、極</a:t>
            </a:r>
            <a:r>
              <a:rPr lang="ja-JP" altLang="en-US" dirty="0" smtClean="0">
                <a:latin typeface="+mn-ea"/>
              </a:rPr>
              <a:t>低温</a:t>
            </a:r>
            <a:r>
              <a:rPr lang="ja-JP" altLang="en-US" dirty="0" smtClean="0"/>
              <a:t>まで冷却した系</a:t>
            </a:r>
            <a:endParaRPr lang="ja-JP" altLang="en-US" dirty="0">
              <a:latin typeface="+mn-ea"/>
            </a:endParaRPr>
          </a:p>
        </p:txBody>
      </p:sp>
      <p:sp>
        <p:nvSpPr>
          <p:cNvPr id="50" name="屈折矢印 49"/>
          <p:cNvSpPr/>
          <p:nvPr/>
        </p:nvSpPr>
        <p:spPr>
          <a:xfrm rot="5400000">
            <a:off x="394436" y="1552927"/>
            <a:ext cx="180022" cy="32123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1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角丸四角形 52"/>
          <p:cNvSpPr/>
          <p:nvPr/>
        </p:nvSpPr>
        <p:spPr>
          <a:xfrm>
            <a:off x="2025560" y="3140968"/>
            <a:ext cx="2240136" cy="5606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Thermo Field Dynamics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06184" y="1638092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熱場の量子論に対する</a:t>
            </a:r>
            <a:r>
              <a:rPr lang="ja-JP" altLang="en-US" dirty="0"/>
              <a:t>実時間正</a:t>
            </a:r>
            <a:r>
              <a:rPr lang="ja-JP" altLang="en-US" dirty="0" smtClean="0"/>
              <a:t>準形式の定式化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0235" y="1268760"/>
            <a:ext cx="360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Thermo Field Dynamics (TFD)</a:t>
            </a:r>
            <a:endParaRPr kumimoji="1" lang="ja-JP" altLang="en-US" dirty="0"/>
          </a:p>
        </p:txBody>
      </p:sp>
      <p:sp>
        <p:nvSpPr>
          <p:cNvPr id="5" name="屈折矢印 4"/>
          <p:cNvSpPr/>
          <p:nvPr/>
        </p:nvSpPr>
        <p:spPr>
          <a:xfrm rot="5400000">
            <a:off x="1760638" y="1485751"/>
            <a:ext cx="230750" cy="55766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2663" y="5783199"/>
            <a:ext cx="6259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H. Umezawa, Advanced Field Theory </a:t>
            </a:r>
            <a:r>
              <a:rPr kumimoji="0" lang="ja-JP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－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Micro, Macro, and Thermal Physics (AIP, 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New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York, 1993)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8851" y="220486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物理量の熱平均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77955" y="25992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通常は混合状態期待値</a:t>
            </a:r>
            <a:endParaRPr kumimoji="1" lang="ja-JP" altLang="en-US" dirty="0"/>
          </a:p>
        </p:txBody>
      </p:sp>
      <p:sp>
        <p:nvSpPr>
          <p:cNvPr id="15" name="下矢印 14"/>
          <p:cNvSpPr/>
          <p:nvPr/>
        </p:nvSpPr>
        <p:spPr>
          <a:xfrm>
            <a:off x="5523288" y="3073486"/>
            <a:ext cx="196374" cy="628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31710" y="3797844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純粋状態期待値で表せる</a:t>
            </a:r>
            <a:endParaRPr kumimoji="1" lang="ja-JP" altLang="en-US" dirty="0"/>
          </a:p>
        </p:txBody>
      </p:sp>
      <p:pic>
        <p:nvPicPr>
          <p:cNvPr id="20" name="TexTeXPicture" descr="&lt;?xml version=&quot;1.0&quot; encoding=&quot;utf-16&quot;?&gt;&#10;&lt;TeXTeX&gt;&#10;  &lt;preamble&gt;\documentclass{jarticle}&#10;\usepackage{amsmath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\braket{A} = \braket{0|A|0}  &#10;\end{align*}&lt;/body&gt;&#10;  &lt;fcolor&gt;FF000000&lt;/fcolor&gt;&#10;  &lt;bcolor&gt;FFFFFFFF&lt;/bcolor&gt;&#10;  &lt;transparent&gt;True&lt;/transparent&gt;&#10;  &lt;resolution&gt;1800&lt;/resolution&gt;&#10;  &lt;imageh&gt;249&lt;/imageh&gt;&#10;  &lt;imagew&gt;1424&lt;/imagew&gt;&#10;  &lt;scale&gt;75&lt;/scale&gt;&#10;  &lt;cursor&gt;30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668" y="3852065"/>
            <a:ext cx="1491996" cy="260890"/>
          </a:xfrm>
          <a:prstGeom prst="rect">
            <a:avLst/>
          </a:prstGeom>
        </p:spPr>
      </p:pic>
      <p:sp>
        <p:nvSpPr>
          <p:cNvPr id="22" name="右矢印 21"/>
          <p:cNvSpPr/>
          <p:nvPr/>
        </p:nvSpPr>
        <p:spPr>
          <a:xfrm>
            <a:off x="2871234" y="3501027"/>
            <a:ext cx="323677" cy="17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69385" y="3130266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TFD</a:t>
            </a:r>
            <a:r>
              <a:rPr lang="ja-JP" altLang="en-US" dirty="0"/>
              <a:t>で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自由度を倍加</a:t>
            </a:r>
            <a:endParaRPr kumimoji="1" lang="ja-JP" altLang="en-US" dirty="0"/>
          </a:p>
        </p:txBody>
      </p:sp>
      <p:pic>
        <p:nvPicPr>
          <p:cNvPr id="24" name="TexTeXPicture" descr="&lt;?xml version=&quot;1.0&quot; encoding=&quot;utf-16&quot;?&gt;&#10;&lt;TeXTeX&gt;&#10;  &lt;preamble&gt;\documentclass{jarticle}&#10;\usepackage{amsmath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a_{\ell}&#10;\end{align*}&lt;/body&gt;&#10;  &lt;fcolor&gt;FF000000&lt;/fcolor&gt;&#10;  &lt;bcolor&gt;FFFFFFFF&lt;/bcolor&gt;&#10;  &lt;transparent&gt;True&lt;/transparent&gt;&#10;  &lt;resolution&gt;1800&lt;/resolution&gt;&#10;  &lt;imageh&gt;149&lt;/imageh&gt;&#10;  &lt;imagew&gt;199&lt;/imagew&gt;&#10;  &lt;scale&gt;75&lt;/scale&gt;&#10;  &lt;cursor&gt;24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423" y="3534811"/>
            <a:ext cx="208503" cy="156115"/>
          </a:xfrm>
          <a:prstGeom prst="rect">
            <a:avLst/>
          </a:prstGeom>
        </p:spPr>
      </p:pic>
      <p:pic>
        <p:nvPicPr>
          <p:cNvPr id="25" name="TexTeXPicture" descr="&lt;?xml version=&quot;1.0&quot; encoding=&quot;utf-16&quot;?&gt;&#10;&lt;TeXTeX&gt;&#10;  &lt;preamble&gt;\documentclass{jarticle}&#10;\usepackage{amsmath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a_{\ell},\tilde{a}_{\ell}&#10;\end{align*}&lt;/body&gt;&#10;  &lt;fcolor&gt;FF000000&lt;/fcolor&gt;&#10;  &lt;bcolor&gt;FFFFFFFF&lt;/bcolor&gt;&#10;  &lt;transparent&gt;True&lt;/transparent&gt;&#10;  &lt;resolution&gt;1800&lt;/resolution&gt;&#10;  &lt;imageh&gt;215&lt;/imageh&gt;&#10;  &lt;imagew&gt;537&lt;/imagew&gt;&#10;  &lt;scale&gt;75&lt;/scale&gt;&#10;  &lt;cursor&gt;41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31" y="3462803"/>
            <a:ext cx="562645" cy="225267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3707611" y="5413867"/>
            <a:ext cx="1800493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量子輸送方程式</a:t>
            </a:r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1259632" y="4685065"/>
            <a:ext cx="7463903" cy="369332"/>
            <a:chOff x="1821155" y="3645024"/>
            <a:chExt cx="7463903" cy="369332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1821155" y="3645024"/>
              <a:ext cx="7463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時間依存する分布関数</a:t>
              </a:r>
              <a:r>
                <a:rPr kumimoji="1" lang="en-US" altLang="ja-JP" dirty="0" smtClean="0"/>
                <a:t>			</a:t>
              </a:r>
              <a:r>
                <a:rPr lang="ja-JP" altLang="en-US" dirty="0"/>
                <a:t>を</a:t>
              </a:r>
              <a:r>
                <a:rPr lang="ja-JP" altLang="en-US" dirty="0" smtClean="0"/>
                <a:t>未知パラメータと</a:t>
              </a:r>
              <a:r>
                <a:rPr lang="ja-JP" altLang="en-US" dirty="0"/>
                <a:t>して</a:t>
              </a:r>
              <a:r>
                <a:rPr lang="ja-JP" altLang="en-US" dirty="0" smtClean="0"/>
                <a:t>導入</a:t>
              </a:r>
              <a:endParaRPr lang="ja-JP" altLang="en-US" dirty="0"/>
            </a:p>
          </p:txBody>
        </p:sp>
        <p:pic>
          <p:nvPicPr>
            <p:cNvPr id="32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newcommand{\mT}{\mathrm{T}}&#10;\newcommand{\mint}{\mathrm{int}}&#10;\newcommand{\mH}{\mathrm{H}}&#10;\pagestyle{empty}&lt;/preamble&gt;&#10;  &lt;body&gt;\begin{align*} &#10;n_{\ell }(t) \equiv \braket{ 0|a_{\ell }^{\dag }(t) a_{\ell }(t)  |0}&#10;\end{align*}&lt;/body&gt;&#10;  &lt;fcolor&gt;FF000000&lt;/fcolor&gt;&#10;  &lt;bcolor&gt;FFFFFFFF&lt;/bcolor&gt;&#10;  &lt;transparent&gt;True&lt;/transparent&gt;&#10;  &lt;resolution&gt;1800&lt;/resolution&gt;&#10;  &lt;imageh&gt;318&lt;/imageh&gt;&#10;  &lt;imagew&gt;2437&lt;/imagew&gt;&#10;  &lt;scale&gt;50&lt;/scale&gt;&#10;  &lt;cursor&gt;35&lt;/cursor&gt;&#10;&lt;/TeXTeX&g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4145" y="3693387"/>
              <a:ext cx="2089118" cy="272606"/>
            </a:xfrm>
            <a:prstGeom prst="rect">
              <a:avLst/>
            </a:prstGeom>
          </p:spPr>
        </p:pic>
      </p:grpSp>
      <p:sp>
        <p:nvSpPr>
          <p:cNvPr id="33" name="屈折矢印 32"/>
          <p:cNvSpPr/>
          <p:nvPr/>
        </p:nvSpPr>
        <p:spPr>
          <a:xfrm rot="5400000">
            <a:off x="2195082" y="5048526"/>
            <a:ext cx="212261" cy="2228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屈折矢印 33"/>
          <p:cNvSpPr/>
          <p:nvPr/>
        </p:nvSpPr>
        <p:spPr>
          <a:xfrm rot="5400000">
            <a:off x="3418334" y="5443687"/>
            <a:ext cx="212261" cy="2228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2432948" y="5053827"/>
            <a:ext cx="5654112" cy="369332"/>
            <a:chOff x="2792988" y="4427820"/>
            <a:chExt cx="5654112" cy="369332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2792988" y="4427820"/>
              <a:ext cx="5654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自己無撞着な繰り込み条件を課すことで</a:t>
              </a:r>
              <a:r>
                <a:rPr kumimoji="1" lang="en-US" altLang="ja-JP" dirty="0" smtClean="0"/>
                <a:t>	</a:t>
              </a:r>
              <a:r>
                <a:rPr kumimoji="1" lang="ja-JP" altLang="en-US" dirty="0" smtClean="0"/>
                <a:t>を決める</a:t>
              </a:r>
              <a:endParaRPr kumimoji="1" lang="ja-JP" altLang="en-US" dirty="0"/>
            </a:p>
          </p:txBody>
        </p:sp>
        <p:pic>
          <p:nvPicPr>
            <p:cNvPr id="39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newcommand{\mT}{\mathrm{T}}&#10;\newcommand{\mint}{\mathrm{int}}&#10;\newcommand{\mH}{\mathrm{H}}&#10;\pagestyle{empty}&lt;/preamble&gt;&#10;  &lt;body&gt;\begin{align*} &#10;\dot{n}_{\ell }(t)&#10;\end{align*}&lt;/body&gt;&#10;  &lt;fcolor&gt;FF000000&lt;/fcolor&gt;&#10;  &lt;bcolor&gt;FFFFFFFF&lt;/bcolor&gt;&#10;  &lt;transparent&gt;True&lt;/transparent&gt;&#10;  &lt;resolution&gt;1800&lt;/resolution&gt;&#10;  &lt;imageh&gt;249&lt;/imageh&gt;&#10;  &lt;imagew&gt;498&lt;/imagew&gt;&#10;  &lt;scale&gt;50&lt;/scale&gt;&#10;  &lt;cursor&gt;20&lt;/cursor&gt;&#10;&lt;/TeXTeX&gt;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4495894"/>
              <a:ext cx="470939" cy="233184"/>
            </a:xfrm>
            <a:prstGeom prst="rect">
              <a:avLst/>
            </a:prstGeom>
          </p:spPr>
        </p:pic>
      </p:grpSp>
      <p:cxnSp>
        <p:nvCxnSpPr>
          <p:cNvPr id="55" name="直線矢印コネクタ 54"/>
          <p:cNvCxnSpPr/>
          <p:nvPr/>
        </p:nvCxnSpPr>
        <p:spPr>
          <a:xfrm flipV="1">
            <a:off x="4265696" y="3309183"/>
            <a:ext cx="1257592" cy="1536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TexTeXPicture" descr="&lt;?xml version=&quot;1.0&quot; encoding=&quot;utf-16&quot;?&gt;&#10;&lt;TeXTeX&gt;&#10;  &lt;preamble&gt;\documentclass{jarticle}&#10;\usepackage{amsmath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\braket{A} = \mathrm{Tr}[A\rho ] &#10;\end{align*}&lt;/body&gt;&#10;  &lt;fcolor&gt;FF000000&lt;/fcolor&gt;&#10;  &lt;bcolor&gt;FFFFFFFF&lt;/bcolor&gt;&#10;  &lt;transparent&gt;True&lt;/transparent&gt;&#10;  &lt;resolution&gt;1800&lt;/resolution&gt;&#10;  &lt;imageh&gt;249&lt;/imageh&gt;&#10;  &lt;imagew&gt;1366&lt;/imagew&gt;&#10;  &lt;scale&gt;75&lt;/scale&gt;&#10;  &lt;cursor&gt;49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823" y="2653493"/>
            <a:ext cx="1431227" cy="260890"/>
          </a:xfrm>
          <a:prstGeom prst="rect">
            <a:avLst/>
          </a:prstGeom>
        </p:spPr>
      </p:pic>
      <p:sp>
        <p:nvSpPr>
          <p:cNvPr id="44" name="屈折矢印 43"/>
          <p:cNvSpPr/>
          <p:nvPr/>
        </p:nvSpPr>
        <p:spPr>
          <a:xfrm rot="5400000">
            <a:off x="1760638" y="2443661"/>
            <a:ext cx="230750" cy="55766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1421" y="4344780"/>
            <a:ext cx="3411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さらに非平衡系では（非平衡</a:t>
            </a:r>
            <a:r>
              <a:rPr kumimoji="1" lang="en-US" altLang="ja-JP" dirty="0" smtClean="0"/>
              <a:t>TFD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20235" y="1196752"/>
            <a:ext cx="8228229" cy="810672"/>
          </a:xfrm>
          <a:prstGeom prst="roundRect">
            <a:avLst>
              <a:gd name="adj" fmla="val 220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520908" y="2209453"/>
            <a:ext cx="8228229" cy="1965590"/>
          </a:xfrm>
          <a:prstGeom prst="roundRect">
            <a:avLst>
              <a:gd name="adj" fmla="val 108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520908" y="4293096"/>
            <a:ext cx="8228229" cy="1760669"/>
          </a:xfrm>
          <a:prstGeom prst="roundRect">
            <a:avLst>
              <a:gd name="adj" fmla="val 108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6876256" y="2636912"/>
            <a:ext cx="1386784" cy="277471"/>
            <a:chOff x="7289672" y="2636912"/>
            <a:chExt cx="1386784" cy="277471"/>
          </a:xfrm>
        </p:grpSpPr>
        <p:pic>
          <p:nvPicPr>
            <p:cNvPr id="8" name="TexTeXPicture" descr="&lt;?xml version=&quot;1.0&quot; encoding=&quot;utf-16&quot;?&gt;&#10;&lt;TeXTeX&gt;&#10;  &lt;preamble&gt;\documentclass{jarticle}&#10;\usepackage{amsmath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\rho &#10;\end{align*}&lt;/body&gt;&#10;  &lt;fcolor&gt;FF000000&lt;/fcolor&gt;&#10;  &lt;bcolor&gt;FFFFFFFF&lt;/bcolor&gt;&#10;  &lt;transparent&gt;True&lt;/transparent&gt;&#10;  &lt;resolution&gt;1800&lt;/resolution&gt;&#10;  &lt;imageh&gt;164&lt;/imageh&gt;&#10;  &lt;imagew&gt;118&lt;/imagew&gt;&#10;  &lt;scale&gt;75&lt;/scale&gt;&#10;  &lt;cursor&gt;16&lt;/cursor&gt;&#10;&lt;/TeXTeX&gt;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1455" y="2726817"/>
              <a:ext cx="123635" cy="171831"/>
            </a:xfrm>
            <a:prstGeom prst="rect">
              <a:avLst/>
            </a:prstGeom>
          </p:spPr>
        </p:pic>
        <p:sp>
          <p:nvSpPr>
            <p:cNvPr id="40" name="大かっこ 39"/>
            <p:cNvSpPr/>
            <p:nvPr/>
          </p:nvSpPr>
          <p:spPr>
            <a:xfrm>
              <a:off x="7289672" y="2636912"/>
              <a:ext cx="1386784" cy="277471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r>
                <a:rPr lang="ja-JP" altLang="en-US" dirty="0" smtClean="0"/>
                <a:t>：密度行列</a:t>
              </a:r>
              <a:endParaRPr lang="ja-JP" altLang="en-US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751685" y="3821439"/>
            <a:ext cx="1795239" cy="269648"/>
            <a:chOff x="6340711" y="3156483"/>
            <a:chExt cx="1795239" cy="269648"/>
          </a:xfrm>
        </p:grpSpPr>
        <p:pic>
          <p:nvPicPr>
            <p:cNvPr id="49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newcommand{\mT}{\mathrm{T}}&#10;\newcommand{\mint}{\mathrm{int}}&#10;\newcommand{\mH}{\mathrm{H}}&#10;\pagestyle{empty}&lt;/preamble&gt;&#10;  &lt;body&gt;\begin{align*} &#10;\bra{0},\ket{0}&#10;\end{align*}&lt;/body&gt;&#10;  &lt;fcolor&gt;FF000000&lt;/fcolor&gt;&#10;  &lt;bcolor&gt;FFFFFFFF&lt;/bcolor&gt;&#10;  &lt;transparent&gt;True&lt;/transparent&gt;&#10;  &lt;resolution&gt;1800&lt;/resolution&gt;&#10;  &lt;imageh&gt;249&lt;/imageh&gt;&#10;  &lt;imagew&gt;677&lt;/imagew&gt;&#10;  &lt;scale&gt;50&lt;/scale&gt;&#10;  &lt;cursor&gt;31&lt;/cursor&gt;&#10;&lt;/TeXTeX&gt;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9354" y="3182111"/>
              <a:ext cx="580358" cy="213455"/>
            </a:xfrm>
            <a:prstGeom prst="rect">
              <a:avLst/>
            </a:prstGeom>
          </p:spPr>
        </p:pic>
        <p:sp>
          <p:nvSpPr>
            <p:cNvPr id="41" name="大かっこ 40"/>
            <p:cNvSpPr/>
            <p:nvPr/>
          </p:nvSpPr>
          <p:spPr>
            <a:xfrm>
              <a:off x="6340711" y="3156483"/>
              <a:ext cx="1795239" cy="269648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r>
                <a:rPr lang="ja-JP" altLang="en-US" dirty="0" smtClean="0"/>
                <a:t>：熱的</a:t>
              </a:r>
              <a:r>
                <a:rPr lang="ja-JP" altLang="en-US" dirty="0"/>
                <a:t>真空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006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dirty="0"/>
              <a:t>発表の流れ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研究目的</a:t>
            </a:r>
            <a:endParaRPr kumimoji="1" lang="en-US" altLang="ja-JP" dirty="0" smtClean="0"/>
          </a:p>
          <a:p>
            <a:r>
              <a:rPr lang="ja-JP" altLang="en-US" dirty="0" smtClean="0"/>
              <a:t>冷却中性</a:t>
            </a:r>
            <a:r>
              <a:rPr lang="en-US" altLang="ja-JP" dirty="0" smtClean="0"/>
              <a:t>Bose</a:t>
            </a:r>
            <a:r>
              <a:rPr lang="ja-JP" altLang="en-US" dirty="0"/>
              <a:t>気体系</a:t>
            </a:r>
          </a:p>
          <a:p>
            <a:r>
              <a:rPr lang="en-US" altLang="ja-JP" dirty="0"/>
              <a:t>Thermo Field Dynamics (TFD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kumimoji="1" lang="en-US" altLang="ja-JP" dirty="0" smtClean="0">
                <a:solidFill>
                  <a:srgbClr val="00B0F0"/>
                </a:solidFill>
              </a:rPr>
              <a:t>Bose-Einstein</a:t>
            </a:r>
            <a:r>
              <a:rPr kumimoji="1" lang="ja-JP" altLang="en-US" dirty="0" smtClean="0">
                <a:solidFill>
                  <a:srgbClr val="00B0F0"/>
                </a:solidFill>
              </a:rPr>
              <a:t>凝縮体が存在する場合の非平衡</a:t>
            </a:r>
            <a:r>
              <a:rPr kumimoji="1" lang="en-US" altLang="ja-JP" dirty="0" smtClean="0">
                <a:solidFill>
                  <a:srgbClr val="00B0F0"/>
                </a:solidFill>
              </a:rPr>
              <a:t>TFD</a:t>
            </a:r>
          </a:p>
          <a:p>
            <a:pPr lvl="1"/>
            <a:r>
              <a:rPr lang="ja-JP" altLang="en-US" dirty="0" smtClean="0">
                <a:solidFill>
                  <a:srgbClr val="00B0F0"/>
                </a:solidFill>
              </a:rPr>
              <a:t>計算モデル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lvl="1"/>
            <a:r>
              <a:rPr lang="ja-JP" altLang="en-US" dirty="0">
                <a:solidFill>
                  <a:srgbClr val="00B0F0"/>
                </a:solidFill>
              </a:rPr>
              <a:t>ハミルトニアン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lvl="1"/>
            <a:r>
              <a:rPr lang="ja-JP" altLang="en-US" dirty="0">
                <a:solidFill>
                  <a:srgbClr val="00B0F0"/>
                </a:solidFill>
              </a:rPr>
              <a:t>繰り込み</a:t>
            </a:r>
            <a:r>
              <a:rPr lang="ja-JP" altLang="en-US" dirty="0" smtClean="0">
                <a:solidFill>
                  <a:srgbClr val="00B0F0"/>
                </a:solidFill>
              </a:rPr>
              <a:t>条件</a:t>
            </a:r>
            <a:endParaRPr kumimoji="1" lang="en-US" altLang="ja-JP" dirty="0" smtClean="0">
              <a:solidFill>
                <a:srgbClr val="00B0F0"/>
              </a:solidFill>
            </a:endParaRPr>
          </a:p>
          <a:p>
            <a:r>
              <a:rPr lang="ja-JP" altLang="en-US" dirty="0" smtClean="0"/>
              <a:t>まとめと今後の</a:t>
            </a:r>
            <a:r>
              <a:rPr lang="ja-JP" altLang="en-US" dirty="0"/>
              <a:t>課題</a:t>
            </a:r>
            <a:endParaRPr kumimoji="1" lang="en-US" altLang="ja-JP" dirty="0" smtClean="0"/>
          </a:p>
        </p:txBody>
      </p:sp>
      <p:sp>
        <p:nvSpPr>
          <p:cNvPr id="2" name="四角形吹き出し 1"/>
          <p:cNvSpPr/>
          <p:nvPr/>
        </p:nvSpPr>
        <p:spPr>
          <a:xfrm>
            <a:off x="5215982" y="1988840"/>
            <a:ext cx="3424335" cy="360040"/>
          </a:xfrm>
          <a:prstGeom prst="wedgeRectCallout">
            <a:avLst>
              <a:gd name="adj1" fmla="val -35705"/>
              <a:gd name="adj2" fmla="val 110021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15982" y="1984194"/>
            <a:ext cx="342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今回扱う計算モデルのもとで説明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45003" y="2924944"/>
            <a:ext cx="4298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Y. Nakamura and Y. Yamanaka, Ann. Phys. (N.Y.) </a:t>
            </a:r>
            <a:r>
              <a:rPr lang="en-US" altLang="ja-JP" sz="1200" b="1" dirty="0"/>
              <a:t>326</a:t>
            </a:r>
            <a:r>
              <a:rPr lang="en-US" altLang="ja-JP" sz="1200" dirty="0"/>
              <a:t>, 1070 (2011</a:t>
            </a:r>
            <a:r>
              <a:rPr lang="en-US" altLang="ja-JP" sz="1200" dirty="0" smtClean="0"/>
              <a:t>).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469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5772404" y="4621124"/>
            <a:ext cx="1368152" cy="720080"/>
            <a:chOff x="1266528" y="3407990"/>
            <a:chExt cx="1368152" cy="720080"/>
          </a:xfrm>
        </p:grpSpPr>
        <p:sp>
          <p:nvSpPr>
            <p:cNvPr id="16" name="円/楕円 15"/>
            <p:cNvSpPr/>
            <p:nvPr/>
          </p:nvSpPr>
          <p:spPr>
            <a:xfrm>
              <a:off x="1266528" y="3407990"/>
              <a:ext cx="1368152" cy="7200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457400" y="3501008"/>
              <a:ext cx="1008112" cy="50405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314253" y="4637229"/>
            <a:ext cx="1368152" cy="720080"/>
            <a:chOff x="1266528" y="3407990"/>
            <a:chExt cx="1368152" cy="720080"/>
          </a:xfrm>
        </p:grpSpPr>
        <p:sp>
          <p:nvSpPr>
            <p:cNvPr id="6" name="円/楕円 5"/>
            <p:cNvSpPr/>
            <p:nvPr/>
          </p:nvSpPr>
          <p:spPr>
            <a:xfrm>
              <a:off x="1266528" y="3407990"/>
              <a:ext cx="1368152" cy="7200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円/楕円 3"/>
            <p:cNvSpPr/>
            <p:nvPr/>
          </p:nvSpPr>
          <p:spPr>
            <a:xfrm>
              <a:off x="1457400" y="3501008"/>
              <a:ext cx="1008112" cy="50405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</a:t>
            </a:r>
            <a:r>
              <a:rPr lang="ja-JP" altLang="en-US" dirty="0"/>
              <a:t>モデル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00" y="4343387"/>
            <a:ext cx="2411760" cy="109330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030672" y="4023124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凝縮体</a:t>
            </a:r>
            <a:r>
              <a:rPr kumimoji="1" lang="en-US" altLang="ja-JP" dirty="0" smtClean="0"/>
              <a:t> &amp; </a:t>
            </a:r>
            <a:r>
              <a:rPr lang="ja-JP" altLang="en-US" dirty="0" smtClean="0"/>
              <a:t>非凝縮</a:t>
            </a:r>
            <a:r>
              <a:rPr lang="ja-JP" altLang="en-US" dirty="0"/>
              <a:t>気体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5" y="3578119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調和振動子</a:t>
            </a:r>
            <a:r>
              <a:rPr kumimoji="1" lang="en-US" altLang="ja-JP" dirty="0" smtClean="0"/>
              <a:t> &amp; </a:t>
            </a:r>
            <a:r>
              <a:rPr kumimoji="1" lang="ja-JP" altLang="en-US" dirty="0" smtClean="0"/>
              <a:t>光学格子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09181" y="55429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平衡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73487" y="55452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非平衡</a:t>
            </a:r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490" y="4222340"/>
            <a:ext cx="2805674" cy="1165175"/>
          </a:xfrm>
          <a:prstGeom prst="rect">
            <a:avLst/>
          </a:prstGeom>
        </p:spPr>
      </p:pic>
      <p:cxnSp>
        <p:nvCxnSpPr>
          <p:cNvPr id="20" name="直線矢印コネクタ 19"/>
          <p:cNvCxnSpPr>
            <a:stCxn id="7" idx="2"/>
          </p:cNvCxnSpPr>
          <p:nvPr/>
        </p:nvCxnSpPr>
        <p:spPr>
          <a:xfrm flipH="1">
            <a:off x="2513291" y="4392456"/>
            <a:ext cx="664490" cy="3377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1019325" y="3866151"/>
            <a:ext cx="1" cy="7123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428078" y="1306094"/>
            <a:ext cx="5822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一次元調和振動子ポテンシャルと光学格子ポテンシャルを</a:t>
            </a:r>
            <a:endParaRPr lang="en-US" altLang="ja-JP" dirty="0" smtClean="0"/>
          </a:p>
          <a:p>
            <a:r>
              <a:rPr lang="ja-JP" altLang="en-US" dirty="0" smtClean="0"/>
              <a:t>組み合わせたポテンシャルに</a:t>
            </a:r>
            <a:r>
              <a:rPr kumimoji="1" lang="ja-JP" altLang="en-US" dirty="0" smtClean="0"/>
              <a:t>冷却原子を捕捉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25484" y="1952425"/>
            <a:ext cx="468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今回は</a:t>
            </a:r>
            <a:r>
              <a:rPr kumimoji="1" lang="en-US" altLang="ja-JP" dirty="0" smtClean="0"/>
              <a:t>Bose-Einstein</a:t>
            </a:r>
            <a:r>
              <a:rPr kumimoji="1" lang="ja-JP" altLang="en-US" dirty="0" smtClean="0"/>
              <a:t>凝縮している</a:t>
            </a:r>
            <a:r>
              <a:rPr lang="ja-JP" altLang="en-US" dirty="0" smtClean="0"/>
              <a:t>場合を扱う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79686" y="2416363"/>
            <a:ext cx="5497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dirty="0" smtClean="0"/>
              <a:t>　　　　で</a:t>
            </a:r>
            <a:r>
              <a:rPr kumimoji="1" lang="ja-JP" altLang="en-US" dirty="0" smtClean="0"/>
              <a:t>平衡状態を用意</a:t>
            </a: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　</a:t>
            </a:r>
            <a:r>
              <a:rPr lang="ja-JP" altLang="en-US" dirty="0" smtClean="0"/>
              <a:t>　　　で</a:t>
            </a:r>
            <a:r>
              <a:rPr lang="ja-JP" altLang="en-US" dirty="0"/>
              <a:t>調和振動子ポテンシャルを瞬間的に</a:t>
            </a:r>
            <a:r>
              <a:rPr lang="ja-JP" altLang="en-US" dirty="0" smtClean="0"/>
              <a:t>ずらす</a:t>
            </a:r>
            <a:endParaRPr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の非平衡過程を解析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92094" y="269859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非平衡状態へ</a:t>
            </a:r>
            <a:endParaRPr kumimoji="1" lang="ja-JP" altLang="en-US" dirty="0"/>
          </a:p>
        </p:txBody>
      </p:sp>
      <p:sp>
        <p:nvSpPr>
          <p:cNvPr id="32" name="右矢印 31"/>
          <p:cNvSpPr/>
          <p:nvPr/>
        </p:nvSpPr>
        <p:spPr>
          <a:xfrm>
            <a:off x="6231349" y="2806020"/>
            <a:ext cx="5985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33" name="TexTeXPicture" descr="&lt;?xml version=&quot;1.0&quot; encoding=&quot;utf-16&quot;?&gt;&#10;&lt;TeXTeX&gt;&#10;  &lt;preamble&gt;\documentclass{jarticle}&#10;\usepackage{amsmath}&#10;\pagestyle{empty}&lt;/preamble&gt;&#10;  &lt;body&gt;\begin{align*} &#10;t&amp;lt;0&#10;\end{align*}&lt;/body&gt;&#10;  &lt;fcolor&gt;FF000000&lt;/fcolor&gt;&#10;  &lt;bcolor&gt;FFFFFFFF&lt;/bcolor&gt;&#10;  &lt;transparent&gt;True&lt;/transparent&gt;&#10;  &lt;resolution&gt;1800&lt;/resolution&gt;&#10;  &lt;imageh&gt;176&lt;/imageh&gt;&#10;  &lt;imagew&gt;531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16" y="2512323"/>
            <a:ext cx="561975" cy="186267"/>
          </a:xfrm>
          <a:prstGeom prst="rect">
            <a:avLst/>
          </a:prstGeom>
        </p:spPr>
      </p:pic>
      <p:pic>
        <p:nvPicPr>
          <p:cNvPr id="34" name="TexTeXPicture" descr="&lt;?xml version=&quot;1.0&quot; encoding=&quot;utf-16&quot;?&gt;&#10;&lt;TeXTeX&gt;&#10;  &lt;preamble&gt;\documentclass{jarticle}&#10;\usepackage{amsmath}&#10;\pagestyle{empty}&lt;/preamble&gt;&#10;  &lt;body&gt;\begin{align*} &#10;t=0&#10;\end{align*}&lt;/body&gt;&#10;  &lt;fcolor&gt;FF000000&lt;/fcolor&gt;&#10;  &lt;bcolor&gt;FFFFFFFF&lt;/bcolor&gt;&#10;  &lt;transparent&gt;True&lt;/transparent&gt;&#10;  &lt;resolution&gt;1800&lt;/resolution&gt;&#10;  &lt;imageh&gt;172&lt;/imageh&gt;&#10;  &lt;imagew&gt;531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30" y="2767998"/>
            <a:ext cx="561975" cy="182033"/>
          </a:xfrm>
          <a:prstGeom prst="rect">
            <a:avLst/>
          </a:prstGeom>
        </p:spPr>
      </p:pic>
      <p:pic>
        <p:nvPicPr>
          <p:cNvPr id="36" name="TexTeXPicture" descr="&lt;?xml version=&quot;1.0&quot; encoding=&quot;utf-16&quot;?&gt;&#10;&lt;TeXTeX&gt;&#10;  &lt;preamble&gt;\documentclass{jarticle}&#10;\usepackage{amsmath}&#10;\pagestyle{empty}&lt;/preamble&gt;&#10;  &lt;body&gt;\begin{align*} &#10;t&amp;gt;0&#10;\end{align*}&lt;/body&gt;&#10;  &lt;fcolor&gt;FF000000&lt;/fcolor&gt;&#10;  &lt;bcolor&gt;FFFFFFFF&lt;/bcolor&gt;&#10;  &lt;transparent&gt;True&lt;/transparent&gt;&#10;  &lt;resolution&gt;1800&lt;/resolution&gt;&#10;  &lt;imageh&gt;176&lt;/imageh&gt;&#10;  &lt;imagew&gt;531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42" y="3064043"/>
            <a:ext cx="561975" cy="186267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1420429" y="1306094"/>
            <a:ext cx="5830077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8" name="右矢印 37"/>
          <p:cNvSpPr/>
          <p:nvPr/>
        </p:nvSpPr>
        <p:spPr>
          <a:xfrm>
            <a:off x="4040012" y="4729916"/>
            <a:ext cx="5985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39" name="TexTeXPicture" descr="&lt;?xml version=&quot;1.0&quot; encoding=&quot;utf-16&quot;?&gt;&#10;&lt;TeXTeX&gt;&#10;  &lt;preamble&gt;\documentclass{jarticle}&#10;\usepackage{amsmath}&#10;\pagestyle{empty}&lt;/preamble&gt;&#10;  &lt;body&gt;\begin{align*} &#10;t=0&#10;\end{align*}&lt;/body&gt;&#10;  &lt;fcolor&gt;FF000000&lt;/fcolor&gt;&#10;  &lt;bcolor&gt;FFFFFFFF&lt;/bcolor&gt;&#10;  &lt;transparent&gt;True&lt;/transparent&gt;&#10;  &lt;resolution&gt;1800&lt;/resolution&gt;&#10;  &lt;imageh&gt;172&lt;/imageh&gt;&#10;  &lt;imagew&gt;531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597" y="4982275"/>
            <a:ext cx="561975" cy="182033"/>
          </a:xfrm>
          <a:prstGeom prst="rect">
            <a:avLst/>
          </a:prstGeom>
        </p:spPr>
      </p:pic>
      <p:pic>
        <p:nvPicPr>
          <p:cNvPr id="40" name="TexTeXPicture" descr="&lt;?xml version=&quot;1.0&quot; encoding=&quot;utf-16&quot;?&gt;&#10;&lt;TeXTeX&gt;&#10;  &lt;preamble&gt;\documentclass{jarticle}&#10;\usepackage{amsmath}&#10;\pagestyle{empty}&lt;/preamble&gt;&#10;  &lt;body&gt;\begin{align*} &#10;t&amp;lt;0&#10;\end{align*}&lt;/body&gt;&#10;  &lt;fcolor&gt;FF000000&lt;/fcolor&gt;&#10;  &lt;bcolor&gt;FFFFFFFF&lt;/bcolor&gt;&#10;  &lt;transparent&gt;True&lt;/transparent&gt;&#10;  &lt;resolution&gt;1800&lt;/resolution&gt;&#10;  &lt;imageh&gt;176&lt;/imageh&gt;&#10;  &lt;imagew&gt;531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862" y="5634520"/>
            <a:ext cx="561975" cy="186267"/>
          </a:xfrm>
          <a:prstGeom prst="rect">
            <a:avLst/>
          </a:prstGeom>
        </p:spPr>
      </p:pic>
      <p:pic>
        <p:nvPicPr>
          <p:cNvPr id="41" name="TexTeXPicture" descr="&lt;?xml version=&quot;1.0&quot; encoding=&quot;utf-16&quot;?&gt;&#10;&lt;TeXTeX&gt;&#10;  &lt;preamble&gt;\documentclass{jarticle}&#10;\usepackage{amsmath}&#10;\pagestyle{empty}&lt;/preamble&gt;&#10;  &lt;body&gt;\begin{align*} &#10;t&amp;gt;0&#10;\end{align*}&lt;/body&gt;&#10;  &lt;fcolor&gt;FF000000&lt;/fcolor&gt;&#10;  &lt;bcolor&gt;FFFFFFFF&lt;/bcolor&gt;&#10;  &lt;transparent&gt;True&lt;/transparent&gt;&#10;  &lt;resolution&gt;1800&lt;/resolution&gt;&#10;  &lt;imageh&gt;176&lt;/imageh&gt;&#10;  &lt;imagew&gt;531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56" y="5629712"/>
            <a:ext cx="561975" cy="186267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>
            <a:off x="467544" y="2416364"/>
            <a:ext cx="8358739" cy="3532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3608499" y="3578119"/>
            <a:ext cx="2286203" cy="406433"/>
            <a:chOff x="3608499" y="3578119"/>
            <a:chExt cx="2286203" cy="406433"/>
          </a:xfrm>
        </p:grpSpPr>
        <p:sp>
          <p:nvSpPr>
            <p:cNvPr id="11" name="角丸四角形 10"/>
            <p:cNvSpPr/>
            <p:nvPr/>
          </p:nvSpPr>
          <p:spPr>
            <a:xfrm>
              <a:off x="3648075" y="3578119"/>
              <a:ext cx="2225882" cy="40643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608499" y="3615220"/>
              <a:ext cx="22862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粒子</a:t>
              </a:r>
              <a:r>
                <a:rPr lang="ja-JP" altLang="en-US" dirty="0" smtClean="0"/>
                <a:t>のやりとりを想定</a:t>
              </a:r>
              <a:endParaRPr kumimoji="1" lang="ja-JP" altLang="en-US" dirty="0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2070337" y="4023124"/>
            <a:ext cx="22136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屈折矢印 17"/>
          <p:cNvSpPr/>
          <p:nvPr/>
        </p:nvSpPr>
        <p:spPr>
          <a:xfrm>
            <a:off x="4345425" y="3990010"/>
            <a:ext cx="288032" cy="2880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3090498" y="6165304"/>
            <a:ext cx="2963005" cy="369332"/>
            <a:chOff x="4049550" y="7029400"/>
            <a:chExt cx="2963005" cy="369332"/>
          </a:xfrm>
        </p:grpSpPr>
        <p:sp>
          <p:nvSpPr>
            <p:cNvPr id="44" name="ホームベース 43"/>
            <p:cNvSpPr/>
            <p:nvPr/>
          </p:nvSpPr>
          <p:spPr>
            <a:xfrm>
              <a:off x="4049550" y="7029400"/>
              <a:ext cx="2530957" cy="369332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ハミルトニアンの記述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山形 44"/>
            <p:cNvSpPr/>
            <p:nvPr/>
          </p:nvSpPr>
          <p:spPr>
            <a:xfrm>
              <a:off x="6512290" y="7029400"/>
              <a:ext cx="356250" cy="369332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山形 45"/>
            <p:cNvSpPr/>
            <p:nvPr/>
          </p:nvSpPr>
          <p:spPr>
            <a:xfrm>
              <a:off x="6796531" y="7029400"/>
              <a:ext cx="216024" cy="369332"/>
            </a:xfrm>
            <a:prstGeom prst="chevron">
              <a:avLst>
                <a:gd name="adj" fmla="val 82668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762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角丸四角形 130"/>
          <p:cNvSpPr/>
          <p:nvPr/>
        </p:nvSpPr>
        <p:spPr>
          <a:xfrm>
            <a:off x="4120611" y="1598022"/>
            <a:ext cx="883437" cy="3618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角丸四角形 129"/>
          <p:cNvSpPr/>
          <p:nvPr/>
        </p:nvSpPr>
        <p:spPr>
          <a:xfrm>
            <a:off x="3275856" y="1609848"/>
            <a:ext cx="656223" cy="3618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四角形吹き出し 89"/>
          <p:cNvSpPr/>
          <p:nvPr/>
        </p:nvSpPr>
        <p:spPr>
          <a:xfrm rot="5400000">
            <a:off x="5573081" y="1252251"/>
            <a:ext cx="907794" cy="3668025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ハミルトニアン</a:t>
            </a:r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611560" y="4469116"/>
            <a:ext cx="2736306" cy="603746"/>
            <a:chOff x="304960" y="2296951"/>
            <a:chExt cx="2736306" cy="603746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312728" y="2296951"/>
              <a:ext cx="1816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</a:rPr>
                <a:t>サイト間の移動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04960" y="2592920"/>
              <a:ext cx="27363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</a:rPr>
                <a:t>※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</a:rPr>
                <a:t>隣接サイトへの移動のみ考慮</a:t>
              </a:r>
            </a:p>
          </p:txBody>
        </p:sp>
        <p:sp>
          <p:nvSpPr>
            <p:cNvPr id="33" name="四角形吹き出し 32"/>
            <p:cNvSpPr/>
            <p:nvPr/>
          </p:nvSpPr>
          <p:spPr>
            <a:xfrm rot="10800000">
              <a:off x="331613" y="2361319"/>
              <a:ext cx="2584202" cy="511696"/>
            </a:xfrm>
            <a:prstGeom prst="wedgeRectCallout">
              <a:avLst>
                <a:gd name="adj1" fmla="val -24519"/>
                <a:gd name="adj2" fmla="val 8669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5" name="直線コネクタ 34"/>
          <p:cNvCxnSpPr/>
          <p:nvPr/>
        </p:nvCxnSpPr>
        <p:spPr>
          <a:xfrm>
            <a:off x="1775288" y="4285725"/>
            <a:ext cx="22772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246686" y="4326376"/>
            <a:ext cx="184774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グループ化 41"/>
          <p:cNvGrpSpPr/>
          <p:nvPr/>
        </p:nvGrpSpPr>
        <p:grpSpPr>
          <a:xfrm>
            <a:off x="6189674" y="4493815"/>
            <a:ext cx="2070286" cy="591369"/>
            <a:chOff x="6621181" y="2346077"/>
            <a:chExt cx="2070286" cy="591369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630905" y="2346077"/>
              <a:ext cx="18016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</a:rPr>
                <a:t>粒子間相互作用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21181" y="2629669"/>
              <a:ext cx="2070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</a:rPr>
                <a:t>※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</a:rPr>
                <a:t>オンサイトのみ考慮</a:t>
              </a:r>
            </a:p>
          </p:txBody>
        </p:sp>
        <p:sp>
          <p:nvSpPr>
            <p:cNvPr id="45" name="四角形吹き出し 44"/>
            <p:cNvSpPr/>
            <p:nvPr/>
          </p:nvSpPr>
          <p:spPr>
            <a:xfrm rot="10800000">
              <a:off x="6636263" y="2407344"/>
              <a:ext cx="1796304" cy="511696"/>
            </a:xfrm>
            <a:prstGeom prst="wedgeRectCallout">
              <a:avLst>
                <a:gd name="adj1" fmla="val -24519"/>
                <a:gd name="adj2" fmla="val 8669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角丸四角形 50"/>
          <p:cNvSpPr/>
          <p:nvPr/>
        </p:nvSpPr>
        <p:spPr>
          <a:xfrm>
            <a:off x="92757" y="1249540"/>
            <a:ext cx="8943739" cy="1258293"/>
          </a:xfrm>
          <a:prstGeom prst="roundRect">
            <a:avLst>
              <a:gd name="adj" fmla="val 77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7504" y="3573016"/>
            <a:ext cx="290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Bose-Hubbard</a:t>
            </a:r>
            <a:r>
              <a:rPr kumimoji="1" lang="ja-JP" altLang="en-US" dirty="0" smtClean="0"/>
              <a:t>ハミルトニアン</a:t>
            </a:r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927648" y="3626732"/>
            <a:ext cx="3032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D. </a:t>
            </a:r>
            <a:r>
              <a:rPr lang="en-US" altLang="ja-JP" sz="1200" dirty="0" err="1" smtClean="0"/>
              <a:t>Jaksh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et al</a:t>
            </a:r>
            <a:r>
              <a:rPr lang="en-US" altLang="ja-JP" sz="1200" i="1" dirty="0" smtClean="0"/>
              <a:t>.</a:t>
            </a:r>
            <a:r>
              <a:rPr lang="en-US" altLang="ja-JP" sz="1200" dirty="0" smtClean="0"/>
              <a:t>, </a:t>
            </a:r>
            <a:r>
              <a:rPr lang="en-US" altLang="ja-JP" sz="1200" dirty="0"/>
              <a:t>Phys. Rev. </a:t>
            </a:r>
            <a:r>
              <a:rPr lang="en-US" altLang="ja-JP" sz="1200" dirty="0" err="1"/>
              <a:t>Lett</a:t>
            </a:r>
            <a:r>
              <a:rPr lang="en-US" altLang="ja-JP" sz="1200" dirty="0"/>
              <a:t>. </a:t>
            </a:r>
            <a:r>
              <a:rPr lang="en-US" altLang="ja-JP" sz="1200" b="1" dirty="0" smtClean="0"/>
              <a:t>81</a:t>
            </a:r>
            <a:r>
              <a:rPr lang="en-US" altLang="ja-JP" sz="1200" dirty="0" smtClean="0"/>
              <a:t>, </a:t>
            </a:r>
            <a:r>
              <a:rPr lang="en-US" altLang="ja-JP" sz="1200" dirty="0"/>
              <a:t>3108 (1998</a:t>
            </a:r>
            <a:r>
              <a:rPr lang="en-US" altLang="ja-JP" sz="1200" dirty="0" smtClean="0"/>
              <a:t>).</a:t>
            </a:r>
            <a:endParaRPr kumimoji="1" lang="ja-JP" altLang="en-US" sz="1200" dirty="0"/>
          </a:p>
        </p:txBody>
      </p:sp>
      <p:pic>
        <p:nvPicPr>
          <p:cNvPr id="60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H(t) = \int dx \left[ \Psi^{\dag}(x,t)\left(-\frac{1}{2m}\frac{d^2}{dx^2} + V_{\mathrm{opt}}(x)+V_{\mathrm{har}}(x,t)-\mu\right)\Psi(x,t) + \frac{g}{2}\Psi^{\dag}(x,t)\Psi^{\dag}(x,t)\Psi(x,t)\Psi(x,t)\right]&#10;\end{align*}&lt;/body&gt;&#10;  &lt;fcolor&gt;FF000000&lt;/fcolor&gt;&#10;  &lt;bcolor&gt;FFFFFFFF&lt;/bcolor&gt;&#10;  &lt;transparent&gt;True&lt;/transparent&gt;&#10;  &lt;resolution&gt;1800&lt;/resolution&gt;&#10;  &lt;imageh&gt;612&lt;/imageh&gt;&#10;  &lt;imagew&gt;11141&lt;/imagew&gt;&#10;  &lt;scale&gt;50&lt;/scale&gt;&#10;  &lt;cursor&gt;146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1" y="1556792"/>
            <a:ext cx="8842966" cy="486318"/>
          </a:xfrm>
          <a:prstGeom prst="rect">
            <a:avLst/>
          </a:prstGeom>
        </p:spPr>
      </p:pic>
      <p:pic>
        <p:nvPicPr>
          <p:cNvPr id="61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Psi(x,t) = \sum_i \psi_i(t) w_i(x)&#10;\end{align*}&lt;/body&gt;&#10;  &lt;fcolor&gt;FF000000&lt;/fcolor&gt;&#10;  &lt;bcolor&gt;FFFFFFFF&lt;/bcolor&gt;&#10;  &lt;transparent&gt;True&lt;/transparent&gt;&#10;  &lt;resolution&gt;1800&lt;/resolution&gt;&#10;  &lt;imageh&gt;531&lt;/imageh&gt;&#10;  &lt;imagew&gt;2551&lt;/imagew&gt;&#10;  &lt;scale&gt;50&lt;/scale&gt;&#10;  &lt;cursor&gt;51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24" y="2928796"/>
            <a:ext cx="2026325" cy="420852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4208313" y="2578096"/>
            <a:ext cx="373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Wannier</a:t>
            </a:r>
            <a:r>
              <a:rPr lang="ja-JP" altLang="en-US" dirty="0" smtClean="0"/>
              <a:t>関数で展開　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　強結合</a:t>
            </a:r>
            <a:r>
              <a:rPr lang="ja-JP" altLang="en-US" dirty="0"/>
              <a:t>近似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5994" y="1240516"/>
            <a:ext cx="386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冷却中性</a:t>
            </a:r>
            <a:r>
              <a:rPr kumimoji="1" lang="en-US" altLang="ja-JP" dirty="0" smtClean="0"/>
              <a:t>Bose</a:t>
            </a:r>
            <a:r>
              <a:rPr kumimoji="1" lang="ja-JP" altLang="en-US" dirty="0" smtClean="0"/>
              <a:t>気体系の</a:t>
            </a:r>
            <a:r>
              <a:rPr lang="ja-JP" altLang="en-US" dirty="0"/>
              <a:t>ハミルトニアン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71524" y="2060848"/>
            <a:ext cx="235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光学格子ポテンシャル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600195" y="2126278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調和振動子ポテンシャル</a:t>
            </a:r>
            <a:endParaRPr kumimoji="1" lang="ja-JP" altLang="en-US" dirty="0"/>
          </a:p>
        </p:txBody>
      </p:sp>
      <p:sp>
        <p:nvSpPr>
          <p:cNvPr id="97" name="下矢印 96"/>
          <p:cNvSpPr/>
          <p:nvPr/>
        </p:nvSpPr>
        <p:spPr>
          <a:xfrm>
            <a:off x="3554113" y="2544109"/>
            <a:ext cx="198955" cy="10289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4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J=-\int dx \ w^*_i(x)\left(-\frac{1}{2m}\frac{d^2}{dx^2} + V_{\mathrm{opt}}(x)\right) w_{i+1}(x)&#10;\end{align*}&lt;/body&gt;&#10;  &lt;fcolor&gt;FF000000&lt;/fcolor&gt;&#10;  &lt;bcolor&gt;FFFFFFFF&lt;/bcolor&gt;&#10;  &lt;transparent&gt;True&lt;/transparent&gt;&#10;  &lt;resolution&gt;1800&lt;/resolution&gt;&#10;  &lt;imageh&gt;611&lt;/imageh&gt;&#10;  &lt;imagew&gt;5393&lt;/imagew&gt;&#10;  &lt;scale&gt;50&lt;/scale&gt;&#10;  &lt;cursor&gt;44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73" y="5120462"/>
            <a:ext cx="3425009" cy="389054"/>
          </a:xfrm>
          <a:prstGeom prst="rect">
            <a:avLst/>
          </a:prstGeom>
        </p:spPr>
      </p:pic>
      <p:pic>
        <p:nvPicPr>
          <p:cNvPr id="112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H(t) = \sum _{i} \left[ -J \psi ^{\dag }_i(t) (\psi _{i+1}(t) + \psi _{i-1}(t))&#10;+ \{ \nu_i(t) -\mu \} \psi ^{\dag }_i(t) \psi _i(t)+\frac{U}{2} \psi ^{\dag }_i(t) \psi ^{\dag }_i(t) \psi _i(t) \psi _i(t) \right]&#10;\end{align*}&lt;/body&gt;&#10;  &lt;fcolor&gt;FF000000&lt;/fcolor&gt;&#10;  &lt;bcolor&gt;FFFFFFFF&lt;/bcolor&gt;&#10;  &lt;transparent&gt;True&lt;/transparent&gt;&#10;  &lt;resolution&gt;1800&lt;/resolution&gt;&#10;  &lt;imageh&gt;656&lt;/imageh&gt;&#10;  &lt;imagew&gt;9735&lt;/imagew&gt;&#10;  &lt;scale&gt;50&lt;/scale&gt;&#10;  &lt;cursor&gt;109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47" y="3891774"/>
            <a:ext cx="7418070" cy="499872"/>
          </a:xfrm>
          <a:prstGeom prst="rect">
            <a:avLst/>
          </a:prstGeom>
        </p:spPr>
      </p:pic>
      <p:pic>
        <p:nvPicPr>
          <p:cNvPr id="119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U=g\int dx\ |w_i(x)|^4&#10;\end{align*}&lt;/body&gt;&#10;  &lt;fcolor&gt;FF000000&lt;/fcolor&gt;&#10;  &lt;bcolor&gt;FFFFFFFF&lt;/bcolor&gt;&#10;  &lt;transparent&gt;True&lt;/transparent&gt;&#10;  &lt;resolution&gt;1800&lt;/resolution&gt;&#10;  &lt;imageh&gt;553&lt;/imageh&gt;&#10;  &lt;imagew&gt;2155&lt;/imagew&gt;&#10;  &lt;scale&gt;50&lt;/scale&gt;&#10;  &lt;cursor&gt;27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313" y="5138751"/>
            <a:ext cx="1366678" cy="352477"/>
          </a:xfrm>
          <a:prstGeom prst="rect">
            <a:avLst/>
          </a:prstGeom>
        </p:spPr>
      </p:pic>
      <p:sp>
        <p:nvSpPr>
          <p:cNvPr id="127" name="屈折矢印 126"/>
          <p:cNvSpPr/>
          <p:nvPr/>
        </p:nvSpPr>
        <p:spPr>
          <a:xfrm>
            <a:off x="3276135" y="1971656"/>
            <a:ext cx="364029" cy="3693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屈折矢印 128"/>
          <p:cNvSpPr/>
          <p:nvPr/>
        </p:nvSpPr>
        <p:spPr>
          <a:xfrm flipH="1">
            <a:off x="4263613" y="1971656"/>
            <a:ext cx="364029" cy="3693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角丸四角形 139"/>
          <p:cNvSpPr/>
          <p:nvPr/>
        </p:nvSpPr>
        <p:spPr>
          <a:xfrm>
            <a:off x="146451" y="3626732"/>
            <a:ext cx="8833282" cy="1962508"/>
          </a:xfrm>
          <a:prstGeom prst="roundRect">
            <a:avLst>
              <a:gd name="adj" fmla="val 64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/>
          </a:p>
        </p:txBody>
      </p:sp>
      <p:cxnSp>
        <p:nvCxnSpPr>
          <p:cNvPr id="147" name="直線コネクタ 146"/>
          <p:cNvCxnSpPr/>
          <p:nvPr/>
        </p:nvCxnSpPr>
        <p:spPr>
          <a:xfrm>
            <a:off x="4352125" y="4293096"/>
            <a:ext cx="169388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グループ化 147"/>
          <p:cNvGrpSpPr/>
          <p:nvPr/>
        </p:nvGrpSpPr>
        <p:grpSpPr>
          <a:xfrm>
            <a:off x="3530158" y="4487380"/>
            <a:ext cx="2698026" cy="369332"/>
            <a:chOff x="3290651" y="2348880"/>
            <a:chExt cx="2698026" cy="369332"/>
          </a:xfrm>
        </p:grpSpPr>
        <p:sp>
          <p:nvSpPr>
            <p:cNvPr id="149" name="テキスト ボックス 148"/>
            <p:cNvSpPr txBox="1"/>
            <p:nvPr/>
          </p:nvSpPr>
          <p:spPr>
            <a:xfrm>
              <a:off x="3290651" y="2348880"/>
              <a:ext cx="2698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</a:rPr>
                <a:t>調和ポテンシャルの効果</a:t>
              </a:r>
            </a:p>
          </p:txBody>
        </p:sp>
        <p:sp>
          <p:nvSpPr>
            <p:cNvPr id="152" name="四角形吹き出し 151"/>
            <p:cNvSpPr/>
            <p:nvPr/>
          </p:nvSpPr>
          <p:spPr>
            <a:xfrm rot="10800000">
              <a:off x="3350351" y="2400809"/>
              <a:ext cx="2491886" cy="317403"/>
            </a:xfrm>
            <a:prstGeom prst="wedgeRectCallout">
              <a:avLst>
                <a:gd name="adj1" fmla="val -24901"/>
                <a:gd name="adj2" fmla="val 11670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55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\nu_i(t) = \int dx\  V_{\mathrm{har}}(x,t) \left|w_i(x)\right|^2 &#10;\end{align*}&lt;/body&gt;&#10;  &lt;fcolor&gt;FF000000&lt;/fcolor&gt;&#10;  &lt;bcolor&gt;FFFFFFFF&lt;/bcolor&gt;&#10;  &lt;transparent&gt;True&lt;/transparent&gt;&#10;  &lt;resolution&gt;1800&lt;/resolution&gt;&#10;  &lt;imageh&gt;553&lt;/imageh&gt;&#10;  &lt;imagew&gt;3301&lt;/imagew&gt;&#10;  &lt;scale&gt;50&lt;/scale&gt;&#10;  &lt;cursor&gt;81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659" y="5132533"/>
            <a:ext cx="2098234" cy="352477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3362924" y="5840001"/>
            <a:ext cx="2418152" cy="374236"/>
            <a:chOff x="2903614" y="5840001"/>
            <a:chExt cx="2418152" cy="374236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2903614" y="5840001"/>
              <a:ext cx="2418152" cy="369332"/>
              <a:chOff x="4594403" y="7029400"/>
              <a:chExt cx="2418152" cy="369332"/>
            </a:xfrm>
          </p:grpSpPr>
          <p:sp>
            <p:nvSpPr>
              <p:cNvPr id="47" name="ホームベース 46"/>
              <p:cNvSpPr/>
              <p:nvPr/>
            </p:nvSpPr>
            <p:spPr>
              <a:xfrm>
                <a:off x="4594403" y="7029400"/>
                <a:ext cx="1986104" cy="369332"/>
              </a:xfrm>
              <a:prstGeom prst="homePlat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山形 47"/>
              <p:cNvSpPr/>
              <p:nvPr/>
            </p:nvSpPr>
            <p:spPr>
              <a:xfrm>
                <a:off x="6512290" y="7029400"/>
                <a:ext cx="356250" cy="369332"/>
              </a:xfrm>
              <a:prstGeom prst="chevr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山形 48"/>
              <p:cNvSpPr/>
              <p:nvPr/>
            </p:nvSpPr>
            <p:spPr>
              <a:xfrm>
                <a:off x="6796531" y="7029400"/>
                <a:ext cx="216024" cy="369332"/>
              </a:xfrm>
              <a:prstGeom prst="chevron">
                <a:avLst>
                  <a:gd name="adj" fmla="val 8266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" name="テキスト ボックス 2"/>
            <p:cNvSpPr txBox="1"/>
            <p:nvPr/>
          </p:nvSpPr>
          <p:spPr>
            <a:xfrm>
              <a:off x="3014134" y="5844905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凝縮系の記述</a:t>
              </a:r>
              <a:endParaRPr kumimoji="1" lang="ja-JP" altLang="en-US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7156856" y="2093605"/>
            <a:ext cx="1573549" cy="369332"/>
            <a:chOff x="7156856" y="2093605"/>
            <a:chExt cx="1573549" cy="369332"/>
          </a:xfrm>
        </p:grpSpPr>
        <p:grpSp>
          <p:nvGrpSpPr>
            <p:cNvPr id="136" name="グループ化 135"/>
            <p:cNvGrpSpPr/>
            <p:nvPr/>
          </p:nvGrpSpPr>
          <p:grpSpPr>
            <a:xfrm>
              <a:off x="7156856" y="2093605"/>
              <a:ext cx="1573549" cy="369332"/>
              <a:chOff x="3587371" y="4154123"/>
              <a:chExt cx="1573549" cy="369332"/>
            </a:xfrm>
          </p:grpSpPr>
          <p:sp>
            <p:nvSpPr>
              <p:cNvPr id="137" name="テキスト ボックス 136"/>
              <p:cNvSpPr txBox="1"/>
              <p:nvPr/>
            </p:nvSpPr>
            <p:spPr>
              <a:xfrm>
                <a:off x="3587371" y="4154123"/>
                <a:ext cx="15735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ea"/>
                  </a:rPr>
                  <a:t>※</a:t>
                </a:r>
                <a:r>
                  <a:rPr kumimoji="0" lang="ja-JP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ea"/>
                  </a:rPr>
                  <a:t>　　　　</a:t>
                </a:r>
                <a:r>
                  <a:rPr kumimoji="0" lang="ja-JP" alt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ea"/>
                  </a:rPr>
                  <a:t>で変化</a:t>
                </a:r>
              </a:p>
            </p:txBody>
          </p:sp>
          <p:pic>
            <p:nvPicPr>
              <p:cNvPr id="138" name="TexTeXPicture" descr="&lt;?xml version=&quot;1.0&quot; encoding=&quot;utf-16&quot;?&gt;&#10;&lt;TeXTeX&gt;&#10;  &lt;preamble&gt;\documentclass{jarticle}&#10;\usepackage{amsmath,amssymb}&#10;\usepackage{bm}&#10;\usepackage{braket}&#10;\usepackage{mathrsfs}&#10;\newcommand{\bs}{\texttt{\symbol{'134}}}&#10;\newcommand{\rot}{\mathrm{rot}}&#10;\newcommand{\ddiv}{\mathrm{div}}&#10;\newcommand{\grad}{\mathrm{grad}}&#10;\newcommand{\bnb}{\boldsymbol{\nabla}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mL}{\mathscr{L}}&#10;\pagestyle{empty}&lt;/preamble&gt;&#10;  &lt;body&gt;\begin{align*} &#10;t=0&#10;\end{align*}&lt;/body&gt;&#10;  &lt;fcolor&gt;FF000000&lt;/fcolor&gt;&#10;  &lt;bcolor&gt;FFFFFFFF&lt;/bcolor&gt;&#10;  &lt;transparent&gt;True&lt;/transparent&gt;&#10;  &lt;resolution&gt;1800&lt;/resolution&gt;&#10;  &lt;imageh&gt;172&lt;/imageh&gt;&#10;  &lt;imagew&gt;531&lt;/imagew&gt;&#10;  &lt;scale&gt;50&lt;/scale&gt;&#10;  &lt;cursor&gt;19&lt;/cursor&gt;&#10;&lt;/TeXTeX&gt;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75495" y="4298263"/>
                <a:ext cx="404622" cy="131064"/>
              </a:xfrm>
              <a:prstGeom prst="rect">
                <a:avLst/>
              </a:prstGeom>
            </p:spPr>
          </p:pic>
        </p:grpSp>
        <p:sp>
          <p:nvSpPr>
            <p:cNvPr id="50" name="大かっこ 49"/>
            <p:cNvSpPr/>
            <p:nvPr/>
          </p:nvSpPr>
          <p:spPr>
            <a:xfrm>
              <a:off x="7166631" y="2169569"/>
              <a:ext cx="1511103" cy="282919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161137" y="3208188"/>
            <a:ext cx="1579215" cy="282919"/>
            <a:chOff x="5577641" y="3208188"/>
            <a:chExt cx="1579215" cy="282919"/>
          </a:xfrm>
        </p:grpSpPr>
        <p:sp>
          <p:nvSpPr>
            <p:cNvPr id="52" name="大かっこ 51"/>
            <p:cNvSpPr/>
            <p:nvPr/>
          </p:nvSpPr>
          <p:spPr>
            <a:xfrm>
              <a:off x="5577641" y="3208188"/>
              <a:ext cx="1579215" cy="282919"/>
            </a:xfrm>
            <a:prstGeom prst="bracketPair">
              <a:avLst>
                <a:gd name="adj" fmla="val 1142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r"/>
              <a:r>
                <a:rPr lang="ja-JP" altLang="en-US" dirty="0" smtClean="0"/>
                <a:t>：サイトラベル</a:t>
              </a:r>
              <a:endParaRPr lang="ja-JP" altLang="en-US" dirty="0"/>
            </a:p>
          </p:txBody>
        </p:sp>
        <p:pic>
          <p:nvPicPr>
            <p:cNvPr id="6" name="TexTeXPicture" descr="&lt;?xml version=&quot;1.0&quot; encoding=&quot;utf-16&quot;?&gt;&#10;&lt;TeXTeX&gt;&#10;  &lt;preamble&gt;\documentclass{jarticle}&#10;\usepackage{amsmath}&#10;\usepackage{braket}&#10;\pagestyle{empty}&#10;\newcommand{\bi}{\boldsymbol{i}}&#10;\newcommand{\bj}{\boldsymbol{j}}&#10;\newcommand{\bk}{\boldsymbol{k}}&#10;\newcommand{\bn}{\boldsymbol{n}}&#10;\newcommand{\bp}{\boldsymbol{p}}&#10;\newcommand{\bq}{\boldsymbol{q}}&#10;\newcommand{\br}{\boldsymbol{r}}&#10;\newcommand{\bt}{\boldsymbol{t}}&#10;\newcommand{\bu}{\boldsymbol{u}}&#10;\newcommand{\bv}{\boldsymbol{v}}&#10;\newcommand{\bx}{\boldsymbol{x}}&#10;\newcommand{\by}{\boldsymbol{y}}&#10;\newcommand{\bz}{\boldsymbol{z}}&#10;\newcommand{\bA}{\boldsymbol{A}}&#10;\newcommand{\bB}{\boldsymbol{B}}&#10;\newcommand{\bD}{\boldsymbol{D}}&#10;\newcommand{\bE}{\boldsymbol{E}}&#10;\newcommand{\bF}{\boldsymbol{F}}&#10;\newcommand{\bG}{\boldsymbol{G}}&#10;\newcommand{\bI}{\boldsymbol{I}}&#10;\newcommand{\bL}{\boldsymbol{L}}&#10;\newcommand{\bP}{\boldsymbol{P}}&#10;\newcommand{\bR}{\boldsymbol{R}}&#10;\newcommand{\bS}{\boldsymbol{S}}&#10;\newcommand{\U}{\mathrm{U}}&#10;\newcommand{\dt}{\frac{d}{dt}}&#10;\newcommand{\roundt}{\frac{\partial}{\partial t}}&#10;\newcommand{\mL}{\mathscr{L}}&#10;\newcommand{\dk}{\! \rangle}&#10;\newcommand{\db}{\langle \!}&#10;\newcommand{\mT}{\mathrm{T}}&#10;\newcommand{\mint}{\mathrm{int}}&#10;\newcommand{\mH}{\mathrm{H}}&#10;\newcommand{\ddo}{\mathrm{\ddot{o}}}&#10;\newcommand{\be}{\begin{equation}}&#10;\newcommand{\ee}{\end{equation}}&#10;\newcommand{\adag}{a^{\dag}}&#10;\newcommand{\bpm}{\begin{pmatrix}}&#10;\newcommand{\epm}{\end{pmatrix}}&#10;\newcommand{\tb}{\tilde{b}}&#10;\newcommand{\tphi}{\tilde{\varphi}}&#10;\newcommand{\txi}{\tilde{\xi}}&#10;\newcommand{\tn}{\tilde{n}}&#10;\newcommand{\tm}{\tilde{m}}&#10;\newcommand{\manb}{\mu \alpha \nu \beta}&#10;\newcommand{\bara}{\bar{\alpha}}&#10;\newcommand{\barb}{\bar{\beta}}&#10;\newcommand{\mloop}{\mathrm{loop}}&#10;\newcommand{\bchi}{\boldsymbol{\chi}}&#10;\newcommand{\ppbra}{(\!(}&#10;\newcommand{\ppket}{)\!)}&lt;/preamble&gt;&#10;  &lt;body&gt;\begin{align*} &#10;i&#10;\end{align*}&lt;/body&gt;&#10;  &lt;fcolor&gt;FF000000&lt;/fcolor&gt;&#10;  &lt;bcolor&gt;FFFFFFFF&lt;/bcolor&gt;&#10;  &lt;transparent&gt;True&lt;/transparent&gt;&#10;  &lt;resolution&gt;1800&lt;/resolution&gt;&#10;  &lt;imageh&gt;167&lt;/imageh&gt;&#10;  &lt;imagew&gt;66&lt;/imagew&gt;&#10;  &lt;scale&gt;50&lt;/scale&gt;&#10;  &lt;cursor&gt;17&lt;/cursor&gt;&#10;&lt;/TeXTeX&gt;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761" y="3261276"/>
              <a:ext cx="69850" cy="176742"/>
            </a:xfrm>
            <a:prstGeom prst="rect">
              <a:avLst/>
            </a:prstGeom>
          </p:spPr>
        </p:pic>
      </p:grpSp>
      <p:pic>
        <p:nvPicPr>
          <p:cNvPr id="54" name="図 5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" t="65856"/>
          <a:stretch/>
        </p:blipFill>
        <p:spPr>
          <a:xfrm>
            <a:off x="658032" y="2772721"/>
            <a:ext cx="2234511" cy="363797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0" idx="2"/>
            <a:endCxn id="54" idx="0"/>
          </p:cNvCxnSpPr>
          <p:nvPr/>
        </p:nvCxnSpPr>
        <p:spPr>
          <a:xfrm flipH="1">
            <a:off x="1775288" y="2430180"/>
            <a:ext cx="373802" cy="3425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43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design slide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 \ u s e p a c k a g e { b r a k e t }  
 \ p a g e s t y l e { e m p t y }  
 \ n e w c o m m a n d { \ b i } { \ b o l d s y m b o l { i } }  
 \ n e w c o m m a n d { \ b j } { \ b o l d s y m b o l { j } }  
 \ n e w c o m m a n d { \ b k } { \ b o l d s y m b o l { k } }  
 \ n e w c o m m a n d { \ b n } { \ b o l d s y m b o l { n } }  
 \ n e w c o m m a n d { \ b p } { \ b o l d s y m b o l { p } }  
 \ n e w c o m m a n d { \ b q } { \ b o l d s y m b o l { q } }  
 \ n e w c o m m a n d { \ b r } { \ b o l d s y m b o l { r } }  
 \ n e w c o m m a n d { \ b t } { \ b o l d s y m b o l { t } }  
 \ n e w c o m m a n d { \ b u } { \ b o l d s y m b o l { u } }  
 \ n e w c o m m a n d { \ b v } { \ b o l d s y m b o l { v } }  
 \ n e w c o m m a n d { \ b x } { \ b o l d s y m b o l { x } }  
 \ n e w c o m m a n d { \ b y } { \ b o l d s y m b o l { y } }  
 \ n e w c o m m a n d { \ b z } { \ b o l d s y m b o l { z } }  
 \ n e w c o m m a n d { \ b A } { \ b o l d s y m b o l { A } }  
 \ n e w c o m m a n d { \ b B } { \ b o l d s y m b o l { B } }  
 \ n e w c o m m a n d { \ b D } { \ b o l d s y m b o l { D } }  
 \ n e w c o m m a n d { \ b E } { \ b o l d s y m b o l { E } }  
 \ n e w c o m m a n d { \ b F } { \ b o l d s y m b o l { F } }  
 \ n e w c o m m a n d { \ b G } { \ b o l d s y m b o l { G } }  
 \ n e w c o m m a n d { \ b I } { \ b o l d s y m b o l { I } }  
 \ n e w c o m m a n d { \ b L } { \ b o l d s y m b o l { L } }  
 \ n e w c o m m a n d { \ b P } { \ b o l d s y m b o l { P } }  
 \ n e w c o m m a n d { \ b R } { \ b o l d s y m b o l { R } }  
 \ n e w c o m m a n d { \ b S } { \ b o l d s y m b o l { S } }  
 \ n e w c o m m a n d { \ U } { \ m a t h r m { U } }  
 \ n e w c o m m a n d { \ d t } { \ f r a c { d } { d t } }  
 \ n e w c o m m a n d { \ r o u n d t } { \ f r a c { \ p a r t i a l } { \ p a r t i a l   t } }  
 \ n e w c o m m a n d { \ m L } { \ m a t h s c r { L } }  
 \ n e w c o m m a n d { \ d k } { \ !   \ r a n g l e }  
 \ n e w c o m m a n d { \ d b } { \ l a n g l e   \ ! }  
 \ n e w c o m m a n d { \ m T } { \ m a t h r m { T } }  
 \ n e w c o m m a n d { \ m i n t } { \ m a t h r m { i n t } }  
 \ n e w c o m m a n d { \ m H } { \ m a t h r m { H } }  
 \ n e w c o m m a n d { \ d d o } { \ m a t h r m { \ d d o t { o } } }  
 \ n e w c o m m a n d { \ b e } { \ b e g i n { e q u a t i o n } }  
 \ n e w c o m m a n d { \ e e } { \ e n d { e q u a t i o n } }  
 \ n e w c o m m a n d { \ a d a g } { a ^ { \ d a g } }  
 \ n e w c o m m a n d { \ b p m } { \ b e g i n { p m a t r i x } }  
 \ n e w c o m m a n d { \ e p m } { \ e n d { p m a t r i x } }  
 \ n e w c o m m a n d { \ t b } { \ t i l d e { b } }  
 \ n e w c o m m a n d { \ t p h i } { \ t i l d e { \ v a r p h i } }  
 \ n e w c o m m a n d { \ t x i } { \ t i l d e { \ x i } }  
 \ n e w c o m m a n d { \ t n } { \ t i l d e { n } }  
 \ n e w c o m m a n d { \ t m } { \ t i l d e { m } }  
 \ n e w c o m m a n d { \ m a n b } { \ m u   \ a l p h a   \ n u   \ b e t a }  
 \ n e w c o m m a n d { \ b a r a } { \ b a r { \ a l p h a } }  
 \ n e w c o m m a n d { \ b a r b } { \ b a r { \ b e t a } }  
 \ n e w c o m m a n d { \ m l o o p } { \ m a t h r m { l o o p } }  
 \ n e w c o m m a n d { \ b c h i } { \ b o l d s y m b o l { \ c h i } }  
 \ n e w c o m m a n d { \ p p b r a } { ( \ ! ( }  
 \ n e w c o m m a n d { \ p p k e t } { ) \ ! ) } < / p r e a m b l e >  
     < b o d y > \ b e g i n { a l i g n * }    
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5FF4F811-675C-4D6A-98A8-C745A4C4613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TS010385378</Template>
  <TotalTime>5649</TotalTime>
  <Words>1086</Words>
  <Application>Microsoft Office PowerPoint</Application>
  <PresentationFormat>画面に合わせる (4:3)</PresentationFormat>
  <Paragraphs>182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Business design slide</vt:lpstr>
      <vt:lpstr>一次元光学格子中の冷却気体Bose-Einstein凝縮系 における量子輸送方程式による数値シミュレーション</vt:lpstr>
      <vt:lpstr>発表の流れ</vt:lpstr>
      <vt:lpstr>研究目的</vt:lpstr>
      <vt:lpstr>発表の流れ</vt:lpstr>
      <vt:lpstr>冷却中性Bose気体系</vt:lpstr>
      <vt:lpstr>Thermo Field Dynamics</vt:lpstr>
      <vt:lpstr>発表の流れ</vt:lpstr>
      <vt:lpstr>計算モデル</vt:lpstr>
      <vt:lpstr>ハミルトニアン</vt:lpstr>
      <vt:lpstr>凝縮系の記述</vt:lpstr>
      <vt:lpstr>非平衡TFDの適用</vt:lpstr>
      <vt:lpstr>繰り込み条件</vt:lpstr>
      <vt:lpstr>量子輸送方程式</vt:lpstr>
      <vt:lpstr>時間依存Gross-Pitaevskii方程式</vt:lpstr>
      <vt:lpstr>まとめ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Bose-Einstein凝縮系に対する非平衡過程</dc:title>
  <dc:creator>Kuwahara</dc:creator>
  <cp:lastModifiedBy>yukiro</cp:lastModifiedBy>
  <cp:revision>482</cp:revision>
  <cp:lastPrinted>2013-08-24T12:46:21Z</cp:lastPrinted>
  <dcterms:created xsi:type="dcterms:W3CDTF">2013-08-06T05:30:38Z</dcterms:created>
  <dcterms:modified xsi:type="dcterms:W3CDTF">2013-08-27T06:41:21Z</dcterms:modified>
</cp:coreProperties>
</file>