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9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0.xml" ContentType="application/vnd.openxmlformats-officedocument.presentationml.notesSlide+xml"/>
  <Override PartName="/ppt/tags/tag73.xml" ContentType="application/vnd.openxmlformats-officedocument.presentationml.tags+xml"/>
  <Override PartName="/ppt/notesSlides/notesSlide11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3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7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28"/>
  </p:notesMasterIdLst>
  <p:handoutMasterIdLst>
    <p:handoutMasterId r:id="rId29"/>
  </p:handoutMasterIdLst>
  <p:sldIdLst>
    <p:sldId id="889" r:id="rId3"/>
    <p:sldId id="900" r:id="rId4"/>
    <p:sldId id="1095" r:id="rId5"/>
    <p:sldId id="903" r:id="rId6"/>
    <p:sldId id="1120" r:id="rId7"/>
    <p:sldId id="918" r:id="rId8"/>
    <p:sldId id="1097" r:id="rId9"/>
    <p:sldId id="1098" r:id="rId10"/>
    <p:sldId id="1099" r:id="rId11"/>
    <p:sldId id="1100" r:id="rId12"/>
    <p:sldId id="1102" r:id="rId13"/>
    <p:sldId id="1103" r:id="rId14"/>
    <p:sldId id="1104" r:id="rId15"/>
    <p:sldId id="1106" r:id="rId16"/>
    <p:sldId id="1105" r:id="rId17"/>
    <p:sldId id="1121" r:id="rId18"/>
    <p:sldId id="1107" r:id="rId19"/>
    <p:sldId id="1114" r:id="rId20"/>
    <p:sldId id="1109" r:id="rId21"/>
    <p:sldId id="1119" r:id="rId22"/>
    <p:sldId id="1111" r:id="rId23"/>
    <p:sldId id="1112" r:id="rId24"/>
    <p:sldId id="1113" r:id="rId25"/>
    <p:sldId id="1041" r:id="rId26"/>
    <p:sldId id="1118" r:id="rId27"/>
  </p:sldIdLst>
  <p:sldSz cx="5761038" cy="4572000"/>
  <p:notesSz cx="10234613" cy="7099300"/>
  <p:custDataLst>
    <p:tags r:id="rId30"/>
  </p:custDataLst>
  <p:defaultTextStyle>
    <a:defPPr>
      <a:defRPr lang="ja-JP"/>
    </a:defPPr>
    <a:lvl1pPr algn="l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Century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00FF00"/>
    <a:srgbClr val="33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31" autoAdjust="0"/>
    <p:restoredTop sz="78292" autoAdjust="0"/>
  </p:normalViewPr>
  <p:slideViewPr>
    <p:cSldViewPr snapToGrid="0">
      <p:cViewPr varScale="1">
        <p:scale>
          <a:sx n="80" d="100"/>
          <a:sy n="80" d="100"/>
        </p:scale>
        <p:origin x="-1098" y="-90"/>
      </p:cViewPr>
      <p:guideLst>
        <p:guide orient="horz" pos="2469"/>
        <p:guide pos="18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2" tIns="47481" rIns="94962" bIns="47481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2" tIns="47481" rIns="94962" bIns="47481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2" tIns="47481" rIns="94962" bIns="47481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62" tIns="47481" rIns="94962" bIns="47481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>
                <a:latin typeface="Arial" charset="0"/>
              </a:defRPr>
            </a:lvl1pPr>
          </a:lstStyle>
          <a:p>
            <a:fld id="{0D8B7A23-E625-4BD8-AA14-8922769FEB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437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6" tIns="49519" rIns="99036" bIns="49519" numCol="1" anchor="t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6" tIns="49519" rIns="99036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41700" y="533400"/>
            <a:ext cx="3354388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6" tIns="49519" rIns="99036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6" tIns="49519" rIns="99036" bIns="49519" numCol="1" anchor="b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6" tIns="49519" rIns="99036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8862918E-3D26-4356-B0EC-14035F87E5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5171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8EF1F-C6B7-4BF1-9A0D-7B61DE7C693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26DF-F3A4-4B60-8A3C-C38EC6E6B0A8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26DF-F3A4-4B60-8A3C-C38EC6E6B0A8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26DF-F3A4-4B60-8A3C-C38EC6E6B0A8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26DF-F3A4-4B60-8A3C-C38EC6E6B0A8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26DF-F3A4-4B60-8A3C-C38EC6E6B0A8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E8F6E-3CEB-4CFB-9661-9340BBB78695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26DF-F3A4-4B60-8A3C-C38EC6E6B0A8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7BD88-DA8A-4ADD-9671-DC28FC64EBE2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102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E8F6E-3CEB-4CFB-9661-9340BBB78695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72CA7-7934-473B-90EE-7828C42CB6D0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3288" y="533400"/>
            <a:ext cx="3351212" cy="2660650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6450" y="1066800"/>
            <a:ext cx="4464050" cy="711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6450" y="1879600"/>
            <a:ext cx="3311525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FDDF7E-A6FB-4A44-B45D-C7B681ED0D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3C41F-C08F-4ADF-BF58-BFDD8B3D51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54488" y="457200"/>
            <a:ext cx="1116012" cy="362743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06450" y="457200"/>
            <a:ext cx="3195638" cy="362743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C65B3-C7C4-41B1-9C25-4539AFAEE55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8F70-D3AF-4F6B-8AC7-2683E8015EA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3" y="2938463"/>
            <a:ext cx="4895850" cy="908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5613" y="1938338"/>
            <a:ext cx="4895850" cy="10001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BB1D4-E663-4CD9-9525-3359ED4776F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06450" y="1066800"/>
            <a:ext cx="1579563" cy="301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538413" y="1066800"/>
            <a:ext cx="1579562" cy="301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C7537-C11F-488D-8B58-7067A3BF628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338" y="182563"/>
            <a:ext cx="5186362" cy="762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7338" y="1023938"/>
            <a:ext cx="2546350" cy="425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7338" y="1449388"/>
            <a:ext cx="2546350" cy="2635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25763" y="1023938"/>
            <a:ext cx="2547937" cy="425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925763" y="1449388"/>
            <a:ext cx="2547937" cy="2635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2127B-EF3B-4515-B2ED-8FF8B3CFB7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62649-DA95-423F-BBCD-F5317C52B6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B0BE8-8402-4DBB-8271-6C15A6D067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338" y="182563"/>
            <a:ext cx="1895475" cy="774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52663" y="182563"/>
            <a:ext cx="3221037" cy="3902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87338" y="957263"/>
            <a:ext cx="1895475" cy="3127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03B93-3EA5-461D-A4D8-6724378F98F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28713" y="3200400"/>
            <a:ext cx="3457575" cy="377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28713" y="407988"/>
            <a:ext cx="3457575" cy="2743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28713" y="3578225"/>
            <a:ext cx="3457575" cy="536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C6710-2213-477B-A2E3-68754F09CA2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6450" y="457200"/>
            <a:ext cx="44640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043" tIns="29521" rIns="59043" bIns="295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066800"/>
            <a:ext cx="331152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043" tIns="29521" rIns="59043" bIns="2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4286250"/>
            <a:ext cx="1344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043" tIns="29521" rIns="59043" bIns="29521" numCol="1" anchor="t" anchorCtr="0" compatLnSpc="1">
            <a:prstTxWarp prst="textNoShape">
              <a:avLst/>
            </a:prstTxWarp>
          </a:bodyPr>
          <a:lstStyle>
            <a:lvl1pPr defTabSz="590550">
              <a:spcBef>
                <a:spcPct val="0"/>
              </a:spcBef>
              <a:defRPr kumimoji="0" sz="80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4286250"/>
            <a:ext cx="18240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043" tIns="29521" rIns="59043" bIns="29521" numCol="1" anchor="t" anchorCtr="0" compatLnSpc="1">
            <a:prstTxWarp prst="textNoShape">
              <a:avLst/>
            </a:prstTxWarp>
          </a:bodyPr>
          <a:lstStyle>
            <a:lvl1pPr algn="ctr" defTabSz="590550">
              <a:spcBef>
                <a:spcPct val="0"/>
              </a:spcBef>
              <a:defRPr kumimoji="0" sz="80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4286250"/>
            <a:ext cx="1344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043" tIns="29521" rIns="59043" bIns="29521" numCol="1" anchor="t" anchorCtr="0" compatLnSpc="1">
            <a:prstTxWarp prst="textNoShape">
              <a:avLst/>
            </a:prstTxWarp>
          </a:bodyPr>
          <a:lstStyle>
            <a:lvl1pPr algn="r" defTabSz="590550">
              <a:spcBef>
                <a:spcPct val="0"/>
              </a:spcBef>
              <a:defRPr kumimoji="0" sz="800">
                <a:latin typeface="+mn-lt"/>
              </a:defRPr>
            </a:lvl1pPr>
          </a:lstStyle>
          <a:p>
            <a:fld id="{BF63529C-1B9B-42EC-B4F3-49410D7563B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+mj-lt"/>
          <a:ea typeface="+mj-ea"/>
          <a:cs typeface="+mj-cs"/>
        </a:defRPr>
      </a:lvl1pPr>
      <a:lvl2pPr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2pPr>
      <a:lvl3pPr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3pPr>
      <a:lvl4pPr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4pPr>
      <a:lvl5pPr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5pPr>
      <a:lvl6pPr marL="457200"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6pPr>
      <a:lvl7pPr marL="914400"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7pPr>
      <a:lvl8pPr marL="1371600"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8pPr>
      <a:lvl9pPr marL="1828800" algn="l" defTabSz="590550" rtl="0" fontAlgn="base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Century Gothic" pitchFamily="34" charset="0"/>
          <a:ea typeface="ＭＳ Ｐゴシック" pitchFamily="50" charset="-128"/>
        </a:defRPr>
      </a:lvl9pPr>
    </p:titleStyle>
    <p:bodyStyle>
      <a:lvl1pPr marL="220663" indent="-220663" algn="l" defTabSz="5905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79425" indent="-184150" algn="l" defTabSz="5905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2pPr>
      <a:lvl3pPr marL="738188" indent="-147638" algn="l" defTabSz="590550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+mn-ea"/>
        </a:defRPr>
      </a:lvl3pPr>
      <a:lvl4pPr marL="1033463" indent="-147638" algn="l" defTabSz="590550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1328738" indent="-147638" algn="l" defTabSz="590550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5pPr>
      <a:lvl6pPr marL="1785938" indent="-147638" algn="l" defTabSz="590550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6pPr>
      <a:lvl7pPr marL="2243138" indent="-147638" algn="l" defTabSz="590550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7pPr>
      <a:lvl8pPr marL="2700338" indent="-147638" algn="l" defTabSz="590550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8pPr>
      <a:lvl9pPr marL="3157538" indent="-147638" algn="l" defTabSz="590550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image" Target="../media/image18.png"/><Relationship Id="rId18" Type="http://schemas.openxmlformats.org/officeDocument/2006/relationships/image" Target="../media/image24.png"/><Relationship Id="rId3" Type="http://schemas.openxmlformats.org/officeDocument/2006/relationships/tags" Target="../tags/tag55.xml"/><Relationship Id="rId21" Type="http://schemas.openxmlformats.org/officeDocument/2006/relationships/image" Target="../media/image26.png"/><Relationship Id="rId7" Type="http://schemas.openxmlformats.org/officeDocument/2006/relationships/tags" Target="../tags/tag59.xml"/><Relationship Id="rId12" Type="http://schemas.openxmlformats.org/officeDocument/2006/relationships/image" Target="../media/image8.png"/><Relationship Id="rId17" Type="http://schemas.openxmlformats.org/officeDocument/2006/relationships/image" Target="../media/image23.png"/><Relationship Id="rId2" Type="http://schemas.openxmlformats.org/officeDocument/2006/relationships/tags" Target="../tags/tag54.xml"/><Relationship Id="rId16" Type="http://schemas.openxmlformats.org/officeDocument/2006/relationships/image" Target="../media/image22.png"/><Relationship Id="rId20" Type="http://schemas.openxmlformats.org/officeDocument/2006/relationships/image" Target="../media/image25.png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57.xml"/><Relationship Id="rId15" Type="http://schemas.openxmlformats.org/officeDocument/2006/relationships/image" Target="../media/image21.png"/><Relationship Id="rId10" Type="http://schemas.openxmlformats.org/officeDocument/2006/relationships/slideLayout" Target="../slideLayouts/slideLayout7.xml"/><Relationship Id="rId19" Type="http://schemas.openxmlformats.org/officeDocument/2006/relationships/image" Target="../media/image9.png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13" Type="http://schemas.openxmlformats.org/officeDocument/2006/relationships/image" Target="../media/image27.png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6.pn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image" Target="../media/image25.png"/><Relationship Id="rId5" Type="http://schemas.openxmlformats.org/officeDocument/2006/relationships/tags" Target="../tags/tag66.xml"/><Relationship Id="rId10" Type="http://schemas.openxmlformats.org/officeDocument/2006/relationships/image" Target="../media/image9.png"/><Relationship Id="rId4" Type="http://schemas.openxmlformats.org/officeDocument/2006/relationships/tags" Target="../tags/tag65.xml"/><Relationship Id="rId9" Type="http://schemas.openxmlformats.org/officeDocument/2006/relationships/image" Target="../media/image24.png"/><Relationship Id="rId1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70.xml"/><Relationship Id="rId7" Type="http://schemas.openxmlformats.org/officeDocument/2006/relationships/notesSlide" Target="../notesSlides/notesSlide10.xml"/><Relationship Id="rId12" Type="http://schemas.openxmlformats.org/officeDocument/2006/relationships/image" Target="../media/image27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6.png"/><Relationship Id="rId5" Type="http://schemas.openxmlformats.org/officeDocument/2006/relationships/tags" Target="../tags/tag72.xml"/><Relationship Id="rId10" Type="http://schemas.openxmlformats.org/officeDocument/2006/relationships/image" Target="../media/image25.png"/><Relationship Id="rId4" Type="http://schemas.openxmlformats.org/officeDocument/2006/relationships/tags" Target="../tags/tag71.xml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Relationship Id="rId6" Type="http://schemas.openxmlformats.org/officeDocument/2006/relationships/image" Target="../media/image29.png"/><Relationship Id="rId5" Type="http://schemas.openxmlformats.org/officeDocument/2006/relationships/image" Target="../media/image27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76.xml"/><Relationship Id="rId7" Type="http://schemas.openxmlformats.org/officeDocument/2006/relationships/notesSlide" Target="../notesSlides/notesSlide12.xml"/><Relationship Id="rId12" Type="http://schemas.openxmlformats.org/officeDocument/2006/relationships/image" Target="../media/image27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6.png"/><Relationship Id="rId5" Type="http://schemas.openxmlformats.org/officeDocument/2006/relationships/tags" Target="../tags/tag78.xml"/><Relationship Id="rId10" Type="http://schemas.openxmlformats.org/officeDocument/2006/relationships/image" Target="../media/image25.png"/><Relationship Id="rId4" Type="http://schemas.openxmlformats.org/officeDocument/2006/relationships/tags" Target="../tags/tag77.xml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81.xml"/><Relationship Id="rId7" Type="http://schemas.openxmlformats.org/officeDocument/2006/relationships/notesSlide" Target="../notesSlides/notesSlide13.xml"/><Relationship Id="rId12" Type="http://schemas.openxmlformats.org/officeDocument/2006/relationships/image" Target="../media/image27.png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6.png"/><Relationship Id="rId5" Type="http://schemas.openxmlformats.org/officeDocument/2006/relationships/tags" Target="../tags/tag83.xml"/><Relationship Id="rId10" Type="http://schemas.openxmlformats.org/officeDocument/2006/relationships/image" Target="../media/image25.png"/><Relationship Id="rId4" Type="http://schemas.openxmlformats.org/officeDocument/2006/relationships/tags" Target="../tags/tag82.xml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16.png"/><Relationship Id="rId5" Type="http://schemas.openxmlformats.org/officeDocument/2006/relationships/image" Target="../media/image30.png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7.png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image" Target="../media/image31.png"/><Relationship Id="rId2" Type="http://schemas.openxmlformats.org/officeDocument/2006/relationships/tags" Target="../tags/tag87.xml"/><Relationship Id="rId16" Type="http://schemas.openxmlformats.org/officeDocument/2006/relationships/image" Target="../media/image32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image" Target="../media/image9.png"/><Relationship Id="rId5" Type="http://schemas.openxmlformats.org/officeDocument/2006/relationships/tags" Target="../tags/tag90.xml"/><Relationship Id="rId15" Type="http://schemas.openxmlformats.org/officeDocument/2006/relationships/image" Target="../media/image26.png"/><Relationship Id="rId10" Type="http://schemas.openxmlformats.org/officeDocument/2006/relationships/image" Target="../media/image24.png"/><Relationship Id="rId4" Type="http://schemas.openxmlformats.org/officeDocument/2006/relationships/tags" Target="../tags/tag89.xml"/><Relationship Id="rId9" Type="http://schemas.openxmlformats.org/officeDocument/2006/relationships/notesSlide" Target="../notesSlides/notesSlide16.xml"/><Relationship Id="rId1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7.png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image" Target="../media/image31.png"/><Relationship Id="rId2" Type="http://schemas.openxmlformats.org/officeDocument/2006/relationships/tags" Target="../tags/tag94.xml"/><Relationship Id="rId16" Type="http://schemas.openxmlformats.org/officeDocument/2006/relationships/image" Target="../media/image32.png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image" Target="../media/image9.png"/><Relationship Id="rId5" Type="http://schemas.openxmlformats.org/officeDocument/2006/relationships/tags" Target="../tags/tag97.xml"/><Relationship Id="rId15" Type="http://schemas.openxmlformats.org/officeDocument/2006/relationships/image" Target="../media/image26.png"/><Relationship Id="rId10" Type="http://schemas.openxmlformats.org/officeDocument/2006/relationships/image" Target="../media/image24.png"/><Relationship Id="rId4" Type="http://schemas.openxmlformats.org/officeDocument/2006/relationships/tags" Target="../tags/tag96.xml"/><Relationship Id="rId9" Type="http://schemas.openxmlformats.org/officeDocument/2006/relationships/notesSlide" Target="../notesSlides/notesSlide17.xml"/><Relationship Id="rId1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7.png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12" Type="http://schemas.openxmlformats.org/officeDocument/2006/relationships/image" Target="../media/image31.png"/><Relationship Id="rId17" Type="http://schemas.openxmlformats.org/officeDocument/2006/relationships/image" Target="../media/image33.png"/><Relationship Id="rId2" Type="http://schemas.openxmlformats.org/officeDocument/2006/relationships/tags" Target="../tags/tag101.xml"/><Relationship Id="rId16" Type="http://schemas.openxmlformats.org/officeDocument/2006/relationships/image" Target="../media/image32.png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image" Target="../media/image9.png"/><Relationship Id="rId5" Type="http://schemas.openxmlformats.org/officeDocument/2006/relationships/tags" Target="../tags/tag104.xml"/><Relationship Id="rId15" Type="http://schemas.openxmlformats.org/officeDocument/2006/relationships/image" Target="../media/image26.png"/><Relationship Id="rId10" Type="http://schemas.openxmlformats.org/officeDocument/2006/relationships/image" Target="../media/image24.png"/><Relationship Id="rId4" Type="http://schemas.openxmlformats.org/officeDocument/2006/relationships/tags" Target="../tags/tag103.xml"/><Relationship Id="rId9" Type="http://schemas.openxmlformats.org/officeDocument/2006/relationships/notesSlide" Target="../notesSlides/notesSlide18.xml"/><Relationship Id="rId1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13" Type="http://schemas.openxmlformats.org/officeDocument/2006/relationships/image" Target="../media/image26.png"/><Relationship Id="rId3" Type="http://schemas.openxmlformats.org/officeDocument/2006/relationships/tags" Target="../tags/tag10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5.png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image" Target="../media/image27.png"/><Relationship Id="rId5" Type="http://schemas.openxmlformats.org/officeDocument/2006/relationships/tags" Target="../tags/tag111.xml"/><Relationship Id="rId10" Type="http://schemas.openxmlformats.org/officeDocument/2006/relationships/image" Target="../media/image9.png"/><Relationship Id="rId4" Type="http://schemas.openxmlformats.org/officeDocument/2006/relationships/tags" Target="../tags/tag110.xml"/><Relationship Id="rId9" Type="http://schemas.openxmlformats.org/officeDocument/2006/relationships/image" Target="../media/image24.png"/><Relationship Id="rId1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tags" Target="../tags/tag7.xml"/><Relationship Id="rId16" Type="http://schemas.openxmlformats.org/officeDocument/2006/relationships/image" Target="../media/image11.png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6.png"/><Relationship Id="rId5" Type="http://schemas.openxmlformats.org/officeDocument/2006/relationships/tags" Target="../tags/tag10.xml"/><Relationship Id="rId15" Type="http://schemas.openxmlformats.org/officeDocument/2006/relationships/image" Target="../media/image10.png"/><Relationship Id="rId10" Type="http://schemas.openxmlformats.org/officeDocument/2006/relationships/notesSlide" Target="../notesSlides/notesSlide4.xml"/><Relationship Id="rId19" Type="http://schemas.openxmlformats.org/officeDocument/2006/relationships/image" Target="../media/image14.png"/><Relationship Id="rId4" Type="http://schemas.openxmlformats.org/officeDocument/2006/relationships/tags" Target="../tags/tag9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notesSlide" Target="../notesSlides/notesSlide5.xml"/><Relationship Id="rId17" Type="http://schemas.openxmlformats.org/officeDocument/2006/relationships/image" Target="../media/image10.png"/><Relationship Id="rId2" Type="http://schemas.openxmlformats.org/officeDocument/2006/relationships/tags" Target="../tags/tag15.xml"/><Relationship Id="rId16" Type="http://schemas.openxmlformats.org/officeDocument/2006/relationships/image" Target="../media/image9.png"/><Relationship Id="rId20" Type="http://schemas.openxmlformats.org/officeDocument/2006/relationships/image" Target="../media/image16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8.xml"/><Relationship Id="rId15" Type="http://schemas.openxmlformats.org/officeDocument/2006/relationships/image" Target="../media/image8.png"/><Relationship Id="rId10" Type="http://schemas.openxmlformats.org/officeDocument/2006/relationships/tags" Target="../tags/tag23.xml"/><Relationship Id="rId19" Type="http://schemas.openxmlformats.org/officeDocument/2006/relationships/image" Target="../media/image15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image" Target="../media/image7.png"/><Relationship Id="rId26" Type="http://schemas.openxmlformats.org/officeDocument/2006/relationships/image" Target="../media/image18.png"/><Relationship Id="rId3" Type="http://schemas.openxmlformats.org/officeDocument/2006/relationships/tags" Target="../tags/tag26.xml"/><Relationship Id="rId21" Type="http://schemas.openxmlformats.org/officeDocument/2006/relationships/image" Target="../media/image11.png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image" Target="../media/image6.png"/><Relationship Id="rId25" Type="http://schemas.openxmlformats.org/officeDocument/2006/relationships/image" Target="../media/image17.png"/><Relationship Id="rId2" Type="http://schemas.openxmlformats.org/officeDocument/2006/relationships/tags" Target="../tags/tag25.xml"/><Relationship Id="rId16" Type="http://schemas.openxmlformats.org/officeDocument/2006/relationships/notesSlide" Target="../notesSlides/notesSlide6.xml"/><Relationship Id="rId20" Type="http://schemas.openxmlformats.org/officeDocument/2006/relationships/image" Target="../media/image10.png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image" Target="../media/image8.png"/><Relationship Id="rId5" Type="http://schemas.openxmlformats.org/officeDocument/2006/relationships/tags" Target="../tags/tag28.xml"/><Relationship Id="rId15" Type="http://schemas.openxmlformats.org/officeDocument/2006/relationships/slideLayout" Target="../slideLayouts/slideLayout7.xml"/><Relationship Id="rId23" Type="http://schemas.openxmlformats.org/officeDocument/2006/relationships/image" Target="../media/image16.png"/><Relationship Id="rId28" Type="http://schemas.openxmlformats.org/officeDocument/2006/relationships/image" Target="../media/image20.png"/><Relationship Id="rId10" Type="http://schemas.openxmlformats.org/officeDocument/2006/relationships/tags" Target="../tags/tag33.xml"/><Relationship Id="rId19" Type="http://schemas.openxmlformats.org/officeDocument/2006/relationships/image" Target="../media/image9.png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image" Target="../media/image15.png"/><Relationship Id="rId27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image" Target="../media/image6.png"/><Relationship Id="rId26" Type="http://schemas.openxmlformats.org/officeDocument/2006/relationships/image" Target="../media/image17.png"/><Relationship Id="rId3" Type="http://schemas.openxmlformats.org/officeDocument/2006/relationships/tags" Target="../tags/tag40.xml"/><Relationship Id="rId21" Type="http://schemas.openxmlformats.org/officeDocument/2006/relationships/image" Target="../media/image10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notesSlide" Target="../notesSlides/notesSlide7.xml"/><Relationship Id="rId25" Type="http://schemas.openxmlformats.org/officeDocument/2006/relationships/image" Target="../media/image8.png"/><Relationship Id="rId2" Type="http://schemas.openxmlformats.org/officeDocument/2006/relationships/tags" Target="../tags/tag39.xml"/><Relationship Id="rId16" Type="http://schemas.openxmlformats.org/officeDocument/2006/relationships/slideLayout" Target="../slideLayouts/slideLayout7.xml"/><Relationship Id="rId20" Type="http://schemas.openxmlformats.org/officeDocument/2006/relationships/image" Target="../media/image9.png"/><Relationship Id="rId29" Type="http://schemas.openxmlformats.org/officeDocument/2006/relationships/image" Target="../media/image21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16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image" Target="../media/image15.png"/><Relationship Id="rId28" Type="http://schemas.openxmlformats.org/officeDocument/2006/relationships/image" Target="../media/image19.png"/><Relationship Id="rId10" Type="http://schemas.openxmlformats.org/officeDocument/2006/relationships/tags" Target="../tags/tag47.xml"/><Relationship Id="rId19" Type="http://schemas.openxmlformats.org/officeDocument/2006/relationships/image" Target="../media/image7.png"/><Relationship Id="rId31" Type="http://schemas.openxmlformats.org/officeDocument/2006/relationships/image" Target="../media/image23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11.png"/><Relationship Id="rId27" Type="http://schemas.openxmlformats.org/officeDocument/2006/relationships/image" Target="../media/image18.png"/><Relationship Id="rId30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12725" y="3729781"/>
            <a:ext cx="533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ja-JP" sz="1400" dirty="0" smtClean="0">
                <a:latin typeface="Calibri" pitchFamily="34" charset="0"/>
              </a:rPr>
              <a:t>reference</a:t>
            </a:r>
            <a:r>
              <a:rPr lang="ja-JP" altLang="en-US" sz="1400" dirty="0" smtClean="0">
                <a:latin typeface="Calibri" pitchFamily="34" charset="0"/>
              </a:rPr>
              <a:t> </a:t>
            </a:r>
            <a:r>
              <a:rPr lang="en-US" altLang="ja-JP" sz="1400" dirty="0">
                <a:latin typeface="Calibri" pitchFamily="34" charset="0"/>
              </a:rPr>
              <a:t>arXiv:1107.4048   (JHEP09 (2011) 073)</a:t>
            </a:r>
          </a:p>
          <a:p>
            <a:pPr algn="ctr"/>
            <a:r>
              <a:rPr lang="en-US" altLang="ja-JP" sz="1400" dirty="0">
                <a:latin typeface="Calibri" pitchFamily="34" charset="0"/>
              </a:rPr>
              <a:t>  </a:t>
            </a:r>
            <a:r>
              <a:rPr lang="en-US" altLang="ja-JP" sz="1400" dirty="0" smtClean="0">
                <a:latin typeface="Calibri" pitchFamily="34" charset="0"/>
              </a:rPr>
              <a:t>                 with </a:t>
            </a:r>
            <a:r>
              <a:rPr lang="en-US" altLang="ja-JP" sz="1400" dirty="0">
                <a:latin typeface="Calibri" pitchFamily="34" charset="0"/>
              </a:rPr>
              <a:t>G. </a:t>
            </a:r>
            <a:r>
              <a:rPr lang="en-US" altLang="ja-JP" sz="1400" dirty="0" err="1">
                <a:latin typeface="Calibri" pitchFamily="34" charset="0"/>
              </a:rPr>
              <a:t>Mandal</a:t>
            </a:r>
            <a:r>
              <a:rPr lang="en-US" altLang="ja-JP" sz="1400" dirty="0">
                <a:latin typeface="Calibri" pitchFamily="34" charset="0"/>
              </a:rPr>
              <a:t> (Tata Institute in India</a:t>
            </a:r>
            <a:r>
              <a:rPr lang="en-US" altLang="ja-JP" sz="1400" dirty="0" smtClean="0">
                <a:latin typeface="Calibri" pitchFamily="34" charset="0"/>
              </a:rPr>
              <a:t>)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-794" y="416485"/>
            <a:ext cx="5761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dirty="0" smtClean="0">
                <a:latin typeface="Calibri Light" pitchFamily="34" charset="0"/>
              </a:rPr>
              <a:t>Is ``Quark-Gluon Plasma = Black Hole'' </a:t>
            </a:r>
            <a:br>
              <a:rPr lang="en-GB" sz="2400" dirty="0" smtClean="0">
                <a:latin typeface="Calibri Light" pitchFamily="34" charset="0"/>
              </a:rPr>
            </a:br>
            <a:r>
              <a:rPr lang="en-GB" sz="2400" dirty="0" smtClean="0">
                <a:latin typeface="Calibri Light" pitchFamily="34" charset="0"/>
              </a:rPr>
              <a:t>in string theory?</a:t>
            </a:r>
            <a:endParaRPr lang="ja-JP" altLang="en-US" sz="2400" dirty="0">
              <a:latin typeface="Calibri Light" pitchFamily="34" charset="0"/>
            </a:endParaRP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449057" y="2262820"/>
            <a:ext cx="486133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>
                <a:latin typeface="Calibri" pitchFamily="34" charset="0"/>
              </a:rPr>
              <a:t>Takeshi Morita</a:t>
            </a:r>
            <a:endParaRPr lang="ja-JP" altLang="en-US" sz="2000" dirty="0" smtClean="0">
              <a:latin typeface="Calibri" pitchFamily="34" charset="0"/>
            </a:endParaRPr>
          </a:p>
          <a:p>
            <a:pPr algn="ctr"/>
            <a:r>
              <a:rPr lang="en-US" altLang="ja-JP" sz="2000" dirty="0" smtClean="0">
                <a:latin typeface="Calibri" pitchFamily="34" charset="0"/>
              </a:rPr>
              <a:t>PD, KEK	</a:t>
            </a:r>
          </a:p>
          <a:p>
            <a:pPr algn="ctr"/>
            <a:r>
              <a:rPr lang="en-US" altLang="ja-JP" dirty="0" smtClean="0">
                <a:latin typeface="Calibri" pitchFamily="34" charset="0"/>
              </a:rPr>
              <a:t>(</a:t>
            </a:r>
            <a:r>
              <a:rPr lang="ja-JP" altLang="en-US" dirty="0" smtClean="0">
                <a:latin typeface="Calibri" pitchFamily="34" charset="0"/>
              </a:rPr>
              <a:t>→ </a:t>
            </a:r>
            <a:r>
              <a:rPr lang="en-US" altLang="ja-JP" dirty="0" smtClean="0">
                <a:latin typeface="Calibri" pitchFamily="34" charset="0"/>
              </a:rPr>
              <a:t>PD, Kentucky university (from October, 2013)) </a:t>
            </a:r>
            <a:endParaRPr lang="en-US" altLang="ja-JP" dirty="0">
              <a:latin typeface="Calibri" pitchFamily="34" charset="0"/>
            </a:endParaRPr>
          </a:p>
        </p:txBody>
      </p:sp>
      <p:pic>
        <p:nvPicPr>
          <p:cNvPr id="1026" name="Picture 2" descr="C:\Users\Takeshi\Desktop\image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3207" y="2743194"/>
            <a:ext cx="601522" cy="343293"/>
          </a:xfrm>
          <a:prstGeom prst="rect">
            <a:avLst/>
          </a:prstGeom>
          <a:noFill/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69695" y="1676401"/>
            <a:ext cx="48613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latin typeface="Calibri" pitchFamily="34" charset="0"/>
              </a:rPr>
              <a:t>熱場の量子論とその応用</a:t>
            </a:r>
            <a:endParaRPr lang="en-US" altLang="ja-JP" sz="16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7" name="AutoShape 79"/>
          <p:cNvSpPr>
            <a:spLocks/>
          </p:cNvSpPr>
          <p:nvPr/>
        </p:nvSpPr>
        <p:spPr bwMode="auto">
          <a:xfrm>
            <a:off x="150813" y="3557588"/>
            <a:ext cx="88900" cy="881062"/>
          </a:xfrm>
          <a:prstGeom prst="leftBrace">
            <a:avLst>
              <a:gd name="adj1" fmla="val 825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28" name="Picture 94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5913" y="3575050"/>
            <a:ext cx="1111250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31" name="Picture 78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93838" y="3568700"/>
            <a:ext cx="1528762" cy="8366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2" name="Line 81"/>
          <p:cNvSpPr>
            <a:spLocks noChangeShapeType="1"/>
          </p:cNvSpPr>
          <p:nvPr/>
        </p:nvSpPr>
        <p:spPr bwMode="auto">
          <a:xfrm>
            <a:off x="1635125" y="3719513"/>
            <a:ext cx="56038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3" name="AutoShape 82"/>
          <p:cNvSpPr>
            <a:spLocks/>
          </p:cNvSpPr>
          <p:nvPr/>
        </p:nvSpPr>
        <p:spPr bwMode="auto">
          <a:xfrm>
            <a:off x="2049463" y="3803650"/>
            <a:ext cx="146050" cy="428625"/>
          </a:xfrm>
          <a:prstGeom prst="rightBrace">
            <a:avLst>
              <a:gd name="adj1" fmla="val 244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4" name="Text Box 83"/>
          <p:cNvSpPr txBox="1">
            <a:spLocks noChangeArrowheads="1"/>
          </p:cNvSpPr>
          <p:nvPr/>
        </p:nvSpPr>
        <p:spPr bwMode="auto">
          <a:xfrm>
            <a:off x="2193925" y="3921125"/>
            <a:ext cx="595313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one-loop</a:t>
            </a:r>
          </a:p>
        </p:txBody>
      </p:sp>
      <p:pic>
        <p:nvPicPr>
          <p:cNvPr id="35" name="Picture 73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27325" y="4334161"/>
            <a:ext cx="668337" cy="1317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3455560" y="4297506"/>
            <a:ext cx="1639923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>
                <a:latin typeface="Calibri" pitchFamily="34" charset="0"/>
              </a:rPr>
              <a:t>'t </a:t>
            </a:r>
            <a:r>
              <a:rPr lang="en-US" altLang="ja-JP" sz="1100" dirty="0" err="1">
                <a:latin typeface="Calibri" pitchFamily="34" charset="0"/>
              </a:rPr>
              <a:t>Hooft</a:t>
            </a:r>
            <a:r>
              <a:rPr lang="en-US" altLang="ja-JP" sz="1100" dirty="0">
                <a:latin typeface="Calibri" pitchFamily="34" charset="0"/>
              </a:rPr>
              <a:t> coupling of </a:t>
            </a:r>
            <a:r>
              <a:rPr lang="en-US" altLang="ja-JP" sz="1100" dirty="0" smtClean="0">
                <a:latin typeface="Calibri" pitchFamily="34" charset="0"/>
              </a:rPr>
              <a:t>5dSYM</a:t>
            </a:r>
            <a:endParaRPr lang="en-US" altLang="ja-JP" sz="1100" dirty="0">
              <a:latin typeface="Calibri" pitchFamily="34" charset="0"/>
            </a:endParaRPr>
          </a:p>
        </p:txBody>
      </p:sp>
      <p:sp>
        <p:nvSpPr>
          <p:cNvPr id="37" name="AutoShape 80"/>
          <p:cNvSpPr>
            <a:spLocks noChangeArrowheads="1"/>
          </p:cNvSpPr>
          <p:nvPr/>
        </p:nvSpPr>
        <p:spPr bwMode="auto">
          <a:xfrm>
            <a:off x="2879725" y="3803073"/>
            <a:ext cx="777875" cy="343974"/>
          </a:xfrm>
          <a:prstGeom prst="rightArrow">
            <a:avLst>
              <a:gd name="adj1" fmla="val 49620"/>
              <a:gd name="adj2" fmla="val 65650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lIns="54000" tIns="10800" rIns="54000" bIns="10800" anchor="ctr">
            <a:noAutofit/>
          </a:bodyPr>
          <a:lstStyle/>
          <a:p>
            <a:endParaRPr lang="ja-JP" altLang="en-US"/>
          </a:p>
        </p:txBody>
      </p:sp>
      <p:pic>
        <p:nvPicPr>
          <p:cNvPr id="48" name="Picture 87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50516" y="3180196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4101379" y="3097646"/>
            <a:ext cx="1630305" cy="59889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 smtClean="0">
                <a:latin typeface="Calibri" pitchFamily="34" charset="0"/>
              </a:rPr>
              <a:t>:           &lt;&lt; KK scale</a:t>
            </a:r>
            <a:br>
              <a:rPr lang="en-US" altLang="ja-JP" sz="1100" dirty="0" smtClean="0">
                <a:latin typeface="Calibri" pitchFamily="34" charset="0"/>
              </a:rPr>
            </a:br>
            <a:r>
              <a:rPr lang="en-US" altLang="ja-JP" sz="1000" dirty="0" smtClean="0">
                <a:latin typeface="Calibri" pitchFamily="34" charset="0"/>
              </a:rPr>
              <a:t>(        : dynamical scale of YM)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en-US" altLang="ja-JP" sz="1100" dirty="0">
                <a:latin typeface="Calibri" pitchFamily="34" charset="0"/>
              </a:rPr>
              <a:t>: </a:t>
            </a:r>
            <a:r>
              <a:rPr lang="ja-JP" altLang="en-US" sz="1100" dirty="0">
                <a:latin typeface="Calibri" pitchFamily="34" charset="0"/>
              </a:rPr>
              <a:t>温度</a:t>
            </a:r>
            <a:r>
              <a:rPr lang="en-US" altLang="ja-JP" sz="1100" dirty="0" smtClean="0">
                <a:latin typeface="Calibri" pitchFamily="34" charset="0"/>
              </a:rPr>
              <a:t> </a:t>
            </a:r>
            <a:r>
              <a:rPr lang="en-US" altLang="ja-JP" sz="1100" dirty="0">
                <a:latin typeface="Calibri" pitchFamily="34" charset="0"/>
              </a:rPr>
              <a:t>≪ KK scale</a:t>
            </a:r>
          </a:p>
        </p:txBody>
      </p:sp>
      <p:sp>
        <p:nvSpPr>
          <p:cNvPr id="50" name="AutoShape 89"/>
          <p:cNvSpPr>
            <a:spLocks/>
          </p:cNvSpPr>
          <p:nvPr/>
        </p:nvSpPr>
        <p:spPr bwMode="auto">
          <a:xfrm>
            <a:off x="3406054" y="3173846"/>
            <a:ext cx="88900" cy="574675"/>
          </a:xfrm>
          <a:prstGeom prst="leftBrace">
            <a:avLst>
              <a:gd name="adj1" fmla="val 5386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1" name="Picture 91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502891" y="3573896"/>
            <a:ext cx="600075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2" name="Text Box 86"/>
          <p:cNvSpPr txBox="1">
            <a:spLocks noChangeArrowheads="1"/>
          </p:cNvSpPr>
          <p:nvPr/>
        </p:nvSpPr>
        <p:spPr bwMode="auto">
          <a:xfrm>
            <a:off x="3809569" y="3837422"/>
            <a:ext cx="956274" cy="237255"/>
          </a:xfrm>
          <a:prstGeom prst="rect">
            <a:avLst/>
          </a:prstGeom>
          <a:noFill/>
          <a:ln w="1905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 pure YM</a:t>
            </a:r>
          </a:p>
        </p:txBody>
      </p:sp>
      <p:pic>
        <p:nvPicPr>
          <p:cNvPr id="58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{YM} &#10;\end{align*}&lt;/body&gt;&#10;  &lt;fcolor&gt;FF000000&lt;/fcolor&gt;&#10;  &lt;bcolor&gt;FFFFFFFF&lt;/bcolor&gt;&#10;  &lt;transparent&gt;True&lt;/transparent&gt;&#10;  &lt;resolution&gt;1800&lt;/resolution&gt;&#10;  &lt;imageh&gt;216&lt;/imageh&gt;&#10;  &lt;imagew&gt;524&lt;/imagew&gt;&#10;  &lt;scale&gt;100&lt;/scale&gt;&#10;  &lt;cursor&gt;29&lt;/cursor&gt;&#10;&lt;/TeXTeX&gt;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239495" y="3144982"/>
            <a:ext cx="285685" cy="117763"/>
          </a:xfrm>
          <a:prstGeom prst="rect">
            <a:avLst/>
          </a:prstGeom>
        </p:spPr>
      </p:pic>
      <p:pic>
        <p:nvPicPr>
          <p:cNvPr id="59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{YM} &#10;\end{align*}&lt;/body&gt;&#10;  &lt;fcolor&gt;FF000000&lt;/fcolor&gt;&#10;  &lt;bcolor&gt;FFFFFFFF&lt;/bcolor&gt;&#10;  &lt;transparent&gt;True&lt;/transparent&gt;&#10;  &lt;resolution&gt;1800&lt;/resolution&gt;&#10;  &lt;imageh&gt;216&lt;/imageh&gt;&#10;  &lt;imagew&gt;524&lt;/imagew&gt;&#10;  &lt;scale&gt;100&lt;/scale&gt;&#10;  &lt;cursor&gt;29&lt;/cursor&gt;&#10;&lt;/TeXTeX&gt;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204867" y="3318164"/>
            <a:ext cx="193951" cy="79949"/>
          </a:xfrm>
          <a:prstGeom prst="rect">
            <a:avLst/>
          </a:prstGeom>
        </p:spPr>
      </p:pic>
      <p:sp>
        <p:nvSpPr>
          <p:cNvPr id="47" name="Arc 2"/>
          <p:cNvSpPr>
            <a:spLocks/>
          </p:cNvSpPr>
          <p:nvPr/>
        </p:nvSpPr>
        <p:spPr bwMode="auto">
          <a:xfrm rot="10800000">
            <a:off x="1017588" y="1270000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3" name="Line 3"/>
          <p:cNvSpPr>
            <a:spLocks noChangeShapeType="1"/>
          </p:cNvSpPr>
          <p:nvPr/>
        </p:nvSpPr>
        <p:spPr bwMode="auto">
          <a:xfrm>
            <a:off x="954088" y="29416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1" name="Line 4"/>
          <p:cNvSpPr>
            <a:spLocks noChangeShapeType="1"/>
          </p:cNvSpPr>
          <p:nvPr/>
        </p:nvSpPr>
        <p:spPr bwMode="auto">
          <a:xfrm flipV="1">
            <a:off x="939800" y="12620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62" name="Picture 5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900488" y="27400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63" name="Picture 6" descr="addin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44538" y="11985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65" name="AutoShape 8"/>
          <p:cNvSpPr>
            <a:spLocks/>
          </p:cNvSpPr>
          <p:nvPr/>
        </p:nvSpPr>
        <p:spPr bwMode="auto">
          <a:xfrm>
            <a:off x="79375" y="16081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pic>
        <p:nvPicPr>
          <p:cNvPr id="67" name="Picture 10" descr="addin_tmp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022475" y="3027363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8" name="Line 11"/>
          <p:cNvSpPr>
            <a:spLocks noChangeShapeType="1"/>
          </p:cNvSpPr>
          <p:nvPr/>
        </p:nvSpPr>
        <p:spPr bwMode="auto">
          <a:xfrm>
            <a:off x="571500" y="14620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9" name="Freeform 12"/>
          <p:cNvSpPr>
            <a:spLocks/>
          </p:cNvSpPr>
          <p:nvPr/>
        </p:nvSpPr>
        <p:spPr bwMode="auto">
          <a:xfrm>
            <a:off x="1244600" y="1268413"/>
            <a:ext cx="2627313" cy="147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168"/>
              </a:cxn>
              <a:cxn ang="0">
                <a:pos x="193" y="277"/>
              </a:cxn>
            </a:cxnLst>
            <a:rect l="0" t="0" r="r" b="b"/>
            <a:pathLst>
              <a:path w="193" h="277">
                <a:moveTo>
                  <a:pt x="0" y="0"/>
                </a:moveTo>
                <a:cubicBezTo>
                  <a:pt x="9" y="61"/>
                  <a:pt x="18" y="122"/>
                  <a:pt x="50" y="168"/>
                </a:cubicBezTo>
                <a:cubicBezTo>
                  <a:pt x="82" y="214"/>
                  <a:pt x="137" y="245"/>
                  <a:pt x="193" y="277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H="1">
            <a:off x="1408113" y="1282700"/>
            <a:ext cx="306387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>
            <a:off x="1314450" y="1014413"/>
            <a:ext cx="427038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>
            <a:off x="939800" y="10826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1733550" y="844550"/>
            <a:ext cx="2980033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confinement/deconfinement phase transition in 4dYM.</a:t>
            </a:r>
          </a:p>
        </p:txBody>
      </p:sp>
      <p:pic>
        <p:nvPicPr>
          <p:cNvPr id="76" name="Picture 19" descr="addin_tmp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73038" y="16303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9" name="Rectangle 26"/>
          <p:cNvSpPr>
            <a:spLocks noChangeArrowheads="1"/>
          </p:cNvSpPr>
          <p:nvPr/>
        </p:nvSpPr>
        <p:spPr bwMode="auto">
          <a:xfrm>
            <a:off x="1447800" y="1803400"/>
            <a:ext cx="2435225" cy="10604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1828800" y="162560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287463" y="2119313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2114550" y="234473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3128963" y="249078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4550592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5</a:t>
            </a:r>
            <a:r>
              <a:rPr lang="ja-JP" altLang="en-US" sz="1600" dirty="0" smtClean="0">
                <a:latin typeface="Calibri" pitchFamily="34" charset="0"/>
              </a:rPr>
              <a:t>次元</a:t>
            </a:r>
            <a:r>
              <a:rPr lang="en-US" altLang="ja-JP" sz="1600" dirty="0" smtClean="0">
                <a:latin typeface="Calibri" pitchFamily="34" charset="0"/>
              </a:rPr>
              <a:t>SYM</a:t>
            </a:r>
            <a:r>
              <a:rPr lang="ja-JP" altLang="en-US" sz="1600" dirty="0" smtClean="0">
                <a:latin typeface="Calibri" pitchFamily="34" charset="0"/>
              </a:rPr>
              <a:t>の相構造  </a:t>
            </a:r>
            <a:r>
              <a:rPr lang="en-US" altLang="ja-JP" sz="1600" dirty="0" smtClean="0">
                <a:latin typeface="Calibri" pitchFamily="34" charset="0"/>
              </a:rPr>
              <a:t>(</a:t>
            </a:r>
            <a:r>
              <a:rPr lang="ja-JP" altLang="en-US" sz="1600" dirty="0" smtClean="0">
                <a:latin typeface="Calibri" pitchFamily="34" charset="0"/>
              </a:rPr>
              <a:t>以下の話では非常に有用</a:t>
            </a:r>
            <a:r>
              <a:rPr lang="en-US" altLang="ja-JP" sz="1600" dirty="0" smtClean="0">
                <a:latin typeface="Calibri" pitchFamily="34" charset="0"/>
              </a:rPr>
              <a:t>)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84713" y="2389188"/>
            <a:ext cx="681037" cy="331787"/>
          </a:xfrm>
          <a:prstGeom prst="rect">
            <a:avLst/>
          </a:prstGeom>
          <a:solidFill>
            <a:srgbClr val="CC99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8" name="Text Box 21"/>
          <p:cNvSpPr txBox="1">
            <a:spLocks noChangeArrowheads="1"/>
          </p:cNvSpPr>
          <p:nvPr/>
        </p:nvSpPr>
        <p:spPr bwMode="auto">
          <a:xfrm>
            <a:off x="4759038" y="2426134"/>
            <a:ext cx="53705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4dYM</a:t>
            </a:r>
          </a:p>
        </p:txBody>
      </p:sp>
    </p:spTree>
    <p:extLst>
      <p:ext uri="{BB962C8B-B14F-4D97-AF65-F5344CB8AC3E}">
        <p14:creationId xmlns:p14="http://schemas.microsoft.com/office/powerpoint/2010/main" val="587949921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7" name="Arc 2"/>
          <p:cNvSpPr>
            <a:spLocks/>
          </p:cNvSpPr>
          <p:nvPr/>
        </p:nvSpPr>
        <p:spPr bwMode="auto">
          <a:xfrm rot="10800000">
            <a:off x="1017588" y="1270000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3" name="Line 3"/>
          <p:cNvSpPr>
            <a:spLocks noChangeShapeType="1"/>
          </p:cNvSpPr>
          <p:nvPr/>
        </p:nvSpPr>
        <p:spPr bwMode="auto">
          <a:xfrm>
            <a:off x="954088" y="29416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1" name="Line 4"/>
          <p:cNvSpPr>
            <a:spLocks noChangeShapeType="1"/>
          </p:cNvSpPr>
          <p:nvPr/>
        </p:nvSpPr>
        <p:spPr bwMode="auto">
          <a:xfrm flipV="1">
            <a:off x="939800" y="12620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62" name="Picture 5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00488" y="27400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63" name="Picture 6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4538" y="11985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65" name="AutoShape 8"/>
          <p:cNvSpPr>
            <a:spLocks/>
          </p:cNvSpPr>
          <p:nvPr/>
        </p:nvSpPr>
        <p:spPr bwMode="auto">
          <a:xfrm>
            <a:off x="79375" y="16081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pic>
        <p:nvPicPr>
          <p:cNvPr id="67" name="Picture 10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22475" y="3027363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8" name="Line 11"/>
          <p:cNvSpPr>
            <a:spLocks noChangeShapeType="1"/>
          </p:cNvSpPr>
          <p:nvPr/>
        </p:nvSpPr>
        <p:spPr bwMode="auto">
          <a:xfrm>
            <a:off x="571500" y="14620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9" name="Freeform 12"/>
          <p:cNvSpPr>
            <a:spLocks/>
          </p:cNvSpPr>
          <p:nvPr/>
        </p:nvSpPr>
        <p:spPr bwMode="auto">
          <a:xfrm>
            <a:off x="1244600" y="1268413"/>
            <a:ext cx="2627313" cy="147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168"/>
              </a:cxn>
              <a:cxn ang="0">
                <a:pos x="193" y="277"/>
              </a:cxn>
            </a:cxnLst>
            <a:rect l="0" t="0" r="r" b="b"/>
            <a:pathLst>
              <a:path w="193" h="277">
                <a:moveTo>
                  <a:pt x="0" y="0"/>
                </a:moveTo>
                <a:cubicBezTo>
                  <a:pt x="9" y="61"/>
                  <a:pt x="18" y="122"/>
                  <a:pt x="50" y="168"/>
                </a:cubicBezTo>
                <a:cubicBezTo>
                  <a:pt x="82" y="214"/>
                  <a:pt x="137" y="245"/>
                  <a:pt x="193" y="277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H="1">
            <a:off x="1408113" y="1282700"/>
            <a:ext cx="306387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>
            <a:off x="1314450" y="1014413"/>
            <a:ext cx="427038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>
            <a:off x="939800" y="10826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1733550" y="844550"/>
            <a:ext cx="2980033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confinement/deconfinement phase transition in 4dYM.</a:t>
            </a:r>
          </a:p>
        </p:txBody>
      </p:sp>
      <p:pic>
        <p:nvPicPr>
          <p:cNvPr id="76" name="Picture 19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3038" y="16303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9" name="Rectangle 26"/>
          <p:cNvSpPr>
            <a:spLocks noChangeArrowheads="1"/>
          </p:cNvSpPr>
          <p:nvPr/>
        </p:nvSpPr>
        <p:spPr bwMode="auto">
          <a:xfrm>
            <a:off x="1447800" y="1803400"/>
            <a:ext cx="2435225" cy="10604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1828800" y="162560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287463" y="2119313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2114550" y="234473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3128963" y="249078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56" name="Rectangle 70"/>
          <p:cNvSpPr>
            <a:spLocks noChangeArrowheads="1"/>
          </p:cNvSpPr>
          <p:nvPr/>
        </p:nvSpPr>
        <p:spPr bwMode="auto">
          <a:xfrm>
            <a:off x="2316163" y="1260475"/>
            <a:ext cx="1543050" cy="779463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7" name="Picture 71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00363" y="1760413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2643166" y="1416403"/>
            <a:ext cx="907350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D4</a:t>
            </a:r>
            <a:r>
              <a:rPr lang="ja-JP" altLang="en-US" dirty="0" smtClean="0">
                <a:latin typeface="Calibri" pitchFamily="34" charset="0"/>
              </a:rPr>
              <a:t>ソリトン解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86" y="3239272"/>
            <a:ext cx="584576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Calibri" pitchFamily="34" charset="0"/>
              </a:rPr>
              <a:t>一方、強結合領域</a:t>
            </a:r>
            <a:r>
              <a:rPr kumimoji="1" lang="en-US" altLang="ja-JP" dirty="0" smtClean="0">
                <a:latin typeface="Calibri" pitchFamily="34" charset="0"/>
              </a:rPr>
              <a:t>(            )</a:t>
            </a:r>
            <a:r>
              <a:rPr kumimoji="1" lang="ja-JP" altLang="en-US" dirty="0" smtClean="0">
                <a:latin typeface="Calibri" pitchFamily="34" charset="0"/>
              </a:rPr>
              <a:t>では</a:t>
            </a:r>
            <a:r>
              <a:rPr kumimoji="1" lang="en-US" altLang="ja-JP" dirty="0" smtClean="0">
                <a:solidFill>
                  <a:srgbClr val="FF0000"/>
                </a:solidFill>
                <a:latin typeface="Calibri" pitchFamily="34" charset="0"/>
              </a:rPr>
              <a:t>IIA SUGRA(</a:t>
            </a:r>
            <a:r>
              <a:rPr kumimoji="1" lang="ja-JP" altLang="en-US" dirty="0" smtClean="0">
                <a:solidFill>
                  <a:srgbClr val="FF0000"/>
                </a:solidFill>
                <a:latin typeface="Calibri" pitchFamily="34" charset="0"/>
              </a:rPr>
              <a:t>古典超重力</a:t>
            </a:r>
            <a:r>
              <a:rPr kumimoji="1" lang="en-US" altLang="ja-JP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kumimoji="1" lang="ja-JP" altLang="en-US" dirty="0" smtClean="0">
                <a:solidFill>
                  <a:srgbClr val="FF0000"/>
                </a:solidFill>
                <a:latin typeface="Calibri" pitchFamily="34" charset="0"/>
              </a:rPr>
              <a:t>の解析</a:t>
            </a:r>
            <a:r>
              <a:rPr kumimoji="1" lang="ja-JP" altLang="en-US" dirty="0" smtClean="0">
                <a:latin typeface="Calibri" pitchFamily="34" charset="0"/>
              </a:rPr>
              <a:t>が有効</a:t>
            </a:r>
            <a:r>
              <a:rPr lang="ja-JP" altLang="en-US" dirty="0">
                <a:latin typeface="Calibri" pitchFamily="34" charset="0"/>
              </a:rPr>
              <a:t>。</a:t>
            </a:r>
            <a:r>
              <a:rPr lang="ja-JP" altLang="en-US" dirty="0" smtClean="0">
                <a:latin typeface="Calibri" pitchFamily="34" charset="0"/>
              </a:rPr>
              <a:t>特に低温では</a:t>
            </a:r>
            <a:r>
              <a:rPr lang="en-US" altLang="ja-JP" dirty="0" smtClean="0">
                <a:latin typeface="Calibri" pitchFamily="34" charset="0"/>
              </a:rPr>
              <a:t/>
            </a:r>
            <a:br>
              <a:rPr lang="en-US" altLang="ja-JP" dirty="0" smtClean="0">
                <a:latin typeface="Calibri" pitchFamily="34" charset="0"/>
              </a:rPr>
            </a:br>
            <a:r>
              <a:rPr lang="en-US" altLang="ja-JP" dirty="0" smtClean="0">
                <a:solidFill>
                  <a:srgbClr val="FF0000"/>
                </a:solidFill>
                <a:latin typeface="Calibri" pitchFamily="34" charset="0"/>
              </a:rPr>
              <a:t>D4</a:t>
            </a:r>
            <a:r>
              <a:rPr lang="ja-JP" altLang="en-US" dirty="0" smtClean="0">
                <a:solidFill>
                  <a:srgbClr val="FF0000"/>
                </a:solidFill>
                <a:latin typeface="Calibri" pitchFamily="34" charset="0"/>
              </a:rPr>
              <a:t>ソリトン解</a:t>
            </a:r>
            <a:r>
              <a:rPr lang="en-US" altLang="ja-JP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ja-JP" altLang="en-US" dirty="0" smtClean="0">
                <a:solidFill>
                  <a:srgbClr val="FF0000"/>
                </a:solidFill>
                <a:latin typeface="Calibri" pitchFamily="34" charset="0"/>
              </a:rPr>
              <a:t>ブラックホールでない解</a:t>
            </a:r>
            <a:r>
              <a:rPr lang="en-US" altLang="ja-JP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ja-JP" altLang="en-US" dirty="0" smtClean="0">
                <a:latin typeface="Calibri" pitchFamily="34" charset="0"/>
              </a:rPr>
              <a:t>という解が安定に存在する。</a:t>
            </a:r>
            <a:endParaRPr lang="en-US" altLang="ja-JP" dirty="0" smtClean="0">
              <a:latin typeface="Calibri" pitchFamily="34" charset="0"/>
            </a:endParaRPr>
          </a:p>
          <a:p>
            <a:r>
              <a:rPr kumimoji="1" lang="ja-JP" altLang="en-US" dirty="0" smtClean="0">
                <a:latin typeface="Calibri" pitchFamily="34" charset="0"/>
              </a:rPr>
              <a:t>注</a:t>
            </a:r>
            <a:r>
              <a:rPr kumimoji="1" lang="en-US" altLang="ja-JP" dirty="0" smtClean="0">
                <a:latin typeface="Calibri" pitchFamily="34" charset="0"/>
              </a:rPr>
              <a:t>) </a:t>
            </a:r>
            <a:r>
              <a:rPr lang="ja-JP" altLang="en-US" dirty="0">
                <a:solidFill>
                  <a:srgbClr val="FF0000"/>
                </a:solidFill>
                <a:latin typeface="Calibri" pitchFamily="34" charset="0"/>
              </a:rPr>
              <a:t>超重力</a:t>
            </a:r>
            <a:r>
              <a:rPr lang="ja-JP" altLang="en-US" dirty="0" smtClean="0">
                <a:latin typeface="Calibri" pitchFamily="34" charset="0"/>
              </a:rPr>
              <a:t>と</a:t>
            </a:r>
            <a:r>
              <a:rPr kumimoji="1" lang="en-US" altLang="ja-JP" dirty="0" smtClean="0">
                <a:solidFill>
                  <a:srgbClr val="FF0000"/>
                </a:solidFill>
                <a:latin typeface="Calibri" pitchFamily="34" charset="0"/>
              </a:rPr>
              <a:t>Large-N SYM</a:t>
            </a:r>
            <a:r>
              <a:rPr kumimoji="1" lang="ja-JP" altLang="en-US" dirty="0" smtClean="0">
                <a:solidFill>
                  <a:srgbClr val="000000"/>
                </a:solidFill>
                <a:latin typeface="Calibri" pitchFamily="34" charset="0"/>
              </a:rPr>
              <a:t>の対応は多くの証拠が見付かりまず</a:t>
            </a:r>
            <a:r>
              <a:rPr kumimoji="1" lang="ja-JP" altLang="en-US" dirty="0" smtClean="0">
                <a:solidFill>
                  <a:srgbClr val="FF0000"/>
                </a:solidFill>
                <a:latin typeface="Calibri" pitchFamily="34" charset="0"/>
              </a:rPr>
              <a:t>間違いない。</a:t>
            </a:r>
            <a:r>
              <a:rPr kumimoji="1" lang="en-US" altLang="ja-JP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kumimoji="1" lang="ja-JP" altLang="en-US" dirty="0" smtClean="0">
                <a:solidFill>
                  <a:srgbClr val="000000"/>
                </a:solidFill>
                <a:latin typeface="Calibri" pitchFamily="34" charset="0"/>
              </a:rPr>
              <a:t>最近実際に</a:t>
            </a:r>
            <a:r>
              <a:rPr kumimoji="1" lang="en-US" altLang="ja-JP" dirty="0" smtClean="0">
                <a:solidFill>
                  <a:srgbClr val="000000"/>
                </a:solidFill>
                <a:latin typeface="Calibri" pitchFamily="34" charset="0"/>
              </a:rPr>
              <a:t>5dSYM</a:t>
            </a:r>
            <a:r>
              <a:rPr kumimoji="1" lang="ja-JP" altLang="en-US" dirty="0" smtClean="0">
                <a:solidFill>
                  <a:srgbClr val="000000"/>
                </a:solidFill>
                <a:latin typeface="Calibri" pitchFamily="34" charset="0"/>
              </a:rPr>
              <a:t>から</a:t>
            </a:r>
            <a:r>
              <a:rPr kumimoji="1" lang="en-US" altLang="ja-JP" dirty="0" smtClean="0">
                <a:solidFill>
                  <a:srgbClr val="000000"/>
                </a:solidFill>
                <a:latin typeface="Calibri" pitchFamily="34" charset="0"/>
              </a:rPr>
              <a:t>D4</a:t>
            </a:r>
            <a:r>
              <a:rPr kumimoji="1" lang="ja-JP" altLang="en-US" dirty="0" smtClean="0">
                <a:solidFill>
                  <a:srgbClr val="000000"/>
                </a:solidFill>
                <a:latin typeface="Calibri" pitchFamily="34" charset="0"/>
              </a:rPr>
              <a:t>ソリトン解の熱力学が再現された。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[Wiseman, T.M.-</a:t>
            </a:r>
            <a:r>
              <a:rPr kumimoji="1" lang="en-US" altLang="ja-JP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Shiba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, 2013]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altLang="ja-JP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</a:br>
            <a:r>
              <a:rPr lang="ja-JP" altLang="en-US" dirty="0" smtClean="0">
                <a:latin typeface="Calibri" pitchFamily="34" charset="0"/>
              </a:rPr>
              <a:t>しかし、超対称性の破れの効果の大きい弱結合領域</a:t>
            </a:r>
            <a:r>
              <a:rPr lang="en-US" altLang="ja-JP" dirty="0" smtClean="0">
                <a:latin typeface="Calibri" pitchFamily="34" charset="0"/>
              </a:rPr>
              <a:t>(             )</a:t>
            </a:r>
            <a:r>
              <a:rPr lang="ja-JP" altLang="en-US" dirty="0" smtClean="0">
                <a:latin typeface="Calibri" pitchFamily="34" charset="0"/>
              </a:rPr>
              <a:t>では</a:t>
            </a:r>
            <a:r>
              <a:rPr lang="en-US" altLang="ja-JP" dirty="0" smtClean="0">
                <a:latin typeface="Calibri" pitchFamily="34" charset="0"/>
              </a:rPr>
              <a:t>SUGRA</a:t>
            </a:r>
            <a:r>
              <a:rPr lang="ja-JP" altLang="en-US" dirty="0" smtClean="0">
                <a:latin typeface="Calibri" pitchFamily="34" charset="0"/>
              </a:rPr>
              <a:t>の記述が</a:t>
            </a:r>
            <a:r>
              <a:rPr lang="en-US" altLang="ja-JP" dirty="0" smtClean="0">
                <a:latin typeface="Calibri" pitchFamily="34" charset="0"/>
              </a:rPr>
              <a:t/>
            </a:r>
            <a:br>
              <a:rPr lang="en-US" altLang="ja-JP" dirty="0" smtClean="0">
                <a:latin typeface="Calibri" pitchFamily="34" charset="0"/>
              </a:rPr>
            </a:br>
            <a:r>
              <a:rPr lang="ja-JP" altLang="en-US" dirty="0" smtClean="0">
                <a:latin typeface="Calibri" pitchFamily="34" charset="0"/>
              </a:rPr>
              <a:t>悪くなり、超重力に</a:t>
            </a:r>
            <a:r>
              <a:rPr lang="ja-JP" altLang="en-US" dirty="0" smtClean="0">
                <a:solidFill>
                  <a:srgbClr val="FF0000"/>
                </a:solidFill>
                <a:latin typeface="Calibri" pitchFamily="34" charset="0"/>
              </a:rPr>
              <a:t>補正項</a:t>
            </a:r>
            <a:r>
              <a:rPr lang="ja-JP" altLang="en-US" dirty="0" smtClean="0">
                <a:latin typeface="Calibri" pitchFamily="34" charset="0"/>
              </a:rPr>
              <a:t>を加える必要がある。この補正項の計算は非常に難しい。</a:t>
            </a:r>
            <a:endParaRPr lang="en-US" altLang="ja-JP" dirty="0" smtClean="0">
              <a:latin typeface="Calibri" pitchFamily="34" charset="0"/>
            </a:endParaRPr>
          </a:p>
        </p:txBody>
      </p:sp>
      <p:pic>
        <p:nvPicPr>
          <p:cNvPr id="77" name="Picture 71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48757" y="3343259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8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4550592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5</a:t>
            </a:r>
            <a:r>
              <a:rPr lang="ja-JP" altLang="en-US" sz="1600" dirty="0" smtClean="0">
                <a:latin typeface="Calibri" pitchFamily="34" charset="0"/>
              </a:rPr>
              <a:t>次元</a:t>
            </a:r>
            <a:r>
              <a:rPr lang="en-US" altLang="ja-JP" sz="1600" dirty="0" smtClean="0">
                <a:latin typeface="Calibri" pitchFamily="34" charset="0"/>
              </a:rPr>
              <a:t>SYM</a:t>
            </a:r>
            <a:r>
              <a:rPr lang="ja-JP" altLang="en-US" sz="1600" dirty="0" smtClean="0">
                <a:latin typeface="Calibri" pitchFamily="34" charset="0"/>
              </a:rPr>
              <a:t>の相構造  </a:t>
            </a:r>
            <a:r>
              <a:rPr lang="en-US" altLang="ja-JP" sz="1600" dirty="0" smtClean="0">
                <a:latin typeface="Calibri" pitchFamily="34" charset="0"/>
              </a:rPr>
              <a:t>(</a:t>
            </a:r>
            <a:r>
              <a:rPr lang="ja-JP" altLang="en-US" sz="1600" dirty="0" smtClean="0">
                <a:latin typeface="Calibri" pitchFamily="34" charset="0"/>
              </a:rPr>
              <a:t>以下の話では非常に有用</a:t>
            </a:r>
            <a:r>
              <a:rPr lang="en-US" altLang="ja-JP" sz="1600" dirty="0" smtClean="0">
                <a:latin typeface="Calibri" pitchFamily="34" charset="0"/>
              </a:rPr>
              <a:t>)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84713" y="2389188"/>
            <a:ext cx="681037" cy="331787"/>
          </a:xfrm>
          <a:prstGeom prst="rect">
            <a:avLst/>
          </a:prstGeom>
          <a:solidFill>
            <a:srgbClr val="CC99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8" name="Text Box 21"/>
          <p:cNvSpPr txBox="1">
            <a:spLocks noChangeArrowheads="1"/>
          </p:cNvSpPr>
          <p:nvPr/>
        </p:nvSpPr>
        <p:spPr bwMode="auto">
          <a:xfrm>
            <a:off x="4759038" y="2426134"/>
            <a:ext cx="53705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4dYM</a:t>
            </a:r>
          </a:p>
        </p:txBody>
      </p:sp>
      <p:sp>
        <p:nvSpPr>
          <p:cNvPr id="89" name="Rectangle 34"/>
          <p:cNvSpPr>
            <a:spLocks noChangeArrowheads="1"/>
          </p:cNvSpPr>
          <p:nvPr/>
        </p:nvSpPr>
        <p:spPr bwMode="auto">
          <a:xfrm>
            <a:off x="4689475" y="1793875"/>
            <a:ext cx="681038" cy="331788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90" name="Text Box 35"/>
          <p:cNvSpPr txBox="1">
            <a:spLocks noChangeArrowheads="1"/>
          </p:cNvSpPr>
          <p:nvPr/>
        </p:nvSpPr>
        <p:spPr bwMode="auto">
          <a:xfrm>
            <a:off x="4711129" y="1837605"/>
            <a:ext cx="622016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SUGRA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4 \ll 1&#10;\end{align*}&lt;/body&gt;&#10;  &lt;fcolor&gt;FF000000&lt;/fcolor&gt;&#10;  &lt;bcolor&gt;FFFFFFFF&lt;/bcolor&gt;&#10;  &lt;transparent&gt;True&lt;/transparent&gt;&#10;  &lt;resolution&gt;1800&lt;/resolution&gt;&#10;  &lt;imageh&gt;211&lt;/imageh&gt;&#10;  &lt;imagew&gt;736&lt;/imagew&gt;&#10;  &lt;scale&gt;100&lt;/scale&gt;&#10;  &lt;cursor&gt;31&lt;/cursor&gt;&#10;&lt;/TeXTeX&gt;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732" y="4151765"/>
            <a:ext cx="372941" cy="10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09620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7" name="Arc 2"/>
          <p:cNvSpPr>
            <a:spLocks/>
          </p:cNvSpPr>
          <p:nvPr/>
        </p:nvSpPr>
        <p:spPr bwMode="auto">
          <a:xfrm rot="10800000">
            <a:off x="1017588" y="1270000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3" name="Line 3"/>
          <p:cNvSpPr>
            <a:spLocks noChangeShapeType="1"/>
          </p:cNvSpPr>
          <p:nvPr/>
        </p:nvSpPr>
        <p:spPr bwMode="auto">
          <a:xfrm>
            <a:off x="954088" y="29416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1" name="Line 4"/>
          <p:cNvSpPr>
            <a:spLocks noChangeShapeType="1"/>
          </p:cNvSpPr>
          <p:nvPr/>
        </p:nvSpPr>
        <p:spPr bwMode="auto">
          <a:xfrm flipV="1">
            <a:off x="939800" y="12620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62" name="Picture 5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00488" y="27400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63" name="Picture 6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4538" y="11985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65" name="AutoShape 8"/>
          <p:cNvSpPr>
            <a:spLocks/>
          </p:cNvSpPr>
          <p:nvPr/>
        </p:nvSpPr>
        <p:spPr bwMode="auto">
          <a:xfrm>
            <a:off x="79375" y="16081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pic>
        <p:nvPicPr>
          <p:cNvPr id="67" name="Picture 10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22475" y="3027363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8" name="Line 11"/>
          <p:cNvSpPr>
            <a:spLocks noChangeShapeType="1"/>
          </p:cNvSpPr>
          <p:nvPr/>
        </p:nvSpPr>
        <p:spPr bwMode="auto">
          <a:xfrm>
            <a:off x="571500" y="14620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9" name="Freeform 12"/>
          <p:cNvSpPr>
            <a:spLocks/>
          </p:cNvSpPr>
          <p:nvPr/>
        </p:nvSpPr>
        <p:spPr bwMode="auto">
          <a:xfrm>
            <a:off x="1244600" y="1268413"/>
            <a:ext cx="2627313" cy="147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168"/>
              </a:cxn>
              <a:cxn ang="0">
                <a:pos x="193" y="277"/>
              </a:cxn>
            </a:cxnLst>
            <a:rect l="0" t="0" r="r" b="b"/>
            <a:pathLst>
              <a:path w="193" h="277">
                <a:moveTo>
                  <a:pt x="0" y="0"/>
                </a:moveTo>
                <a:cubicBezTo>
                  <a:pt x="9" y="61"/>
                  <a:pt x="18" y="122"/>
                  <a:pt x="50" y="168"/>
                </a:cubicBezTo>
                <a:cubicBezTo>
                  <a:pt x="82" y="214"/>
                  <a:pt x="137" y="245"/>
                  <a:pt x="193" y="277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H="1">
            <a:off x="1408113" y="1282700"/>
            <a:ext cx="306387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>
            <a:off x="1314450" y="1014413"/>
            <a:ext cx="427038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>
            <a:off x="939800" y="10826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1733550" y="844550"/>
            <a:ext cx="2980033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confinement/deconfinement phase transition in 4dYM.</a:t>
            </a:r>
          </a:p>
        </p:txBody>
      </p:sp>
      <p:pic>
        <p:nvPicPr>
          <p:cNvPr id="76" name="Picture 19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3038" y="16303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9" name="Rectangle 26"/>
          <p:cNvSpPr>
            <a:spLocks noChangeArrowheads="1"/>
          </p:cNvSpPr>
          <p:nvPr/>
        </p:nvSpPr>
        <p:spPr bwMode="auto">
          <a:xfrm>
            <a:off x="1447800" y="1803400"/>
            <a:ext cx="2435225" cy="10604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1828800" y="162560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287463" y="2119313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2114550" y="234473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3128963" y="249078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3838987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Witten</a:t>
            </a:r>
            <a:r>
              <a:rPr lang="ja-JP" altLang="en-US" sz="1600" dirty="0" smtClean="0">
                <a:latin typeface="Calibri" pitchFamily="34" charset="0"/>
              </a:rPr>
              <a:t>の</a:t>
            </a:r>
            <a:r>
              <a:rPr lang="en-US" altLang="ja-JP" sz="1600" dirty="0" smtClean="0">
                <a:latin typeface="Calibri" pitchFamily="34" charset="0"/>
              </a:rPr>
              <a:t>Holography</a:t>
            </a:r>
            <a:r>
              <a:rPr lang="ja-JP" altLang="en-US" sz="1600" dirty="0" smtClean="0">
                <a:latin typeface="Calibri" pitchFamily="34" charset="0"/>
              </a:rPr>
              <a:t>の基本的なアイデア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56" name="Rectangle 70"/>
          <p:cNvSpPr>
            <a:spLocks noChangeArrowheads="1"/>
          </p:cNvSpPr>
          <p:nvPr/>
        </p:nvSpPr>
        <p:spPr bwMode="auto">
          <a:xfrm>
            <a:off x="2316163" y="1260475"/>
            <a:ext cx="1543050" cy="779463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7" name="Picture 71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00363" y="1760413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2643166" y="1416403"/>
            <a:ext cx="907350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D4</a:t>
            </a:r>
            <a:r>
              <a:rPr lang="ja-JP" altLang="en-US" dirty="0" smtClean="0">
                <a:latin typeface="Calibri" pitchFamily="34" charset="0"/>
              </a:rPr>
              <a:t>ソリトン解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1352131" y="3299494"/>
            <a:ext cx="3034536" cy="560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54000" tIns="10800" rIns="54000" bIns="1080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7030A0"/>
                </a:solidFill>
                <a:latin typeface="Calibri" pitchFamily="34" charset="0"/>
              </a:rPr>
              <a:t>4d YM </a:t>
            </a:r>
            <a:r>
              <a:rPr lang="ja-JP" altLang="en-US" sz="1400" dirty="0" smtClean="0">
                <a:latin typeface="Calibri" pitchFamily="34" charset="0"/>
              </a:rPr>
              <a:t>の情報を強結合展開のように</a:t>
            </a:r>
            <a:endParaRPr lang="en-US" altLang="ja-JP" sz="1400" dirty="0" smtClean="0">
              <a:latin typeface="Calibri" pitchFamily="34" charset="0"/>
            </a:endParaRPr>
          </a:p>
          <a:p>
            <a:pPr algn="ctr"/>
            <a:r>
              <a:rPr lang="en-US" altLang="ja-JP" sz="1400" dirty="0" smtClean="0">
                <a:latin typeface="Calibri" pitchFamily="34" charset="0"/>
              </a:rPr>
              <a:t> </a:t>
            </a:r>
            <a:r>
              <a:rPr lang="en-US" altLang="ja-JP" sz="1400" dirty="0" smtClean="0">
                <a:solidFill>
                  <a:srgbClr val="00B0F0"/>
                </a:solidFill>
                <a:latin typeface="Calibri" pitchFamily="34" charset="0"/>
              </a:rPr>
              <a:t>IIA </a:t>
            </a: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SUGRA </a:t>
            </a: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からえられるのでは無いか</a:t>
            </a: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>
            <a:off x="1600200" y="1479550"/>
            <a:ext cx="649288" cy="76200"/>
          </a:xfrm>
          <a:prstGeom prst="leftRightArrow">
            <a:avLst>
              <a:gd name="adj1" fmla="val 50000"/>
              <a:gd name="adj2" fmla="val 170417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933536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3838987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Witten</a:t>
            </a:r>
            <a:r>
              <a:rPr lang="ja-JP" altLang="en-US" sz="1600" dirty="0" smtClean="0">
                <a:latin typeface="Calibri" pitchFamily="34" charset="0"/>
              </a:rPr>
              <a:t>の</a:t>
            </a:r>
            <a:r>
              <a:rPr lang="en-US" altLang="ja-JP" sz="1600" dirty="0" smtClean="0">
                <a:latin typeface="Calibri" pitchFamily="34" charset="0"/>
              </a:rPr>
              <a:t>Holography</a:t>
            </a:r>
            <a:r>
              <a:rPr lang="ja-JP" altLang="en-US" sz="1600" dirty="0" smtClean="0">
                <a:latin typeface="Calibri" pitchFamily="34" charset="0"/>
              </a:rPr>
              <a:t>の基本的なアイデア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69349" y="1138061"/>
            <a:ext cx="4700326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Calibri" pitchFamily="34" charset="0"/>
              </a:rPr>
              <a:t>格子ゲージ理論</a:t>
            </a:r>
            <a:r>
              <a:rPr lang="en-US" altLang="ja-JP" sz="1400" dirty="0" smtClean="0">
                <a:latin typeface="Calibri" pitchFamily="34" charset="0"/>
              </a:rPr>
              <a:t>:   </a:t>
            </a:r>
          </a:p>
          <a:p>
            <a:r>
              <a:rPr lang="ja-JP" altLang="en-US" sz="1400" dirty="0" smtClean="0">
                <a:latin typeface="Calibri" pitchFamily="34" charset="0"/>
              </a:rPr>
              <a:t>         解析可能</a:t>
            </a:r>
            <a:r>
              <a:rPr lang="en-US" altLang="ja-JP" sz="1400" dirty="0" smtClean="0">
                <a:latin typeface="Calibri" pitchFamily="34" charset="0"/>
              </a:rPr>
              <a:t>	       </a:t>
            </a:r>
            <a:r>
              <a:rPr lang="ja-JP" altLang="en-US" sz="1400" dirty="0" smtClean="0">
                <a:latin typeface="Calibri" pitchFamily="34" charset="0"/>
              </a:rPr>
              <a:t>格子理論</a:t>
            </a:r>
            <a:r>
              <a:rPr lang="en-US" altLang="ja-JP" sz="1400" dirty="0" smtClean="0">
                <a:latin typeface="Calibri" pitchFamily="34" charset="0"/>
              </a:rPr>
              <a:t>                            4d YM  </a:t>
            </a:r>
            <a:br>
              <a:rPr lang="en-US" altLang="ja-JP" sz="1400" dirty="0" smtClean="0">
                <a:latin typeface="Calibri" pitchFamily="34" charset="0"/>
              </a:rPr>
            </a:br>
            <a:endParaRPr lang="en-US" altLang="ja-JP" sz="1400" dirty="0" smtClean="0">
              <a:latin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</a:rPr>
              <a:t/>
            </a:r>
            <a:br>
              <a:rPr lang="en-US" sz="1400" dirty="0" smtClean="0"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Witten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の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holographic QCD </a:t>
            </a:r>
            <a:r>
              <a:rPr lang="en-US" altLang="ja-JP" sz="1400" dirty="0" smtClean="0">
                <a:latin typeface="Calibri" pitchFamily="34" charset="0"/>
              </a:rPr>
              <a:t>:</a:t>
            </a:r>
          </a:p>
          <a:p>
            <a:r>
              <a:rPr lang="ja-JP" altLang="en-US" sz="1400" dirty="0" smtClean="0">
                <a:latin typeface="Calibri" pitchFamily="34" charset="0"/>
              </a:rPr>
              <a:t>       重力の解析</a:t>
            </a:r>
            <a:r>
              <a:rPr lang="en-US" altLang="ja-JP" sz="1400" dirty="0" smtClean="0">
                <a:latin typeface="Calibri" pitchFamily="34" charset="0"/>
              </a:rPr>
              <a:t>                          5dSYM                               4d YM</a:t>
            </a:r>
            <a:endParaRPr lang="en-GB" sz="1400" dirty="0" smtClean="0">
              <a:latin typeface="Calibri" pitchFamily="34" charset="0"/>
            </a:endParaRPr>
          </a:p>
        </p:txBody>
      </p:sp>
      <p:cxnSp>
        <p:nvCxnSpPr>
          <p:cNvPr id="58" name="直線矢印コネクタ 57"/>
          <p:cNvCxnSpPr/>
          <p:nvPr/>
        </p:nvCxnSpPr>
        <p:spPr bwMode="auto">
          <a:xfrm>
            <a:off x="3357770" y="1596594"/>
            <a:ext cx="40178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3343568" y="2677242"/>
            <a:ext cx="40178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直線矢印コネクタ 76"/>
          <p:cNvCxnSpPr/>
          <p:nvPr/>
        </p:nvCxnSpPr>
        <p:spPr bwMode="auto">
          <a:xfrm flipH="1">
            <a:off x="1531243" y="1638043"/>
            <a:ext cx="484909" cy="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直線矢印コネクタ 77"/>
          <p:cNvCxnSpPr/>
          <p:nvPr/>
        </p:nvCxnSpPr>
        <p:spPr bwMode="auto">
          <a:xfrm flipH="1">
            <a:off x="1548974" y="2677242"/>
            <a:ext cx="484909" cy="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テキスト ボックス 86"/>
          <p:cNvSpPr txBox="1"/>
          <p:nvPr/>
        </p:nvSpPr>
        <p:spPr>
          <a:xfrm>
            <a:off x="1266715" y="186542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0000FF"/>
                </a:solidFill>
                <a:latin typeface="Calibri" pitchFamily="34" charset="0"/>
              </a:rPr>
              <a:t>強結合</a:t>
            </a:r>
            <a:r>
              <a:rPr lang="ja-JP" altLang="en-US" sz="1400" dirty="0">
                <a:solidFill>
                  <a:srgbClr val="0000FF"/>
                </a:solidFill>
                <a:latin typeface="Calibri" pitchFamily="34" charset="0"/>
              </a:rPr>
              <a:t>展開</a:t>
            </a:r>
            <a:endParaRPr lang="en-GB" sz="1400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8" name="Text Box 88"/>
          <p:cNvSpPr txBox="1">
            <a:spLocks noChangeArrowheads="1"/>
          </p:cNvSpPr>
          <p:nvPr/>
        </p:nvSpPr>
        <p:spPr bwMode="auto">
          <a:xfrm>
            <a:off x="3932939" y="2846221"/>
            <a:ext cx="1184670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 smtClean="0">
                <a:latin typeface="Calibri" pitchFamily="34" charset="0"/>
              </a:rPr>
              <a:t>(           &lt;&lt; KK scale)</a:t>
            </a:r>
            <a:endParaRPr lang="en-US" altLang="ja-JP" sz="1100" dirty="0">
              <a:latin typeface="Calibri" pitchFamily="34" charset="0"/>
            </a:endParaRPr>
          </a:p>
        </p:txBody>
      </p:sp>
      <p:pic>
        <p:nvPicPr>
          <p:cNvPr id="89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{YM} &#10;\end{align*}&lt;/body&gt;&#10;  &lt;fcolor&gt;FF000000&lt;/fcolor&gt;&#10;  &lt;bcolor&gt;FFFFFFFF&lt;/bcolor&gt;&#10;  &lt;transparent&gt;True&lt;/transparent&gt;&#10;  &lt;resolution&gt;1800&lt;/resolution&gt;&#10;  &lt;imageh&gt;216&lt;/imageh&gt;&#10;  &lt;imagew&gt;524&lt;/imagew&gt;&#10;  &lt;scale&gt;100&lt;/scale&gt;&#10;  &lt;cursor&gt;29&lt;/cursor&gt;&#10;&lt;/TeXTeX&gt;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55978" y="2872791"/>
            <a:ext cx="285685" cy="117763"/>
          </a:xfrm>
          <a:prstGeom prst="rect">
            <a:avLst/>
          </a:prstGeom>
        </p:spPr>
      </p:pic>
      <p:sp>
        <p:nvSpPr>
          <p:cNvPr id="90" name="Text Box 88"/>
          <p:cNvSpPr txBox="1">
            <a:spLocks noChangeArrowheads="1"/>
          </p:cNvSpPr>
          <p:nvPr/>
        </p:nvSpPr>
        <p:spPr bwMode="auto">
          <a:xfrm>
            <a:off x="3845070" y="1674337"/>
            <a:ext cx="1684807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 smtClean="0">
                <a:latin typeface="Calibri" pitchFamily="34" charset="0"/>
              </a:rPr>
              <a:t>(           &lt;&lt; 1/a,  a:</a:t>
            </a:r>
            <a:r>
              <a:rPr lang="ja-JP" altLang="en-US" sz="1100" dirty="0" smtClean="0">
                <a:latin typeface="Calibri" pitchFamily="34" charset="0"/>
              </a:rPr>
              <a:t>格子間隔</a:t>
            </a:r>
            <a:r>
              <a:rPr lang="en-US" altLang="ja-JP" sz="1100" dirty="0" smtClean="0">
                <a:latin typeface="Calibri" pitchFamily="34" charset="0"/>
              </a:rPr>
              <a:t>)</a:t>
            </a:r>
            <a:endParaRPr lang="en-US" altLang="ja-JP" sz="1100" dirty="0">
              <a:latin typeface="Calibri" pitchFamily="34" charset="0"/>
            </a:endParaRPr>
          </a:p>
        </p:txBody>
      </p:sp>
      <p:pic>
        <p:nvPicPr>
          <p:cNvPr id="91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{YM} &#10;\end{align*}&lt;/body&gt;&#10;  &lt;fcolor&gt;FF000000&lt;/fcolor&gt;&#10;  &lt;bcolor&gt;FFFFFFFF&lt;/bcolor&gt;&#10;  &lt;transparent&gt;True&lt;/transparent&gt;&#10;  &lt;resolution&gt;1800&lt;/resolution&gt;&#10;  &lt;imageh&gt;216&lt;/imageh&gt;&#10;  &lt;imagew&gt;524&lt;/imagew&gt;&#10;  &lt;scale&gt;100&lt;/scale&gt;&#10;  &lt;cursor&gt;29&lt;/cursor&gt;&#10;&lt;/TeXTeX&gt;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83186" y="1721673"/>
            <a:ext cx="285685" cy="117763"/>
          </a:xfrm>
          <a:prstGeom prst="rect">
            <a:avLst/>
          </a:prstGeom>
        </p:spPr>
      </p:pic>
      <p:sp>
        <p:nvSpPr>
          <p:cNvPr id="92" name="テキスト ボックス 91"/>
          <p:cNvSpPr txBox="1"/>
          <p:nvPr/>
        </p:nvSpPr>
        <p:spPr>
          <a:xfrm>
            <a:off x="3032941" y="1830213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0000FF"/>
                </a:solidFill>
                <a:latin typeface="Calibri" pitchFamily="34" charset="0"/>
              </a:rPr>
              <a:t>連続極限</a:t>
            </a:r>
            <a:r>
              <a:rPr lang="en-US" altLang="ja-JP" sz="1400" dirty="0" smtClean="0">
                <a:solidFill>
                  <a:srgbClr val="0000FF"/>
                </a:solidFill>
                <a:latin typeface="Calibri" pitchFamily="34" charset="0"/>
              </a:rPr>
              <a:t/>
            </a:r>
            <a:br>
              <a:rPr lang="en-US" altLang="ja-JP" sz="1400" dirty="0" smtClean="0">
                <a:solidFill>
                  <a:srgbClr val="0000FF"/>
                </a:solidFill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0000FF"/>
                </a:solidFill>
                <a:latin typeface="Calibri" pitchFamily="34" charset="0"/>
              </a:rPr>
              <a:t>(“</a:t>
            </a:r>
            <a:r>
              <a:rPr lang="ja-JP" altLang="en-US" sz="1400" dirty="0" smtClean="0">
                <a:solidFill>
                  <a:srgbClr val="0000FF"/>
                </a:solidFill>
                <a:latin typeface="Calibri" pitchFamily="34" charset="0"/>
              </a:rPr>
              <a:t>弱</a:t>
            </a:r>
            <a:r>
              <a:rPr lang="en-US" altLang="ja-JP" sz="1400" dirty="0" smtClean="0">
                <a:solidFill>
                  <a:srgbClr val="0000FF"/>
                </a:solidFill>
                <a:latin typeface="Calibri" pitchFamily="34" charset="0"/>
              </a:rPr>
              <a:t>”</a:t>
            </a:r>
            <a:r>
              <a:rPr lang="ja-JP" altLang="en-US" sz="1400" dirty="0" smtClean="0">
                <a:solidFill>
                  <a:srgbClr val="0000FF"/>
                </a:solidFill>
                <a:latin typeface="Calibri" pitchFamily="34" charset="0"/>
              </a:rPr>
              <a:t>結合</a:t>
            </a:r>
            <a:r>
              <a:rPr lang="en-US" altLang="ja-JP" sz="1400" dirty="0" smtClean="0">
                <a:solidFill>
                  <a:srgbClr val="0000FF"/>
                </a:solidFill>
                <a:latin typeface="Calibri" pitchFamily="34" charset="0"/>
              </a:rPr>
              <a:t> )</a:t>
            </a:r>
            <a:endParaRPr lang="en-GB" sz="1400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3" name="Text Box 69"/>
          <p:cNvSpPr txBox="1">
            <a:spLocks noChangeArrowheads="1"/>
          </p:cNvSpPr>
          <p:nvPr/>
        </p:nvSpPr>
        <p:spPr bwMode="auto">
          <a:xfrm>
            <a:off x="93952" y="876996"/>
            <a:ext cx="2816527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</a:t>
            </a:r>
            <a:r>
              <a:rPr lang="ja-JP" altLang="en-US" sz="1600" dirty="0" smtClean="0">
                <a:latin typeface="Calibri" pitchFamily="34" charset="0"/>
              </a:rPr>
              <a:t>格子ゲージ理論と似ている。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94" name="Text Box 39"/>
          <p:cNvSpPr txBox="1">
            <a:spLocks noChangeArrowheads="1"/>
          </p:cNvSpPr>
          <p:nvPr/>
        </p:nvSpPr>
        <p:spPr bwMode="auto">
          <a:xfrm>
            <a:off x="287126" y="3215967"/>
            <a:ext cx="5359368" cy="883585"/>
          </a:xfrm>
          <a:prstGeom prst="rect">
            <a:avLst/>
          </a:prstGeom>
          <a:noFill/>
          <a:ln w="1270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54000" tIns="10800" rIns="54000" bIns="10800">
            <a:spAutoFit/>
          </a:bodyPr>
          <a:lstStyle/>
          <a:p>
            <a:pPr marL="228600" indent="-228600" algn="ctr"/>
            <a:r>
              <a:rPr lang="ja-JP" altLang="en-US" sz="1400" dirty="0" smtClean="0">
                <a:latin typeface="Calibri" pitchFamily="34" charset="0"/>
              </a:rPr>
              <a:t>一般に強</a:t>
            </a:r>
            <a:r>
              <a:rPr lang="ja-JP" altLang="en-US" sz="1400" dirty="0">
                <a:latin typeface="Calibri" pitchFamily="34" charset="0"/>
              </a:rPr>
              <a:t>結合</a:t>
            </a:r>
            <a:r>
              <a:rPr lang="ja-JP" altLang="en-US" sz="1400" dirty="0" smtClean="0">
                <a:latin typeface="Calibri" pitchFamily="34" charset="0"/>
              </a:rPr>
              <a:t>展開は定性的にそれほど悪くない。ただし</a:t>
            </a:r>
            <a:r>
              <a:rPr lang="ja-JP" altLang="en-US" sz="1400" dirty="0" err="1" smtClean="0">
                <a:latin typeface="Calibri" pitchFamily="34" charset="0"/>
              </a:rPr>
              <a:t>、、、</a:t>
            </a:r>
            <a:endParaRPr lang="en-US" altLang="ja-JP" sz="1400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r>
              <a:rPr lang="ja-JP" altLang="en-US" sz="1400" dirty="0" smtClean="0">
                <a:latin typeface="Calibri" pitchFamily="34" charset="0"/>
              </a:rPr>
              <a:t>強結合と弱結合領域の間に相転移が起きない。</a:t>
            </a:r>
            <a:endParaRPr lang="en-US" altLang="ja-JP" sz="1400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r>
              <a:rPr lang="ja-JP" altLang="en-US" sz="1400" dirty="0" smtClean="0">
                <a:latin typeface="Calibri" pitchFamily="34" charset="0"/>
              </a:rPr>
              <a:t>連続理論で非物理的な</a:t>
            </a:r>
            <a:r>
              <a:rPr lang="en-US" altLang="ja-JP" sz="1400" dirty="0" err="1" smtClean="0">
                <a:latin typeface="Calibri" pitchFamily="34" charset="0"/>
              </a:rPr>
              <a:t>Doubler</a:t>
            </a:r>
            <a:r>
              <a:rPr lang="ja-JP" altLang="en-US" sz="1400" dirty="0" err="1" smtClean="0">
                <a:latin typeface="Calibri" pitchFamily="34" charset="0"/>
              </a:rPr>
              <a:t>のような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artifact</a:t>
            </a:r>
            <a:r>
              <a:rPr lang="ja-JP" altLang="en-US" sz="1400" dirty="0" smtClean="0">
                <a:latin typeface="Calibri" pitchFamily="34" charset="0"/>
              </a:rPr>
              <a:t>に気をつける。</a:t>
            </a:r>
            <a:endParaRPr lang="ja-JP" altLang="en-US" sz="1400" dirty="0">
              <a:latin typeface="Calibri" pitchFamily="34" charset="0"/>
            </a:endParaRPr>
          </a:p>
        </p:txBody>
      </p:sp>
      <p:pic>
        <p:nvPicPr>
          <p:cNvPr id="96" name="Picture 71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2723" y="2792246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2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4 \ll 1&#10;\end{align*}&lt;/body&gt;&#10;  &lt;fcolor&gt;FF000000&lt;/fcolor&gt;&#10;  &lt;bcolor&gt;FFFFFFFF&lt;/bcolor&gt;&#10;  &lt;transparent&gt;True&lt;/transparent&gt;&#10;  &lt;resolution&gt;1800&lt;/resolution&gt;&#10;  &lt;imageh&gt;211&lt;/imageh&gt;&#10;  &lt;imagew&gt;736&lt;/imagew&gt;&#10;  &lt;scale&gt;100&lt;/scale&gt;&#10;  &lt;cursor&gt;31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72" y="2814455"/>
            <a:ext cx="389466" cy="11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65065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7" name="Arc 2"/>
          <p:cNvSpPr>
            <a:spLocks/>
          </p:cNvSpPr>
          <p:nvPr/>
        </p:nvSpPr>
        <p:spPr bwMode="auto">
          <a:xfrm rot="10800000">
            <a:off x="1017588" y="1270000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3" name="Line 3"/>
          <p:cNvSpPr>
            <a:spLocks noChangeShapeType="1"/>
          </p:cNvSpPr>
          <p:nvPr/>
        </p:nvSpPr>
        <p:spPr bwMode="auto">
          <a:xfrm>
            <a:off x="954088" y="29416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1" name="Line 4"/>
          <p:cNvSpPr>
            <a:spLocks noChangeShapeType="1"/>
          </p:cNvSpPr>
          <p:nvPr/>
        </p:nvSpPr>
        <p:spPr bwMode="auto">
          <a:xfrm flipV="1">
            <a:off x="939800" y="12620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62" name="Picture 5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00488" y="27400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63" name="Picture 6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4538" y="11985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65" name="AutoShape 8"/>
          <p:cNvSpPr>
            <a:spLocks/>
          </p:cNvSpPr>
          <p:nvPr/>
        </p:nvSpPr>
        <p:spPr bwMode="auto">
          <a:xfrm>
            <a:off x="79375" y="16081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pic>
        <p:nvPicPr>
          <p:cNvPr id="67" name="Picture 10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22475" y="3027363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8" name="Line 11"/>
          <p:cNvSpPr>
            <a:spLocks noChangeShapeType="1"/>
          </p:cNvSpPr>
          <p:nvPr/>
        </p:nvSpPr>
        <p:spPr bwMode="auto">
          <a:xfrm>
            <a:off x="571500" y="14620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9" name="Freeform 12"/>
          <p:cNvSpPr>
            <a:spLocks/>
          </p:cNvSpPr>
          <p:nvPr/>
        </p:nvSpPr>
        <p:spPr bwMode="auto">
          <a:xfrm>
            <a:off x="1244600" y="1268413"/>
            <a:ext cx="2627313" cy="147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168"/>
              </a:cxn>
              <a:cxn ang="0">
                <a:pos x="193" y="277"/>
              </a:cxn>
            </a:cxnLst>
            <a:rect l="0" t="0" r="r" b="b"/>
            <a:pathLst>
              <a:path w="193" h="277">
                <a:moveTo>
                  <a:pt x="0" y="0"/>
                </a:moveTo>
                <a:cubicBezTo>
                  <a:pt x="9" y="61"/>
                  <a:pt x="18" y="122"/>
                  <a:pt x="50" y="168"/>
                </a:cubicBezTo>
                <a:cubicBezTo>
                  <a:pt x="82" y="214"/>
                  <a:pt x="137" y="245"/>
                  <a:pt x="193" y="277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 flipH="1">
            <a:off x="1408113" y="1282700"/>
            <a:ext cx="306387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 flipH="1">
            <a:off x="1314450" y="1014413"/>
            <a:ext cx="427038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74" name="Line 17"/>
          <p:cNvSpPr>
            <a:spLocks noChangeShapeType="1"/>
          </p:cNvSpPr>
          <p:nvPr/>
        </p:nvSpPr>
        <p:spPr bwMode="auto">
          <a:xfrm>
            <a:off x="939800" y="10826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1733550" y="844550"/>
            <a:ext cx="2980033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confinement/deconfinement phase transition in 4dYM.</a:t>
            </a:r>
          </a:p>
        </p:txBody>
      </p:sp>
      <p:pic>
        <p:nvPicPr>
          <p:cNvPr id="76" name="Picture 19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3038" y="16303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9" name="Rectangle 26"/>
          <p:cNvSpPr>
            <a:spLocks noChangeArrowheads="1"/>
          </p:cNvSpPr>
          <p:nvPr/>
        </p:nvSpPr>
        <p:spPr bwMode="auto">
          <a:xfrm>
            <a:off x="1447800" y="1803400"/>
            <a:ext cx="2435225" cy="10604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1828800" y="162560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287463" y="2119313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2114550" y="234473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3128963" y="249078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3838987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Witten</a:t>
            </a:r>
            <a:r>
              <a:rPr lang="ja-JP" altLang="en-US" sz="1600" dirty="0" smtClean="0">
                <a:latin typeface="Calibri" pitchFamily="34" charset="0"/>
              </a:rPr>
              <a:t>の</a:t>
            </a:r>
            <a:r>
              <a:rPr lang="en-US" altLang="ja-JP" sz="1600" dirty="0" smtClean="0">
                <a:latin typeface="Calibri" pitchFamily="34" charset="0"/>
              </a:rPr>
              <a:t>Holography</a:t>
            </a:r>
            <a:r>
              <a:rPr lang="ja-JP" altLang="en-US" sz="1600" dirty="0" smtClean="0">
                <a:latin typeface="Calibri" pitchFamily="34" charset="0"/>
              </a:rPr>
              <a:t>の基本的なアイデア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56" name="Rectangle 70"/>
          <p:cNvSpPr>
            <a:spLocks noChangeArrowheads="1"/>
          </p:cNvSpPr>
          <p:nvPr/>
        </p:nvSpPr>
        <p:spPr bwMode="auto">
          <a:xfrm>
            <a:off x="2316163" y="1260475"/>
            <a:ext cx="1543050" cy="779463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7" name="Picture 71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00363" y="1760413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2643166" y="1416403"/>
            <a:ext cx="907350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D4</a:t>
            </a:r>
            <a:r>
              <a:rPr lang="ja-JP" altLang="en-US" dirty="0" smtClean="0">
                <a:latin typeface="Calibri" pitchFamily="34" charset="0"/>
              </a:rPr>
              <a:t>ソリトン解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>
            <a:off x="1600200" y="1479550"/>
            <a:ext cx="649288" cy="76200"/>
          </a:xfrm>
          <a:prstGeom prst="leftRightArrow">
            <a:avLst>
              <a:gd name="adj1" fmla="val 50000"/>
              <a:gd name="adj2" fmla="val 170417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5516" y="3396318"/>
            <a:ext cx="4507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Calibri" pitchFamily="34" charset="0"/>
              </a:rPr>
              <a:t>実際に</a:t>
            </a:r>
            <a:r>
              <a:rPr kumimoji="1" lang="en-US" altLang="ja-JP" sz="1400" dirty="0" smtClean="0">
                <a:latin typeface="Calibri" pitchFamily="34" charset="0"/>
              </a:rPr>
              <a:t>D4</a:t>
            </a:r>
            <a:r>
              <a:rPr kumimoji="1" lang="ja-JP" altLang="en-US" sz="1400" dirty="0" smtClean="0">
                <a:latin typeface="Calibri" pitchFamily="34" charset="0"/>
              </a:rPr>
              <a:t>ソリトン解を用いて</a:t>
            </a:r>
            <a:r>
              <a:rPr kumimoji="1" lang="en-US" altLang="ja-JP" sz="1400" dirty="0" smtClean="0">
                <a:latin typeface="Calibri" pitchFamily="34" charset="0"/>
              </a:rPr>
              <a:t>Glueball</a:t>
            </a:r>
            <a:r>
              <a:rPr kumimoji="1" lang="ja-JP" altLang="en-US" sz="1400" dirty="0" smtClean="0">
                <a:latin typeface="Calibri" pitchFamily="34" charset="0"/>
              </a:rPr>
              <a:t>のスペクトラムなどの</a:t>
            </a:r>
            <a:r>
              <a:rPr kumimoji="1" lang="en-US" altLang="ja-JP" sz="1400" dirty="0" smtClean="0">
                <a:latin typeface="Calibri" pitchFamily="34" charset="0"/>
              </a:rPr>
              <a:t/>
            </a:r>
            <a:br>
              <a:rPr kumimoji="1" lang="en-US" altLang="ja-JP" sz="1400" dirty="0" smtClean="0">
                <a:latin typeface="Calibri" pitchFamily="34" charset="0"/>
              </a:rPr>
            </a:br>
            <a:r>
              <a:rPr kumimoji="1"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YM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の閉じ込め相</a:t>
            </a:r>
            <a:r>
              <a:rPr kumimoji="1" lang="ja-JP" altLang="en-US" sz="1400" dirty="0" smtClean="0">
                <a:latin typeface="Calibri" pitchFamily="34" charset="0"/>
              </a:rPr>
              <a:t>のおもしろい結果が得られている。</a:t>
            </a:r>
          </a:p>
        </p:txBody>
      </p:sp>
    </p:spTree>
    <p:extLst>
      <p:ext uri="{BB962C8B-B14F-4D97-AF65-F5344CB8AC3E}">
        <p14:creationId xmlns:p14="http://schemas.microsoft.com/office/powerpoint/2010/main" val="4264341877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3838987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Witten</a:t>
            </a:r>
            <a:r>
              <a:rPr lang="ja-JP" altLang="en-US" sz="1600" dirty="0" smtClean="0">
                <a:latin typeface="Calibri" pitchFamily="34" charset="0"/>
              </a:rPr>
              <a:t>の</a:t>
            </a:r>
            <a:r>
              <a:rPr lang="en-US" altLang="ja-JP" sz="1600" dirty="0" smtClean="0">
                <a:latin typeface="Calibri" pitchFamily="34" charset="0"/>
              </a:rPr>
              <a:t>Holography</a:t>
            </a:r>
            <a:r>
              <a:rPr lang="ja-JP" altLang="en-US" sz="1600" dirty="0" smtClean="0">
                <a:latin typeface="Calibri" pitchFamily="34" charset="0"/>
              </a:rPr>
              <a:t>の基本的なアイデア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37" name="Arc 2"/>
          <p:cNvSpPr>
            <a:spLocks/>
          </p:cNvSpPr>
          <p:nvPr/>
        </p:nvSpPr>
        <p:spPr bwMode="auto">
          <a:xfrm rot="10800000">
            <a:off x="1017588" y="1270000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8" name="Line 3"/>
          <p:cNvSpPr>
            <a:spLocks noChangeShapeType="1"/>
          </p:cNvSpPr>
          <p:nvPr/>
        </p:nvSpPr>
        <p:spPr bwMode="auto">
          <a:xfrm>
            <a:off x="954088" y="29416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 flipV="1">
            <a:off x="939800" y="12620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40" name="Picture 5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00488" y="27400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1" name="Picture 6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4538" y="11985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44" name="AutoShape 8"/>
          <p:cNvSpPr>
            <a:spLocks/>
          </p:cNvSpPr>
          <p:nvPr/>
        </p:nvSpPr>
        <p:spPr bwMode="auto">
          <a:xfrm>
            <a:off x="79375" y="16081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560638" y="1804988"/>
            <a:ext cx="982662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AdS D4 soliton</a:t>
            </a:r>
          </a:p>
        </p:txBody>
      </p:sp>
      <p:pic>
        <p:nvPicPr>
          <p:cNvPr id="48" name="Picture 10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22475" y="3027363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9" name="Line 11"/>
          <p:cNvSpPr>
            <a:spLocks noChangeShapeType="1"/>
          </p:cNvSpPr>
          <p:nvPr/>
        </p:nvSpPr>
        <p:spPr bwMode="auto">
          <a:xfrm>
            <a:off x="571500" y="14620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0" name="Freeform 12"/>
          <p:cNvSpPr>
            <a:spLocks/>
          </p:cNvSpPr>
          <p:nvPr/>
        </p:nvSpPr>
        <p:spPr bwMode="auto">
          <a:xfrm>
            <a:off x="1244600" y="1268413"/>
            <a:ext cx="2627313" cy="147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168"/>
              </a:cxn>
              <a:cxn ang="0">
                <a:pos x="193" y="277"/>
              </a:cxn>
            </a:cxnLst>
            <a:rect l="0" t="0" r="r" b="b"/>
            <a:pathLst>
              <a:path w="193" h="277">
                <a:moveTo>
                  <a:pt x="0" y="0"/>
                </a:moveTo>
                <a:cubicBezTo>
                  <a:pt x="9" y="61"/>
                  <a:pt x="18" y="122"/>
                  <a:pt x="50" y="168"/>
                </a:cubicBezTo>
                <a:cubicBezTo>
                  <a:pt x="82" y="214"/>
                  <a:pt x="137" y="245"/>
                  <a:pt x="193" y="277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>
            <a:off x="1408113" y="1282700"/>
            <a:ext cx="306387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58" name="Line 15"/>
          <p:cNvSpPr>
            <a:spLocks noChangeShapeType="1"/>
          </p:cNvSpPr>
          <p:nvPr/>
        </p:nvSpPr>
        <p:spPr bwMode="auto">
          <a:xfrm flipH="1">
            <a:off x="1314450" y="1014413"/>
            <a:ext cx="427038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77" name="Line 17"/>
          <p:cNvSpPr>
            <a:spLocks noChangeShapeType="1"/>
          </p:cNvSpPr>
          <p:nvPr/>
        </p:nvSpPr>
        <p:spPr bwMode="auto">
          <a:xfrm>
            <a:off x="939800" y="10826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8" name="Text Box 18"/>
          <p:cNvSpPr txBox="1">
            <a:spLocks noChangeArrowheads="1"/>
          </p:cNvSpPr>
          <p:nvPr/>
        </p:nvSpPr>
        <p:spPr bwMode="auto">
          <a:xfrm>
            <a:off x="1733550" y="844550"/>
            <a:ext cx="2980033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confinement/deconfinement phase transition in 4dYM.</a:t>
            </a:r>
          </a:p>
        </p:txBody>
      </p:sp>
      <p:pic>
        <p:nvPicPr>
          <p:cNvPr id="87" name="Picture 19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3038" y="16303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88" name="Rectangle 26"/>
          <p:cNvSpPr>
            <a:spLocks noChangeArrowheads="1"/>
          </p:cNvSpPr>
          <p:nvPr/>
        </p:nvSpPr>
        <p:spPr bwMode="auto">
          <a:xfrm>
            <a:off x="1447800" y="1803400"/>
            <a:ext cx="2435225" cy="1060450"/>
          </a:xfrm>
          <a:prstGeom prst="rect">
            <a:avLst/>
          </a:prstGeom>
          <a:solidFill>
            <a:srgbClr val="FFFFFF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9" name="Text Box 30"/>
          <p:cNvSpPr txBox="1">
            <a:spLocks noChangeArrowheads="1"/>
          </p:cNvSpPr>
          <p:nvPr/>
        </p:nvSpPr>
        <p:spPr bwMode="auto">
          <a:xfrm>
            <a:off x="3128963" y="2490788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90" name="Text Box 31"/>
          <p:cNvSpPr txBox="1">
            <a:spLocks noChangeArrowheads="1"/>
          </p:cNvSpPr>
          <p:nvPr/>
        </p:nvSpPr>
        <p:spPr bwMode="auto">
          <a:xfrm>
            <a:off x="2760663" y="1517650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91" name="Text Box 32"/>
          <p:cNvSpPr txBox="1">
            <a:spLocks noChangeArrowheads="1"/>
          </p:cNvSpPr>
          <p:nvPr/>
        </p:nvSpPr>
        <p:spPr bwMode="auto">
          <a:xfrm>
            <a:off x="3587750" y="1743075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92" name="Rectangle 70"/>
          <p:cNvSpPr>
            <a:spLocks noChangeArrowheads="1"/>
          </p:cNvSpPr>
          <p:nvPr/>
        </p:nvSpPr>
        <p:spPr bwMode="auto">
          <a:xfrm>
            <a:off x="2316163" y="1260475"/>
            <a:ext cx="1543050" cy="1669761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noAutofit/>
          </a:bodyPr>
          <a:lstStyle/>
          <a:p>
            <a:endParaRPr lang="ja-JP" altLang="en-US"/>
          </a:p>
        </p:txBody>
      </p:sp>
      <p:sp>
        <p:nvSpPr>
          <p:cNvPr id="93" name="AutoShape 38"/>
          <p:cNvSpPr>
            <a:spLocks noChangeArrowheads="1"/>
          </p:cNvSpPr>
          <p:nvPr/>
        </p:nvSpPr>
        <p:spPr bwMode="auto">
          <a:xfrm>
            <a:off x="1600200" y="1479550"/>
            <a:ext cx="649288" cy="76200"/>
          </a:xfrm>
          <a:prstGeom prst="leftRightArrow">
            <a:avLst>
              <a:gd name="adj1" fmla="val 50000"/>
              <a:gd name="adj2" fmla="val 170417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94" name="Freeform 34"/>
          <p:cNvSpPr>
            <a:spLocks/>
          </p:cNvSpPr>
          <p:nvPr/>
        </p:nvSpPr>
        <p:spPr bwMode="auto">
          <a:xfrm>
            <a:off x="1244600" y="1268413"/>
            <a:ext cx="2627313" cy="147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168"/>
              </a:cxn>
              <a:cxn ang="0">
                <a:pos x="193" y="277"/>
              </a:cxn>
            </a:cxnLst>
            <a:rect l="0" t="0" r="r" b="b"/>
            <a:pathLst>
              <a:path w="193" h="277">
                <a:moveTo>
                  <a:pt x="0" y="0"/>
                </a:moveTo>
                <a:cubicBezTo>
                  <a:pt x="9" y="61"/>
                  <a:pt x="18" y="122"/>
                  <a:pt x="50" y="168"/>
                </a:cubicBezTo>
                <a:cubicBezTo>
                  <a:pt x="82" y="214"/>
                  <a:pt x="137" y="245"/>
                  <a:pt x="193" y="277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95" name="AutoShape 35"/>
          <p:cNvSpPr>
            <a:spLocks noChangeArrowheads="1"/>
          </p:cNvSpPr>
          <p:nvPr/>
        </p:nvSpPr>
        <p:spPr bwMode="auto">
          <a:xfrm rot="5400000">
            <a:off x="1235075" y="1643063"/>
            <a:ext cx="947738" cy="1141412"/>
          </a:xfrm>
          <a:custGeom>
            <a:avLst/>
            <a:gdLst>
              <a:gd name="G0" fmla="+- 18018 0 0"/>
              <a:gd name="G1" fmla="+- 20695 0 0"/>
              <a:gd name="G2" fmla="+- 4205 0 0"/>
              <a:gd name="G3" fmla="*/ 18018 1 2"/>
              <a:gd name="G4" fmla="+- G3 10800 0"/>
              <a:gd name="G5" fmla="+- 21600 18018 20695"/>
              <a:gd name="G6" fmla="+- 20695 4205 0"/>
              <a:gd name="G7" fmla="*/ G6 1 2"/>
              <a:gd name="G8" fmla="*/ 20695 2 1"/>
              <a:gd name="G9" fmla="+- G8 0 21600"/>
              <a:gd name="G10" fmla="+- G5 0 G4"/>
              <a:gd name="G11" fmla="+- 18018 0 G4"/>
              <a:gd name="G12" fmla="*/ G2 G10 G11"/>
              <a:gd name="T0" fmla="*/ 19809 w 21600"/>
              <a:gd name="T1" fmla="*/ 0 h 21600"/>
              <a:gd name="T2" fmla="*/ 18018 w 21600"/>
              <a:gd name="T3" fmla="*/ 4205 h 21600"/>
              <a:gd name="T4" fmla="*/ 4205 w 21600"/>
              <a:gd name="T5" fmla="*/ 18018 h 21600"/>
              <a:gd name="T6" fmla="*/ 0 w 21600"/>
              <a:gd name="T7" fmla="*/ 19809 h 21600"/>
              <a:gd name="T8" fmla="*/ 4205 w 21600"/>
              <a:gd name="T9" fmla="*/ 21600 h 21600"/>
              <a:gd name="T10" fmla="*/ 12450 w 21600"/>
              <a:gd name="T11" fmla="*/ 20695 h 21600"/>
              <a:gd name="T12" fmla="*/ 20695 w 21600"/>
              <a:gd name="T13" fmla="*/ 12450 h 21600"/>
              <a:gd name="T14" fmla="*/ 21600 w 21600"/>
              <a:gd name="T15" fmla="*/ 4205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9809" y="0"/>
                </a:moveTo>
                <a:lnTo>
                  <a:pt x="18018" y="4205"/>
                </a:lnTo>
                <a:lnTo>
                  <a:pt x="18923" y="4205"/>
                </a:lnTo>
                <a:lnTo>
                  <a:pt x="18923" y="18923"/>
                </a:lnTo>
                <a:lnTo>
                  <a:pt x="4205" y="18923"/>
                </a:lnTo>
                <a:lnTo>
                  <a:pt x="4205" y="18018"/>
                </a:lnTo>
                <a:lnTo>
                  <a:pt x="0" y="19809"/>
                </a:lnTo>
                <a:lnTo>
                  <a:pt x="4205" y="21600"/>
                </a:lnTo>
                <a:lnTo>
                  <a:pt x="4205" y="20695"/>
                </a:lnTo>
                <a:lnTo>
                  <a:pt x="20695" y="20695"/>
                </a:lnTo>
                <a:lnTo>
                  <a:pt x="20695" y="4205"/>
                </a:lnTo>
                <a:lnTo>
                  <a:pt x="21600" y="4205"/>
                </a:lnTo>
                <a:close/>
              </a:path>
            </a:pathLst>
          </a:cu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96" name="Text Box 39"/>
          <p:cNvSpPr txBox="1">
            <a:spLocks noChangeArrowheads="1"/>
          </p:cNvSpPr>
          <p:nvPr/>
        </p:nvSpPr>
        <p:spPr bwMode="auto">
          <a:xfrm>
            <a:off x="2746375" y="2616200"/>
            <a:ext cx="398463" cy="234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>
            <a:spAutoFit/>
          </a:bodyPr>
          <a:lstStyle/>
          <a:p>
            <a:r>
              <a:rPr lang="en-US" altLang="ja-JP" sz="1400" b="1" dirty="0"/>
              <a:t>???</a:t>
            </a:r>
          </a:p>
        </p:txBody>
      </p:sp>
      <p:sp>
        <p:nvSpPr>
          <p:cNvPr id="99" name="AutoShape 38"/>
          <p:cNvSpPr>
            <a:spLocks noChangeArrowheads="1"/>
          </p:cNvSpPr>
          <p:nvPr/>
        </p:nvSpPr>
        <p:spPr bwMode="auto">
          <a:xfrm>
            <a:off x="1010934" y="3358885"/>
            <a:ext cx="3730578" cy="739221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pPr algn="ctr"/>
            <a:r>
              <a:rPr lang="en-US" altLang="ja-JP" sz="1400" dirty="0" smtClean="0">
                <a:latin typeface="Calibri" pitchFamily="34" charset="0"/>
              </a:rPr>
              <a:t>Witten</a:t>
            </a:r>
            <a:r>
              <a:rPr lang="ja-JP" altLang="en-US" sz="1400" dirty="0" smtClean="0">
                <a:latin typeface="Calibri" pitchFamily="34" charset="0"/>
              </a:rPr>
              <a:t>の</a:t>
            </a:r>
            <a:r>
              <a:rPr lang="en-US" altLang="ja-JP" sz="1400" dirty="0" smtClean="0">
                <a:latin typeface="Calibri" pitchFamily="34" charset="0"/>
              </a:rPr>
              <a:t>Holographic QCD</a:t>
            </a:r>
            <a:r>
              <a:rPr lang="ja-JP" altLang="en-US" sz="1400" dirty="0" smtClean="0">
                <a:latin typeface="Calibri" pitchFamily="34" charset="0"/>
              </a:rPr>
              <a:t>を高温領域に拡張し、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QGP</a:t>
            </a:r>
            <a:r>
              <a:rPr lang="ja-JP" altLang="en-US" sz="1400" dirty="0" smtClean="0">
                <a:latin typeface="Calibri" pitchFamily="34" charset="0"/>
              </a:rPr>
              <a:t>や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閉じ込め・非閉じ込め相転移</a:t>
            </a:r>
            <a:r>
              <a:rPr lang="ja-JP" altLang="en-US" sz="1400" dirty="0" smtClean="0">
                <a:latin typeface="Calibri" pitchFamily="34" charset="0"/>
              </a:rPr>
              <a:t>の性質を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ja-JP" altLang="en-US" sz="1400" dirty="0" smtClean="0">
                <a:latin typeface="Calibri" pitchFamily="34" charset="0"/>
              </a:rPr>
              <a:t>重力で調べるのは自然。</a:t>
            </a:r>
            <a:endParaRPr lang="ja-JP" altLang="en-US" sz="1400" dirty="0">
              <a:latin typeface="Calibri" pitchFamily="34" charset="0"/>
            </a:endParaRPr>
          </a:p>
        </p:txBody>
      </p:sp>
      <p:pic>
        <p:nvPicPr>
          <p:cNvPr id="104" name="Picture 71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00363" y="1760413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05" name="Text Box 72"/>
          <p:cNvSpPr txBox="1">
            <a:spLocks noChangeArrowheads="1"/>
          </p:cNvSpPr>
          <p:nvPr/>
        </p:nvSpPr>
        <p:spPr bwMode="auto">
          <a:xfrm>
            <a:off x="2643166" y="1416403"/>
            <a:ext cx="907350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D4</a:t>
            </a:r>
            <a:r>
              <a:rPr lang="ja-JP" altLang="en-US" dirty="0" smtClean="0">
                <a:latin typeface="Calibri" pitchFamily="34" charset="0"/>
              </a:rPr>
              <a:t>ソリトン解</a:t>
            </a:r>
            <a:endParaRPr lang="en-US" altLang="ja-JP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77038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64641" y="1163245"/>
            <a:ext cx="5226994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 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r>
              <a:rPr lang="ja-JP" altLang="en-US" sz="2000" dirty="0" smtClean="0">
                <a:latin typeface="Calibri" pitchFamily="34" charset="0"/>
              </a:rPr>
              <a:t>の有限温度への拡張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5483475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r>
              <a:rPr lang="ja-JP" altLang="en-US" sz="2000" dirty="0" smtClean="0">
                <a:latin typeface="Calibri" pitchFamily="34" charset="0"/>
              </a:rPr>
              <a:t>の有限温度への拡張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-7646" y="487363"/>
            <a:ext cx="587242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有限温度</a:t>
            </a:r>
            <a:r>
              <a:rPr lang="en-US" altLang="ja-JP" sz="1400" dirty="0" smtClean="0">
                <a:latin typeface="Calibri" pitchFamily="34" charset="0"/>
              </a:rPr>
              <a:t>YM</a:t>
            </a:r>
            <a:r>
              <a:rPr lang="ja-JP" altLang="en-US" sz="1400" dirty="0" smtClean="0">
                <a:latin typeface="Calibri" pitchFamily="34" charset="0"/>
              </a:rPr>
              <a:t>を得るためには</a:t>
            </a:r>
            <a:r>
              <a:rPr lang="en-US" altLang="ja-JP" sz="1400" dirty="0" smtClean="0">
                <a:latin typeface="Calibri" pitchFamily="34" charset="0"/>
              </a:rPr>
              <a:t>Fermion</a:t>
            </a:r>
            <a:r>
              <a:rPr lang="ja-JP" altLang="en-US" sz="1400" dirty="0" smtClean="0">
                <a:latin typeface="Calibri" pitchFamily="34" charset="0"/>
              </a:rPr>
              <a:t>の</a:t>
            </a:r>
            <a:r>
              <a:rPr lang="en-US" altLang="ja-JP" sz="1400" dirty="0" smtClean="0">
                <a:latin typeface="Calibri" pitchFamily="34" charset="0"/>
              </a:rPr>
              <a:t>t</a:t>
            </a:r>
            <a:r>
              <a:rPr lang="ja-JP" altLang="en-US" sz="1400" dirty="0" smtClean="0">
                <a:latin typeface="Calibri" pitchFamily="34" charset="0"/>
              </a:rPr>
              <a:t>方向の周期により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ja-JP" altLang="en-US" sz="1400" dirty="0" err="1">
                <a:solidFill>
                  <a:srgbClr val="FF0000"/>
                </a:solidFill>
                <a:latin typeface="Calibri" pitchFamily="34" charset="0"/>
              </a:rPr>
              <a:t>つ</a:t>
            </a:r>
            <a:r>
              <a:rPr lang="ja-JP" altLang="en-US" sz="1400" dirty="0" err="1" smtClean="0">
                <a:solidFill>
                  <a:srgbClr val="FF0000"/>
                </a:solidFill>
                <a:latin typeface="Calibri" pitchFamily="34" charset="0"/>
              </a:rPr>
              <a:t>の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方法</a:t>
            </a:r>
            <a:r>
              <a:rPr lang="ja-JP" altLang="en-US" sz="1400" dirty="0" smtClean="0">
                <a:latin typeface="Calibri" pitchFamily="34" charset="0"/>
              </a:rPr>
              <a:t>がある。</a:t>
            </a:r>
            <a:endParaRPr lang="en-US" altLang="ja-JP" sz="1400" dirty="0">
              <a:latin typeface="Calibri" pitchFamily="34" charset="0"/>
            </a:endParaRPr>
          </a:p>
        </p:txBody>
      </p:sp>
      <p:graphicFrame>
        <p:nvGraphicFramePr>
          <p:cNvPr id="46" name="Group 2"/>
          <p:cNvGraphicFramePr>
            <a:graphicFrameLocks noGrp="1"/>
          </p:cNvGraphicFramePr>
          <p:nvPr/>
        </p:nvGraphicFramePr>
        <p:xfrm>
          <a:off x="252413" y="831850"/>
          <a:ext cx="4494212" cy="601990"/>
        </p:xfrm>
        <a:graphic>
          <a:graphicData uri="http://schemas.openxmlformats.org/drawingml/2006/table">
            <a:tbl>
              <a:tblPr/>
              <a:tblGrid>
                <a:gridCol w="623887"/>
                <a:gridCol w="387350"/>
                <a:gridCol w="387350"/>
                <a:gridCol w="387350"/>
                <a:gridCol w="387350"/>
                <a:gridCol w="384175"/>
                <a:gridCol w="387350"/>
                <a:gridCol w="387350"/>
                <a:gridCol w="387350"/>
                <a:gridCol w="387350"/>
                <a:gridCol w="387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(0)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(4)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D4</a:t>
                      </a: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Line 74"/>
          <p:cNvSpPr>
            <a:spLocks noChangeShapeType="1"/>
          </p:cNvSpPr>
          <p:nvPr/>
        </p:nvSpPr>
        <p:spPr bwMode="auto">
          <a:xfrm flipV="1">
            <a:off x="1038225" y="1443038"/>
            <a:ext cx="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>
            <a:spAutoFit/>
          </a:bodyPr>
          <a:lstStyle/>
          <a:p>
            <a:endParaRPr lang="ja-JP" altLang="en-US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 flipV="1">
            <a:off x="2609850" y="1435100"/>
            <a:ext cx="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>
            <a:spAutoFit/>
          </a:bodyPr>
          <a:lstStyle/>
          <a:p>
            <a:endParaRPr lang="ja-JP" altLang="en-US"/>
          </a:p>
        </p:txBody>
      </p:sp>
      <p:sp>
        <p:nvSpPr>
          <p:cNvPr id="54" name="Text Box 76"/>
          <p:cNvSpPr txBox="1">
            <a:spLocks noChangeArrowheads="1"/>
          </p:cNvSpPr>
          <p:nvPr/>
        </p:nvSpPr>
        <p:spPr bwMode="auto">
          <a:xfrm>
            <a:off x="2473325" y="1609725"/>
            <a:ext cx="319088" cy="2047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/>
              <a:t>AP</a:t>
            </a:r>
          </a:p>
        </p:txBody>
      </p:sp>
      <p:sp>
        <p:nvSpPr>
          <p:cNvPr id="55" name="Text Box 77"/>
          <p:cNvSpPr txBox="1">
            <a:spLocks noChangeArrowheads="1"/>
          </p:cNvSpPr>
          <p:nvPr/>
        </p:nvSpPr>
        <p:spPr bwMode="auto">
          <a:xfrm>
            <a:off x="727075" y="1643063"/>
            <a:ext cx="650875" cy="2047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/>
              <a:t>AP or P</a:t>
            </a:r>
          </a:p>
        </p:txBody>
      </p:sp>
      <p:sp>
        <p:nvSpPr>
          <p:cNvPr id="56" name="Line 84"/>
          <p:cNvSpPr>
            <a:spLocks noChangeShapeType="1"/>
          </p:cNvSpPr>
          <p:nvPr/>
        </p:nvSpPr>
        <p:spPr bwMode="auto">
          <a:xfrm>
            <a:off x="765284" y="1880955"/>
            <a:ext cx="5270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endParaRPr lang="ja-JP" altLang="en-US"/>
          </a:p>
        </p:txBody>
      </p:sp>
      <p:pic>
        <p:nvPicPr>
          <p:cNvPr id="57" name="図 5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05244" y="1952818"/>
            <a:ext cx="1137285" cy="153162"/>
          </a:xfrm>
          <a:prstGeom prst="rect">
            <a:avLst/>
          </a:prstGeom>
        </p:spPr>
      </p:pic>
      <p:pic>
        <p:nvPicPr>
          <p:cNvPr id="60" name="図 5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980419" y="1925960"/>
            <a:ext cx="1415034" cy="17259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26203" y="2320275"/>
            <a:ext cx="5283819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Calibri" pitchFamily="34" charset="0"/>
              </a:rPr>
              <a:t>通常の有限温度場の理論なら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半周期境界条件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(AP)</a:t>
            </a:r>
            <a:r>
              <a:rPr kumimoji="1" lang="ja-JP" altLang="en-US" sz="1400" dirty="0" smtClean="0">
                <a:latin typeface="Calibri" pitchFamily="34" charset="0"/>
              </a:rPr>
              <a:t>をとるのだが、</a:t>
            </a:r>
            <a:endParaRPr kumimoji="1" lang="en-US" altLang="ja-JP" sz="1400" dirty="0" smtClean="0">
              <a:latin typeface="Calibri" pitchFamily="34" charset="0"/>
            </a:endParaRPr>
          </a:p>
          <a:p>
            <a:pPr algn="ctr"/>
            <a:r>
              <a:rPr lang="ja-JP" altLang="en-US" sz="1400" dirty="0">
                <a:latin typeface="Calibri" pitchFamily="34" charset="0"/>
              </a:rPr>
              <a:t>今</a:t>
            </a:r>
            <a:r>
              <a:rPr lang="ja-JP" altLang="en-US" sz="1400" dirty="0" smtClean="0">
                <a:latin typeface="Calibri" pitchFamily="34" charset="0"/>
              </a:rPr>
              <a:t>の</a:t>
            </a:r>
            <a:r>
              <a:rPr lang="en-US" altLang="ja-JP" sz="1400" dirty="0" smtClean="0">
                <a:latin typeface="Calibri" pitchFamily="34" charset="0"/>
              </a:rPr>
              <a:t>Fermion</a:t>
            </a:r>
            <a:r>
              <a:rPr lang="ja-JP" altLang="en-US" sz="1400" dirty="0" smtClean="0">
                <a:latin typeface="Calibri" pitchFamily="34" charset="0"/>
              </a:rPr>
              <a:t>は</a:t>
            </a:r>
            <a:r>
              <a:rPr lang="en-US" altLang="ja-JP" sz="1400" dirty="0" smtClean="0">
                <a:latin typeface="Calibri" pitchFamily="34" charset="0"/>
              </a:rPr>
              <a:t>4</a:t>
            </a:r>
            <a:r>
              <a:rPr lang="ja-JP" altLang="en-US" sz="1400" dirty="0" smtClean="0">
                <a:latin typeface="Calibri" pitchFamily="34" charset="0"/>
              </a:rPr>
              <a:t>次元極限で</a:t>
            </a:r>
            <a:r>
              <a:rPr lang="en-US" altLang="ja-JP" sz="1400" dirty="0" smtClean="0">
                <a:latin typeface="Calibri" pitchFamily="34" charset="0"/>
              </a:rPr>
              <a:t>decouple</a:t>
            </a:r>
            <a:r>
              <a:rPr lang="ja-JP" altLang="en-US" sz="1400" dirty="0" smtClean="0">
                <a:latin typeface="Calibri" pitchFamily="34" charset="0"/>
              </a:rPr>
              <a:t>する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非物理的な場</a:t>
            </a:r>
            <a:r>
              <a:rPr lang="ja-JP" altLang="en-US" sz="1400" dirty="0" smtClean="0">
                <a:latin typeface="Calibri" pitchFamily="34" charset="0"/>
              </a:rPr>
              <a:t>なので、</a:t>
            </a:r>
            <a:endParaRPr lang="en-US" altLang="ja-JP" sz="1400" dirty="0" smtClean="0">
              <a:latin typeface="Calibri" pitchFamily="34" charset="0"/>
            </a:endParaRPr>
          </a:p>
          <a:p>
            <a:pPr algn="ctr"/>
            <a:r>
              <a:rPr kumimoji="1" lang="en-US" altLang="ja-JP" sz="1400" dirty="0" smtClean="0">
                <a:latin typeface="Calibri" pitchFamily="34" charset="0"/>
              </a:rPr>
              <a:t>Fermion</a:t>
            </a:r>
            <a:r>
              <a:rPr kumimoji="1" lang="ja-JP" altLang="en-US" sz="1400" dirty="0" smtClean="0">
                <a:latin typeface="Calibri" pitchFamily="34" charset="0"/>
              </a:rPr>
              <a:t>の境界</a:t>
            </a:r>
            <a:r>
              <a:rPr kumimoji="1" lang="ja-JP" altLang="en-US" sz="1400" dirty="0">
                <a:latin typeface="Calibri" pitchFamily="34" charset="0"/>
              </a:rPr>
              <a:t>条件</a:t>
            </a:r>
            <a:r>
              <a:rPr kumimoji="1" lang="ja-JP" altLang="en-US" sz="1400" dirty="0" smtClean="0">
                <a:latin typeface="Calibri" pitchFamily="34" charset="0"/>
              </a:rPr>
              <a:t>はどちらでも良いはず。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ja-JP" altLang="en-US" sz="1400" dirty="0" smtClean="0">
                <a:latin typeface="Calibri" pitchFamily="34" charset="0"/>
              </a:rPr>
              <a:t>→ 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周期境界条件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(P)</a:t>
            </a:r>
            <a:r>
              <a:rPr lang="ja-JP" altLang="en-US" sz="1400" dirty="0" smtClean="0">
                <a:latin typeface="Calibri" pitchFamily="34" charset="0"/>
              </a:rPr>
              <a:t>と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半周期境界条件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(AP)</a:t>
            </a:r>
            <a:r>
              <a:rPr lang="ja-JP" altLang="en-US" sz="1400" dirty="0" smtClean="0">
                <a:latin typeface="Calibri" pitchFamily="34" charset="0"/>
              </a:rPr>
              <a:t>の両方を調べてみる。</a:t>
            </a:r>
            <a:endParaRPr lang="en-US" altLang="ja-JP" sz="1400" dirty="0" smtClean="0">
              <a:latin typeface="Calibri" pitchFamily="34" charset="0"/>
            </a:endParaRPr>
          </a:p>
          <a:p>
            <a:pPr algn="ctr"/>
            <a:r>
              <a:rPr kumimoji="1" lang="en-US" altLang="ja-JP" sz="1400" dirty="0" smtClean="0">
                <a:latin typeface="Calibri" pitchFamily="34" charset="0"/>
              </a:rPr>
              <a:t>(</a:t>
            </a:r>
            <a:r>
              <a:rPr lang="ja-JP" altLang="en-US" sz="1400" dirty="0" smtClean="0">
                <a:latin typeface="Calibri" pitchFamily="34" charset="0"/>
              </a:rPr>
              <a:t>我々の研究以前は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半周期境界条件</a:t>
            </a:r>
            <a:r>
              <a:rPr lang="ja-JP" altLang="en-US" sz="1400" dirty="0" smtClean="0">
                <a:latin typeface="Calibri" pitchFamily="34" charset="0"/>
              </a:rPr>
              <a:t>しか考えられていなかった。</a:t>
            </a:r>
            <a:r>
              <a:rPr kumimoji="1" lang="en-US" altLang="ja-JP" sz="1400" dirty="0" smtClean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5445290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2604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01836"/>
              </p:ext>
            </p:extLst>
          </p:nvPr>
        </p:nvGraphicFramePr>
        <p:xfrm>
          <a:off x="419465" y="592912"/>
          <a:ext cx="4494213" cy="601990"/>
        </p:xfrm>
        <a:graphic>
          <a:graphicData uri="http://schemas.openxmlformats.org/drawingml/2006/table">
            <a:tbl>
              <a:tblPr/>
              <a:tblGrid>
                <a:gridCol w="623888"/>
                <a:gridCol w="387350"/>
                <a:gridCol w="387350"/>
                <a:gridCol w="387350"/>
                <a:gridCol w="387350"/>
                <a:gridCol w="384175"/>
                <a:gridCol w="387350"/>
                <a:gridCol w="387350"/>
                <a:gridCol w="387350"/>
                <a:gridCol w="387350"/>
                <a:gridCol w="387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(0)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(4)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D4</a:t>
                      </a: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2664" name="Line 200"/>
          <p:cNvSpPr>
            <a:spLocks noChangeShapeType="1"/>
          </p:cNvSpPr>
          <p:nvPr/>
        </p:nvSpPr>
        <p:spPr bwMode="auto">
          <a:xfrm flipV="1">
            <a:off x="1205278" y="1204099"/>
            <a:ext cx="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>
            <a:spAutoFit/>
          </a:bodyPr>
          <a:lstStyle/>
          <a:p>
            <a:endParaRPr lang="ja-JP" altLang="en-US"/>
          </a:p>
        </p:txBody>
      </p:sp>
      <p:sp>
        <p:nvSpPr>
          <p:cNvPr id="1342665" name="Line 201"/>
          <p:cNvSpPr>
            <a:spLocks noChangeShapeType="1"/>
          </p:cNvSpPr>
          <p:nvPr/>
        </p:nvSpPr>
        <p:spPr bwMode="auto">
          <a:xfrm flipV="1">
            <a:off x="2776903" y="1196162"/>
            <a:ext cx="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>
            <a:spAutoFit/>
          </a:bodyPr>
          <a:lstStyle/>
          <a:p>
            <a:endParaRPr lang="ja-JP" altLang="en-US"/>
          </a:p>
        </p:txBody>
      </p:sp>
      <p:sp>
        <p:nvSpPr>
          <p:cNvPr id="1342666" name="Text Box 202"/>
          <p:cNvSpPr txBox="1">
            <a:spLocks noChangeArrowheads="1"/>
          </p:cNvSpPr>
          <p:nvPr/>
        </p:nvSpPr>
        <p:spPr bwMode="auto">
          <a:xfrm>
            <a:off x="2640378" y="1370787"/>
            <a:ext cx="319087" cy="2047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>
                <a:ea typeface="ＭＳ 明朝" pitchFamily="17" charset="-128"/>
              </a:rPr>
              <a:t>AP</a:t>
            </a:r>
          </a:p>
        </p:txBody>
      </p:sp>
      <p:sp>
        <p:nvSpPr>
          <p:cNvPr id="1342667" name="Text Box 203"/>
          <p:cNvSpPr txBox="1">
            <a:spLocks noChangeArrowheads="1"/>
          </p:cNvSpPr>
          <p:nvPr/>
        </p:nvSpPr>
        <p:spPr bwMode="auto">
          <a:xfrm>
            <a:off x="1041765" y="1383487"/>
            <a:ext cx="319088" cy="2047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>
                <a:ea typeface="ＭＳ 明朝" pitchFamily="17" charset="-128"/>
              </a:rPr>
              <a:t>AP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0" y="118216"/>
            <a:ext cx="4744939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◆ </a:t>
            </a:r>
            <a:r>
              <a:rPr lang="en-US" altLang="ja-JP" sz="2000" dirty="0">
                <a:latin typeface="Calibri" pitchFamily="34" charset="0"/>
              </a:rPr>
              <a:t>(t</a:t>
            </a:r>
            <a:r>
              <a:rPr lang="ja-JP" altLang="en-US" sz="2000" dirty="0">
                <a:latin typeface="Calibri" pitchFamily="34" charset="0"/>
              </a:rPr>
              <a:t>方向</a:t>
            </a:r>
            <a:r>
              <a:rPr lang="en-US" altLang="ja-JP" sz="2000" dirty="0">
                <a:latin typeface="Calibri" pitchFamily="34" charset="0"/>
              </a:rPr>
              <a:t>)</a:t>
            </a:r>
            <a:r>
              <a:rPr lang="ja-JP" altLang="en-US" sz="2000" dirty="0" smtClean="0">
                <a:latin typeface="Calibri" pitchFamily="34" charset="0"/>
              </a:rPr>
              <a:t>半周期境界条件での重力の解析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04985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c 2"/>
          <p:cNvSpPr>
            <a:spLocks/>
          </p:cNvSpPr>
          <p:nvPr/>
        </p:nvSpPr>
        <p:spPr bwMode="auto">
          <a:xfrm rot="10800000">
            <a:off x="987425" y="1309688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 rot="10800000">
            <a:off x="973138" y="2228850"/>
            <a:ext cx="2482850" cy="73342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155825" y="1314450"/>
            <a:ext cx="1722438" cy="1654175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954088" y="29670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 flipV="1">
            <a:off x="939800" y="12874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40" name="Picture 7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00488" y="27654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1" name="Line 8"/>
          <p:cNvSpPr>
            <a:spLocks noChangeShapeType="1"/>
          </p:cNvSpPr>
          <p:nvPr/>
        </p:nvSpPr>
        <p:spPr bwMode="auto">
          <a:xfrm>
            <a:off x="2008188" y="2262188"/>
            <a:ext cx="188277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42" name="Picture 9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4538" y="12239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3" name="Picture 10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67163" y="2236788"/>
            <a:ext cx="454025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4" name="AutoShape 12"/>
          <p:cNvSpPr>
            <a:spLocks/>
          </p:cNvSpPr>
          <p:nvPr/>
        </p:nvSpPr>
        <p:spPr bwMode="auto">
          <a:xfrm>
            <a:off x="79375" y="16335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572187" y="2382264"/>
            <a:ext cx="953838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Black </a:t>
            </a:r>
            <a:r>
              <a:rPr lang="en-US" altLang="ja-JP" sz="1400" dirty="0" smtClean="0">
                <a:latin typeface="Calibri" pitchFamily="34" charset="0"/>
              </a:rPr>
              <a:t>D4 </a:t>
            </a:r>
            <a:r>
              <a:rPr lang="ja-JP" altLang="en-US" sz="1400" dirty="0" smtClean="0">
                <a:latin typeface="Calibri" pitchFamily="34" charset="0"/>
              </a:rPr>
              <a:t>解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2439988" y="1312863"/>
            <a:ext cx="695754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>
                <a:latin typeface="Calibri" panose="020F0502020204030204" pitchFamily="34" charset="0"/>
              </a:rPr>
              <a:t>IIA SUGRA</a:t>
            </a:r>
          </a:p>
        </p:txBody>
      </p:sp>
      <p:pic>
        <p:nvPicPr>
          <p:cNvPr id="47" name="Picture 16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16200" y="1539875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8" name="Picture 17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09775" y="2800350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9" name="Line 18"/>
          <p:cNvSpPr>
            <a:spLocks noChangeShapeType="1"/>
          </p:cNvSpPr>
          <p:nvPr/>
        </p:nvSpPr>
        <p:spPr bwMode="auto">
          <a:xfrm>
            <a:off x="571500" y="14874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0" name="Freeform 19"/>
          <p:cNvSpPr>
            <a:spLocks/>
          </p:cNvSpPr>
          <p:nvPr/>
        </p:nvSpPr>
        <p:spPr bwMode="auto">
          <a:xfrm rot="21319989">
            <a:off x="1362075" y="1758950"/>
            <a:ext cx="595313" cy="509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" y="160"/>
              </a:cxn>
              <a:cxn ang="0">
                <a:pos x="319" y="252"/>
              </a:cxn>
            </a:cxnLst>
            <a:rect l="0" t="0" r="r" b="b"/>
            <a:pathLst>
              <a:path w="319" h="252">
                <a:moveTo>
                  <a:pt x="0" y="0"/>
                </a:moveTo>
                <a:cubicBezTo>
                  <a:pt x="40" y="59"/>
                  <a:pt x="81" y="118"/>
                  <a:pt x="134" y="160"/>
                </a:cubicBezTo>
                <a:cubicBezTo>
                  <a:pt x="187" y="202"/>
                  <a:pt x="253" y="227"/>
                  <a:pt x="319" y="252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H="1">
            <a:off x="1314450" y="1214438"/>
            <a:ext cx="306388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939800" y="11080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1400175" y="1970088"/>
            <a:ext cx="434975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guess</a:t>
            </a:r>
          </a:p>
        </p:txBody>
      </p:sp>
      <p:sp>
        <p:nvSpPr>
          <p:cNvPr id="54" name="Freeform 25"/>
          <p:cNvSpPr>
            <a:spLocks/>
          </p:cNvSpPr>
          <p:nvPr/>
        </p:nvSpPr>
        <p:spPr bwMode="auto">
          <a:xfrm>
            <a:off x="1128713" y="1308100"/>
            <a:ext cx="201612" cy="481013"/>
          </a:xfrm>
          <a:custGeom>
            <a:avLst/>
            <a:gdLst/>
            <a:ahLst/>
            <a:cxnLst>
              <a:cxn ang="0">
                <a:pos x="101" y="252"/>
              </a:cxn>
              <a:cxn ang="0">
                <a:pos x="42" y="143"/>
              </a:cxn>
              <a:cxn ang="0">
                <a:pos x="0" y="0"/>
              </a:cxn>
            </a:cxnLst>
            <a:rect l="0" t="0" r="r" b="b"/>
            <a:pathLst>
              <a:path w="101" h="252">
                <a:moveTo>
                  <a:pt x="101" y="252"/>
                </a:moveTo>
                <a:cubicBezTo>
                  <a:pt x="80" y="218"/>
                  <a:pt x="59" y="185"/>
                  <a:pt x="42" y="143"/>
                </a:cubicBezTo>
                <a:cubicBezTo>
                  <a:pt x="25" y="101"/>
                  <a:pt x="12" y="50"/>
                  <a:pt x="0" y="0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5" name="Picture 27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3038" y="16557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56" name="Picture 34" descr="addin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82875" y="2667000"/>
            <a:ext cx="595313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7" name="Text Box 72"/>
          <p:cNvSpPr txBox="1">
            <a:spLocks noChangeArrowheads="1"/>
          </p:cNvSpPr>
          <p:nvPr/>
        </p:nvSpPr>
        <p:spPr bwMode="auto">
          <a:xfrm>
            <a:off x="2562370" y="1802102"/>
            <a:ext cx="1042002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D4</a:t>
            </a:r>
            <a:r>
              <a:rPr lang="ja-JP" altLang="en-US" sz="1400" dirty="0" smtClean="0">
                <a:latin typeface="Calibri" pitchFamily="34" charset="0"/>
              </a:rPr>
              <a:t>ソリトン解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684713" y="2389188"/>
            <a:ext cx="681037" cy="331787"/>
          </a:xfrm>
          <a:prstGeom prst="rect">
            <a:avLst/>
          </a:prstGeom>
          <a:solidFill>
            <a:srgbClr val="CC99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759038" y="2426134"/>
            <a:ext cx="53705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4dYM</a:t>
            </a: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>
            <a:off x="4689475" y="1793875"/>
            <a:ext cx="681038" cy="331788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1" name="Text Box 35"/>
          <p:cNvSpPr txBox="1">
            <a:spLocks noChangeArrowheads="1"/>
          </p:cNvSpPr>
          <p:nvPr/>
        </p:nvSpPr>
        <p:spPr bwMode="auto">
          <a:xfrm>
            <a:off x="4711129" y="1837605"/>
            <a:ext cx="622016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SUGRA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3703638" y="801111"/>
            <a:ext cx="1873961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800" dirty="0" err="1" smtClean="0">
                <a:solidFill>
                  <a:schemeClr val="accent2"/>
                </a:solidFill>
                <a:latin typeface="Calibri" pitchFamily="34" charset="0"/>
              </a:rPr>
              <a:t>Aharony-Sonnenschein-Yankielowicz</a:t>
            </a:r>
            <a:r>
              <a:rPr lang="en-US" altLang="ja-JP" sz="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altLang="ja-JP" sz="800" dirty="0">
                <a:solidFill>
                  <a:schemeClr val="accent2"/>
                </a:solidFill>
                <a:latin typeface="Calibri" pitchFamily="34" charset="0"/>
              </a:rPr>
              <a:t>2006</a:t>
            </a:r>
          </a:p>
          <a:p>
            <a:r>
              <a:rPr lang="en-US" altLang="ja-JP" sz="800" dirty="0" err="1" smtClean="0">
                <a:solidFill>
                  <a:schemeClr val="accent2"/>
                </a:solidFill>
                <a:latin typeface="Calibri" pitchFamily="34" charset="0"/>
              </a:rPr>
              <a:t>Mandal</a:t>
            </a:r>
            <a:r>
              <a:rPr lang="en-US" altLang="ja-JP" sz="800" dirty="0" smtClean="0">
                <a:solidFill>
                  <a:schemeClr val="accent2"/>
                </a:solidFill>
                <a:latin typeface="Calibri" pitchFamily="34" charset="0"/>
              </a:rPr>
              <a:t>-T.M</a:t>
            </a:r>
            <a:r>
              <a:rPr lang="en-US" altLang="ja-JP" sz="800" dirty="0">
                <a:solidFill>
                  <a:schemeClr val="accent2"/>
                </a:solidFill>
                <a:latin typeface="Calibri" pitchFamily="34" charset="0"/>
              </a:rPr>
              <a:t>. 2011</a:t>
            </a:r>
          </a:p>
        </p:txBody>
      </p: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1806251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5dSYM</a:t>
            </a:r>
            <a:r>
              <a:rPr lang="ja-JP" altLang="en-US" sz="1600" dirty="0" smtClean="0">
                <a:latin typeface="Calibri" pitchFamily="34" charset="0"/>
              </a:rPr>
              <a:t>の相構造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9513" y="3074714"/>
            <a:ext cx="59020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Calibri" pitchFamily="34" charset="0"/>
              </a:rPr>
              <a:t>高温で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 D4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解</a:t>
            </a:r>
            <a:r>
              <a:rPr lang="ja-JP" altLang="en-US" sz="1400" dirty="0" smtClean="0">
                <a:latin typeface="Calibri" pitchFamily="34" charset="0"/>
              </a:rPr>
              <a:t>と呼ばれる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hole</a:t>
            </a:r>
            <a:r>
              <a:rPr lang="ja-JP" altLang="en-US" sz="1400" dirty="0" smtClean="0">
                <a:latin typeface="Calibri" pitchFamily="34" charset="0"/>
              </a:rPr>
              <a:t>の一種が安定に存在する。</a:t>
            </a:r>
            <a:endParaRPr lang="en-US" altLang="ja-JP" sz="1400" dirty="0" smtClean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Calibri" pitchFamily="34" charset="0"/>
              </a:rPr>
              <a:t>多くの人</a:t>
            </a:r>
            <a:r>
              <a:rPr lang="ja-JP" altLang="en-US" sz="1400" dirty="0" smtClean="0">
                <a:latin typeface="Calibri" pitchFamily="34" charset="0"/>
              </a:rPr>
              <a:t>がこの解が</a:t>
            </a:r>
            <a:r>
              <a:rPr lang="en-US" altLang="ja-JP" sz="1400" dirty="0" smtClean="0">
                <a:latin typeface="Calibri" pitchFamily="34" charset="0"/>
              </a:rPr>
              <a:t>4</a:t>
            </a:r>
            <a:r>
              <a:rPr lang="ja-JP" altLang="en-US" sz="1400" dirty="0" smtClean="0">
                <a:latin typeface="Calibri" pitchFamily="34" charset="0"/>
              </a:rPr>
              <a:t>次元</a:t>
            </a:r>
            <a:r>
              <a:rPr lang="en-US" altLang="ja-JP" sz="1400" dirty="0" smtClean="0">
                <a:latin typeface="Calibri" pitchFamily="34" charset="0"/>
              </a:rPr>
              <a:t>YM</a:t>
            </a:r>
            <a:r>
              <a:rPr lang="ja-JP" altLang="en-US" sz="1400" dirty="0" smtClean="0">
                <a:latin typeface="Calibri" pitchFamily="34" charset="0"/>
              </a:rPr>
              <a:t>の非閉じ込め相と対応すると信じた。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0" y="118216"/>
            <a:ext cx="4744939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◆ </a:t>
            </a:r>
            <a:r>
              <a:rPr lang="en-US" altLang="ja-JP" sz="2000" dirty="0">
                <a:latin typeface="Calibri" pitchFamily="34" charset="0"/>
              </a:rPr>
              <a:t>(t</a:t>
            </a:r>
            <a:r>
              <a:rPr lang="ja-JP" altLang="en-US" sz="2000" dirty="0">
                <a:latin typeface="Calibri" pitchFamily="34" charset="0"/>
              </a:rPr>
              <a:t>方向</a:t>
            </a:r>
            <a:r>
              <a:rPr lang="en-US" altLang="ja-JP" sz="2000" dirty="0">
                <a:latin typeface="Calibri" pitchFamily="34" charset="0"/>
              </a:rPr>
              <a:t>)</a:t>
            </a:r>
            <a:r>
              <a:rPr lang="ja-JP" altLang="en-US" sz="2000" dirty="0" smtClean="0">
                <a:latin typeface="Calibri" pitchFamily="34" charset="0"/>
              </a:rPr>
              <a:t>半周期境界条件での重力の解析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74276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474" y="1408142"/>
            <a:ext cx="56525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>
                <a:latin typeface="Calibri" pitchFamily="34" charset="0"/>
              </a:rPr>
              <a:t>「</a:t>
            </a:r>
            <a:r>
              <a:rPr lang="en-GB" sz="2000" dirty="0" smtClean="0">
                <a:latin typeface="Calibri" pitchFamily="34" charset="0"/>
              </a:rPr>
              <a:t>``</a:t>
            </a:r>
            <a:r>
              <a:rPr lang="en-US" altLang="ja-JP" sz="2000" dirty="0" smtClean="0">
                <a:latin typeface="Calibri" pitchFamily="34" charset="0"/>
              </a:rPr>
              <a:t>QCD</a:t>
            </a:r>
            <a:r>
              <a:rPr lang="ja-JP" altLang="en-US" sz="2000" dirty="0" smtClean="0">
                <a:latin typeface="Calibri" pitchFamily="34" charset="0"/>
              </a:rPr>
              <a:t>における</a:t>
            </a:r>
            <a:r>
              <a:rPr lang="en-GB" sz="2000" dirty="0" smtClean="0">
                <a:latin typeface="Calibri" pitchFamily="34" charset="0"/>
              </a:rPr>
              <a:t>Quark-Gluon Plasma = Black Hole‘’ </a:t>
            </a:r>
            <a:r>
              <a:rPr lang="ja-JP" altLang="en-US" sz="2000" dirty="0" smtClean="0">
                <a:latin typeface="Calibri" pitchFamily="34" charset="0"/>
              </a:rPr>
              <a:t>」</a:t>
            </a:r>
            <a:endParaRPr lang="en-GB" sz="2000" dirty="0" smtClean="0">
              <a:latin typeface="Calibri" pitchFamily="34" charset="0"/>
            </a:endParaRPr>
          </a:p>
          <a:p>
            <a:pPr algn="ctr"/>
            <a:r>
              <a:rPr lang="ja-JP" altLang="en-US" sz="2000" dirty="0">
                <a:latin typeface="Calibri" pitchFamily="34" charset="0"/>
              </a:rPr>
              <a:t>と</a:t>
            </a:r>
            <a:r>
              <a:rPr lang="ja-JP" altLang="en-US" sz="2000" dirty="0" smtClean="0">
                <a:latin typeface="Calibri" pitchFamily="34" charset="0"/>
              </a:rPr>
              <a:t>いう関係が</a:t>
            </a:r>
            <a:r>
              <a:rPr lang="en-US" altLang="ja-JP" sz="2000" dirty="0" smtClean="0">
                <a:latin typeface="Calibri" pitchFamily="34" charset="0"/>
              </a:rPr>
              <a:t>AdS/CFT</a:t>
            </a:r>
            <a:r>
              <a:rPr lang="ja-JP" altLang="en-US" sz="2000" dirty="0" smtClean="0">
                <a:latin typeface="Calibri" pitchFamily="34" charset="0"/>
              </a:rPr>
              <a:t>で予言されている。</a:t>
            </a:r>
            <a:endParaRPr lang="en-US" altLang="ja-JP" sz="2000" dirty="0" smtClean="0">
              <a:latin typeface="Calibri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0192" y="358496"/>
            <a:ext cx="483016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 smtClean="0">
                <a:latin typeface="Calibri" panose="020F0502020204030204" pitchFamily="34" charset="0"/>
              </a:rPr>
              <a:t>QCD</a:t>
            </a:r>
            <a:r>
              <a:rPr lang="ja-JP" altLang="en-US" sz="2000" dirty="0"/>
              <a:t>関係</a:t>
            </a:r>
            <a:r>
              <a:rPr lang="ja-JP" altLang="en-US" sz="2000" dirty="0" smtClean="0"/>
              <a:t>の研究者ならおそらく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次のような主張を一度は聞いていると思う。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c 2"/>
          <p:cNvSpPr>
            <a:spLocks/>
          </p:cNvSpPr>
          <p:nvPr/>
        </p:nvSpPr>
        <p:spPr bwMode="auto">
          <a:xfrm rot="10800000">
            <a:off x="987425" y="1309688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 rot="10800000">
            <a:off x="973138" y="2228850"/>
            <a:ext cx="2482850" cy="73342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155825" y="1314450"/>
            <a:ext cx="1722438" cy="1654175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954088" y="29670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 flipV="1">
            <a:off x="939800" y="12874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40" name="Picture 7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00488" y="27654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1" name="Line 8"/>
          <p:cNvSpPr>
            <a:spLocks noChangeShapeType="1"/>
          </p:cNvSpPr>
          <p:nvPr/>
        </p:nvSpPr>
        <p:spPr bwMode="auto">
          <a:xfrm>
            <a:off x="2008188" y="2262188"/>
            <a:ext cx="188277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42" name="Picture 9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4538" y="12239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3" name="Picture 10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67163" y="2236788"/>
            <a:ext cx="454025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4" name="AutoShape 12"/>
          <p:cNvSpPr>
            <a:spLocks/>
          </p:cNvSpPr>
          <p:nvPr/>
        </p:nvSpPr>
        <p:spPr bwMode="auto">
          <a:xfrm>
            <a:off x="79375" y="16335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572187" y="2382264"/>
            <a:ext cx="953838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Black </a:t>
            </a:r>
            <a:r>
              <a:rPr lang="en-US" altLang="ja-JP" sz="1400" dirty="0" smtClean="0">
                <a:latin typeface="Calibri" pitchFamily="34" charset="0"/>
              </a:rPr>
              <a:t>D4 </a:t>
            </a:r>
            <a:r>
              <a:rPr lang="ja-JP" altLang="en-US" sz="1400" dirty="0" smtClean="0">
                <a:latin typeface="Calibri" pitchFamily="34" charset="0"/>
              </a:rPr>
              <a:t>解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2439988" y="1312863"/>
            <a:ext cx="695754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>
                <a:latin typeface="Calibri" panose="020F0502020204030204" pitchFamily="34" charset="0"/>
              </a:rPr>
              <a:t>IIA SUGRA</a:t>
            </a:r>
          </a:p>
        </p:txBody>
      </p:sp>
      <p:pic>
        <p:nvPicPr>
          <p:cNvPr id="47" name="Picture 16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16200" y="1539875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8" name="Picture 17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09775" y="2800350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9" name="Line 18"/>
          <p:cNvSpPr>
            <a:spLocks noChangeShapeType="1"/>
          </p:cNvSpPr>
          <p:nvPr/>
        </p:nvSpPr>
        <p:spPr bwMode="auto">
          <a:xfrm>
            <a:off x="571500" y="14874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0" name="Freeform 19"/>
          <p:cNvSpPr>
            <a:spLocks/>
          </p:cNvSpPr>
          <p:nvPr/>
        </p:nvSpPr>
        <p:spPr bwMode="auto">
          <a:xfrm rot="21319989">
            <a:off x="1362075" y="1758950"/>
            <a:ext cx="595313" cy="509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" y="160"/>
              </a:cxn>
              <a:cxn ang="0">
                <a:pos x="319" y="252"/>
              </a:cxn>
            </a:cxnLst>
            <a:rect l="0" t="0" r="r" b="b"/>
            <a:pathLst>
              <a:path w="319" h="252">
                <a:moveTo>
                  <a:pt x="0" y="0"/>
                </a:moveTo>
                <a:cubicBezTo>
                  <a:pt x="40" y="59"/>
                  <a:pt x="81" y="118"/>
                  <a:pt x="134" y="160"/>
                </a:cubicBezTo>
                <a:cubicBezTo>
                  <a:pt x="187" y="202"/>
                  <a:pt x="253" y="227"/>
                  <a:pt x="319" y="252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H="1">
            <a:off x="1314450" y="1214438"/>
            <a:ext cx="306388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939800" y="11080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1400175" y="1970088"/>
            <a:ext cx="434975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guess</a:t>
            </a:r>
          </a:p>
        </p:txBody>
      </p:sp>
      <p:sp>
        <p:nvSpPr>
          <p:cNvPr id="54" name="Freeform 25"/>
          <p:cNvSpPr>
            <a:spLocks/>
          </p:cNvSpPr>
          <p:nvPr/>
        </p:nvSpPr>
        <p:spPr bwMode="auto">
          <a:xfrm>
            <a:off x="1128713" y="1308100"/>
            <a:ext cx="201612" cy="481013"/>
          </a:xfrm>
          <a:custGeom>
            <a:avLst/>
            <a:gdLst/>
            <a:ahLst/>
            <a:cxnLst>
              <a:cxn ang="0">
                <a:pos x="101" y="252"/>
              </a:cxn>
              <a:cxn ang="0">
                <a:pos x="42" y="143"/>
              </a:cxn>
              <a:cxn ang="0">
                <a:pos x="0" y="0"/>
              </a:cxn>
            </a:cxnLst>
            <a:rect l="0" t="0" r="r" b="b"/>
            <a:pathLst>
              <a:path w="101" h="252">
                <a:moveTo>
                  <a:pt x="101" y="252"/>
                </a:moveTo>
                <a:cubicBezTo>
                  <a:pt x="80" y="218"/>
                  <a:pt x="59" y="185"/>
                  <a:pt x="42" y="143"/>
                </a:cubicBezTo>
                <a:cubicBezTo>
                  <a:pt x="25" y="101"/>
                  <a:pt x="12" y="50"/>
                  <a:pt x="0" y="0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5" name="Picture 27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3038" y="16557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56" name="Picture 34" descr="addin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82875" y="2667000"/>
            <a:ext cx="595313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7" name="Text Box 72"/>
          <p:cNvSpPr txBox="1">
            <a:spLocks noChangeArrowheads="1"/>
          </p:cNvSpPr>
          <p:nvPr/>
        </p:nvSpPr>
        <p:spPr bwMode="auto">
          <a:xfrm>
            <a:off x="2562370" y="1802102"/>
            <a:ext cx="1042002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D4</a:t>
            </a:r>
            <a:r>
              <a:rPr lang="ja-JP" altLang="en-US" sz="1400" dirty="0" smtClean="0">
                <a:latin typeface="Calibri" pitchFamily="34" charset="0"/>
              </a:rPr>
              <a:t>ソリトン解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684713" y="2389188"/>
            <a:ext cx="681037" cy="331787"/>
          </a:xfrm>
          <a:prstGeom prst="rect">
            <a:avLst/>
          </a:prstGeom>
          <a:solidFill>
            <a:srgbClr val="CC99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759038" y="2426134"/>
            <a:ext cx="53705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4dYM</a:t>
            </a: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>
            <a:off x="4689475" y="1793875"/>
            <a:ext cx="681038" cy="331788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1" name="Text Box 35"/>
          <p:cNvSpPr txBox="1">
            <a:spLocks noChangeArrowheads="1"/>
          </p:cNvSpPr>
          <p:nvPr/>
        </p:nvSpPr>
        <p:spPr bwMode="auto">
          <a:xfrm>
            <a:off x="4711129" y="1837605"/>
            <a:ext cx="622016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SUGRA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3703638" y="801111"/>
            <a:ext cx="1873961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800" dirty="0" err="1" smtClean="0">
                <a:solidFill>
                  <a:schemeClr val="accent2"/>
                </a:solidFill>
                <a:latin typeface="Calibri" pitchFamily="34" charset="0"/>
              </a:rPr>
              <a:t>Aharony-Sonnenschein-Yankielowicz</a:t>
            </a:r>
            <a:r>
              <a:rPr lang="en-US" altLang="ja-JP" sz="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altLang="ja-JP" sz="800" dirty="0">
                <a:solidFill>
                  <a:schemeClr val="accent2"/>
                </a:solidFill>
                <a:latin typeface="Calibri" pitchFamily="34" charset="0"/>
              </a:rPr>
              <a:t>2006</a:t>
            </a:r>
          </a:p>
          <a:p>
            <a:r>
              <a:rPr lang="en-US" altLang="ja-JP" sz="800" dirty="0" err="1" smtClean="0">
                <a:solidFill>
                  <a:schemeClr val="accent2"/>
                </a:solidFill>
                <a:latin typeface="Calibri" pitchFamily="34" charset="0"/>
              </a:rPr>
              <a:t>Mandal</a:t>
            </a:r>
            <a:r>
              <a:rPr lang="en-US" altLang="ja-JP" sz="800" dirty="0" smtClean="0">
                <a:solidFill>
                  <a:schemeClr val="accent2"/>
                </a:solidFill>
                <a:latin typeface="Calibri" pitchFamily="34" charset="0"/>
              </a:rPr>
              <a:t>-T.M</a:t>
            </a:r>
            <a:r>
              <a:rPr lang="en-US" altLang="ja-JP" sz="800" dirty="0">
                <a:solidFill>
                  <a:schemeClr val="accent2"/>
                </a:solidFill>
                <a:latin typeface="Calibri" pitchFamily="34" charset="0"/>
              </a:rPr>
              <a:t>. 2011</a:t>
            </a:r>
          </a:p>
        </p:txBody>
      </p: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1806251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5dSYM</a:t>
            </a:r>
            <a:r>
              <a:rPr lang="ja-JP" altLang="en-US" sz="1600" dirty="0" smtClean="0">
                <a:latin typeface="Calibri" pitchFamily="34" charset="0"/>
              </a:rPr>
              <a:t>の相構造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9513" y="3074714"/>
            <a:ext cx="59020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Calibri" pitchFamily="34" charset="0"/>
              </a:rPr>
              <a:t>高温で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 D4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解</a:t>
            </a:r>
            <a:r>
              <a:rPr lang="ja-JP" altLang="en-US" sz="1400" dirty="0" smtClean="0">
                <a:latin typeface="Calibri" pitchFamily="34" charset="0"/>
              </a:rPr>
              <a:t>と呼ばれる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hole</a:t>
            </a:r>
            <a:r>
              <a:rPr lang="ja-JP" altLang="en-US" sz="1400" dirty="0" smtClean="0">
                <a:latin typeface="Calibri" pitchFamily="34" charset="0"/>
              </a:rPr>
              <a:t>の一種が安定に存在する。</a:t>
            </a:r>
            <a:endParaRPr lang="en-US" altLang="ja-JP" sz="1400" dirty="0" smtClean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Calibri" pitchFamily="34" charset="0"/>
              </a:rPr>
              <a:t>多くの人</a:t>
            </a:r>
            <a:r>
              <a:rPr lang="ja-JP" altLang="en-US" sz="1400" dirty="0" smtClean="0">
                <a:latin typeface="Calibri" pitchFamily="34" charset="0"/>
              </a:rPr>
              <a:t>がこの解が</a:t>
            </a:r>
            <a:r>
              <a:rPr lang="en-US" altLang="ja-JP" sz="1400" dirty="0" smtClean="0">
                <a:latin typeface="Calibri" pitchFamily="34" charset="0"/>
              </a:rPr>
              <a:t>4</a:t>
            </a:r>
            <a:r>
              <a:rPr lang="ja-JP" altLang="en-US" sz="1400" dirty="0" smtClean="0">
                <a:latin typeface="Calibri" pitchFamily="34" charset="0"/>
              </a:rPr>
              <a:t>次元</a:t>
            </a:r>
            <a:r>
              <a:rPr lang="en-US" altLang="ja-JP" sz="1400" dirty="0" smtClean="0">
                <a:latin typeface="Calibri" pitchFamily="34" charset="0"/>
              </a:rPr>
              <a:t>YM</a:t>
            </a:r>
            <a:r>
              <a:rPr lang="ja-JP" altLang="en-US" sz="1400" dirty="0" smtClean="0">
                <a:latin typeface="Calibri" pitchFamily="34" charset="0"/>
              </a:rPr>
              <a:t>の非閉じ込め相と対応すると信じた。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ja-JP" altLang="en-US" sz="1400" dirty="0" smtClean="0">
                <a:latin typeface="Calibri" pitchFamily="34" charset="0"/>
              </a:rPr>
              <a:t>→ しかし誤解であった。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0" y="118216"/>
            <a:ext cx="4744939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◆ </a:t>
            </a:r>
            <a:r>
              <a:rPr lang="en-US" altLang="ja-JP" sz="2000" dirty="0">
                <a:latin typeface="Calibri" pitchFamily="34" charset="0"/>
              </a:rPr>
              <a:t>(t</a:t>
            </a:r>
            <a:r>
              <a:rPr lang="ja-JP" altLang="en-US" sz="2000" dirty="0">
                <a:latin typeface="Calibri" pitchFamily="34" charset="0"/>
              </a:rPr>
              <a:t>方向</a:t>
            </a:r>
            <a:r>
              <a:rPr lang="en-US" altLang="ja-JP" sz="2000" dirty="0">
                <a:latin typeface="Calibri" pitchFamily="34" charset="0"/>
              </a:rPr>
              <a:t>)</a:t>
            </a:r>
            <a:r>
              <a:rPr lang="ja-JP" altLang="en-US" sz="2000" dirty="0" smtClean="0">
                <a:latin typeface="Calibri" pitchFamily="34" charset="0"/>
              </a:rPr>
              <a:t>半周期境界条件での重力の解析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13040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684713" y="2389188"/>
            <a:ext cx="681037" cy="331787"/>
          </a:xfrm>
          <a:prstGeom prst="rect">
            <a:avLst/>
          </a:prstGeom>
          <a:solidFill>
            <a:srgbClr val="CC99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759038" y="2426134"/>
            <a:ext cx="53705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4dYM</a:t>
            </a: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>
            <a:off x="4689475" y="1793875"/>
            <a:ext cx="681038" cy="331788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1" name="Text Box 35"/>
          <p:cNvSpPr txBox="1">
            <a:spLocks noChangeArrowheads="1"/>
          </p:cNvSpPr>
          <p:nvPr/>
        </p:nvSpPr>
        <p:spPr bwMode="auto">
          <a:xfrm>
            <a:off x="4711129" y="1837605"/>
            <a:ext cx="622016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SUGRA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3703638" y="801111"/>
            <a:ext cx="1873961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800" dirty="0" err="1" smtClean="0">
                <a:solidFill>
                  <a:schemeClr val="accent2"/>
                </a:solidFill>
                <a:latin typeface="Calibri" pitchFamily="34" charset="0"/>
              </a:rPr>
              <a:t>Aharony-Sonnenschein-Yankielowicz</a:t>
            </a:r>
            <a:r>
              <a:rPr lang="en-US" altLang="ja-JP" sz="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altLang="ja-JP" sz="800" dirty="0">
                <a:solidFill>
                  <a:schemeClr val="accent2"/>
                </a:solidFill>
                <a:latin typeface="Calibri" pitchFamily="34" charset="0"/>
              </a:rPr>
              <a:t>2006</a:t>
            </a:r>
          </a:p>
          <a:p>
            <a:r>
              <a:rPr lang="en-US" altLang="ja-JP" sz="800" dirty="0" err="1" smtClean="0">
                <a:solidFill>
                  <a:schemeClr val="accent2"/>
                </a:solidFill>
                <a:latin typeface="Calibri" pitchFamily="34" charset="0"/>
              </a:rPr>
              <a:t>Mandal</a:t>
            </a:r>
            <a:r>
              <a:rPr lang="en-US" altLang="ja-JP" sz="800" dirty="0" smtClean="0">
                <a:solidFill>
                  <a:schemeClr val="accent2"/>
                </a:solidFill>
                <a:latin typeface="Calibri" pitchFamily="34" charset="0"/>
              </a:rPr>
              <a:t>-T.M</a:t>
            </a:r>
            <a:r>
              <a:rPr lang="en-US" altLang="ja-JP" sz="800" dirty="0">
                <a:solidFill>
                  <a:schemeClr val="accent2"/>
                </a:solidFill>
                <a:latin typeface="Calibri" pitchFamily="34" charset="0"/>
              </a:rPr>
              <a:t>. 2011</a:t>
            </a:r>
          </a:p>
        </p:txBody>
      </p: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1806251" cy="2680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◆ 5dSYM</a:t>
            </a:r>
            <a:r>
              <a:rPr lang="ja-JP" altLang="en-US" sz="1600" dirty="0" smtClean="0">
                <a:latin typeface="Calibri" pitchFamily="34" charset="0"/>
              </a:rPr>
              <a:t>の相構造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36" name="Arc 2"/>
          <p:cNvSpPr>
            <a:spLocks/>
          </p:cNvSpPr>
          <p:nvPr/>
        </p:nvSpPr>
        <p:spPr bwMode="auto">
          <a:xfrm rot="10800000">
            <a:off x="987425" y="1309688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 rot="10800000">
            <a:off x="973138" y="2228850"/>
            <a:ext cx="2482850" cy="73342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2155825" y="1314450"/>
            <a:ext cx="1722438" cy="1654175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954088" y="2967038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939800" y="1287463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70" name="Picture 7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00488" y="2765425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1" name="Line 8"/>
          <p:cNvSpPr>
            <a:spLocks noChangeShapeType="1"/>
          </p:cNvSpPr>
          <p:nvPr/>
        </p:nvSpPr>
        <p:spPr bwMode="auto">
          <a:xfrm>
            <a:off x="2008188" y="2262188"/>
            <a:ext cx="188277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72" name="Picture 9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4538" y="122396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73" name="Picture 10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67163" y="2236788"/>
            <a:ext cx="454025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4" name="AutoShape 12"/>
          <p:cNvSpPr>
            <a:spLocks/>
          </p:cNvSpPr>
          <p:nvPr/>
        </p:nvSpPr>
        <p:spPr bwMode="auto">
          <a:xfrm>
            <a:off x="79375" y="1633538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76" name="Picture 16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16200" y="1539875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77" name="Picture 17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09775" y="2800350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78" name="Line 18"/>
          <p:cNvSpPr>
            <a:spLocks noChangeShapeType="1"/>
          </p:cNvSpPr>
          <p:nvPr/>
        </p:nvSpPr>
        <p:spPr bwMode="auto">
          <a:xfrm>
            <a:off x="571500" y="1487488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79" name="Freeform 19"/>
          <p:cNvSpPr>
            <a:spLocks/>
          </p:cNvSpPr>
          <p:nvPr/>
        </p:nvSpPr>
        <p:spPr bwMode="auto">
          <a:xfrm rot="21319989">
            <a:off x="1362075" y="1758950"/>
            <a:ext cx="595313" cy="509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" y="160"/>
              </a:cxn>
              <a:cxn ang="0">
                <a:pos x="319" y="252"/>
              </a:cxn>
            </a:cxnLst>
            <a:rect l="0" t="0" r="r" b="b"/>
            <a:pathLst>
              <a:path w="319" h="252">
                <a:moveTo>
                  <a:pt x="0" y="0"/>
                </a:moveTo>
                <a:cubicBezTo>
                  <a:pt x="40" y="59"/>
                  <a:pt x="81" y="118"/>
                  <a:pt x="134" y="160"/>
                </a:cubicBezTo>
                <a:cubicBezTo>
                  <a:pt x="187" y="202"/>
                  <a:pt x="253" y="227"/>
                  <a:pt x="319" y="252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0" name="Freeform 20"/>
          <p:cNvSpPr>
            <a:spLocks/>
          </p:cNvSpPr>
          <p:nvPr/>
        </p:nvSpPr>
        <p:spPr bwMode="auto">
          <a:xfrm>
            <a:off x="1373188" y="2281238"/>
            <a:ext cx="581025" cy="280987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7" y="68"/>
              </a:cxn>
              <a:cxn ang="0">
                <a:pos x="349" y="0"/>
              </a:cxn>
            </a:cxnLst>
            <a:rect l="0" t="0" r="r" b="b"/>
            <a:pathLst>
              <a:path w="349" h="160">
                <a:moveTo>
                  <a:pt x="0" y="160"/>
                </a:moveTo>
                <a:cubicBezTo>
                  <a:pt x="44" y="127"/>
                  <a:pt x="89" y="95"/>
                  <a:pt x="147" y="68"/>
                </a:cubicBezTo>
                <a:cubicBezTo>
                  <a:pt x="205" y="41"/>
                  <a:pt x="277" y="20"/>
                  <a:pt x="349" y="0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 flipH="1">
            <a:off x="1314450" y="1214438"/>
            <a:ext cx="306388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2" name="Line 23"/>
          <p:cNvSpPr>
            <a:spLocks noChangeShapeType="1"/>
          </p:cNvSpPr>
          <p:nvPr/>
        </p:nvSpPr>
        <p:spPr bwMode="auto">
          <a:xfrm>
            <a:off x="939800" y="1108075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1400175" y="1970088"/>
            <a:ext cx="434975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guess</a:t>
            </a:r>
          </a:p>
        </p:txBody>
      </p:sp>
      <p:sp>
        <p:nvSpPr>
          <p:cNvPr id="84" name="Freeform 25"/>
          <p:cNvSpPr>
            <a:spLocks/>
          </p:cNvSpPr>
          <p:nvPr/>
        </p:nvSpPr>
        <p:spPr bwMode="auto">
          <a:xfrm>
            <a:off x="1128713" y="1308100"/>
            <a:ext cx="201612" cy="481013"/>
          </a:xfrm>
          <a:custGeom>
            <a:avLst/>
            <a:gdLst/>
            <a:ahLst/>
            <a:cxnLst>
              <a:cxn ang="0">
                <a:pos x="101" y="252"/>
              </a:cxn>
              <a:cxn ang="0">
                <a:pos x="42" y="143"/>
              </a:cxn>
              <a:cxn ang="0">
                <a:pos x="0" y="0"/>
              </a:cxn>
            </a:cxnLst>
            <a:rect l="0" t="0" r="r" b="b"/>
            <a:pathLst>
              <a:path w="101" h="252">
                <a:moveTo>
                  <a:pt x="101" y="252"/>
                </a:moveTo>
                <a:cubicBezTo>
                  <a:pt x="80" y="218"/>
                  <a:pt x="59" y="185"/>
                  <a:pt x="42" y="143"/>
                </a:cubicBezTo>
                <a:cubicBezTo>
                  <a:pt x="25" y="101"/>
                  <a:pt x="12" y="50"/>
                  <a:pt x="0" y="0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85" name="Freeform 26"/>
          <p:cNvSpPr>
            <a:spLocks/>
          </p:cNvSpPr>
          <p:nvPr/>
        </p:nvSpPr>
        <p:spPr bwMode="auto">
          <a:xfrm>
            <a:off x="941388" y="2576513"/>
            <a:ext cx="412750" cy="373062"/>
          </a:xfrm>
          <a:custGeom>
            <a:avLst/>
            <a:gdLst/>
            <a:ahLst/>
            <a:cxnLst>
              <a:cxn ang="0">
                <a:pos x="260" y="0"/>
              </a:cxn>
              <a:cxn ang="0">
                <a:pos x="0" y="235"/>
              </a:cxn>
            </a:cxnLst>
            <a:rect l="0" t="0" r="r" b="b"/>
            <a:pathLst>
              <a:path w="260" h="235">
                <a:moveTo>
                  <a:pt x="260" y="0"/>
                </a:moveTo>
                <a:cubicBezTo>
                  <a:pt x="260" y="0"/>
                  <a:pt x="130" y="117"/>
                  <a:pt x="0" y="235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86" name="Picture 27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3038" y="1655763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87" name="Picture 34" descr="addin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82875" y="2667000"/>
            <a:ext cx="595313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91" name="Text Box 42"/>
          <p:cNvSpPr txBox="1">
            <a:spLocks noChangeArrowheads="1"/>
          </p:cNvSpPr>
          <p:nvPr/>
        </p:nvSpPr>
        <p:spPr bwMode="auto">
          <a:xfrm>
            <a:off x="1346200" y="2303463"/>
            <a:ext cx="434975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guess</a:t>
            </a:r>
          </a:p>
        </p:txBody>
      </p:sp>
      <p:sp>
        <p:nvSpPr>
          <p:cNvPr id="93" name="Text Box 14"/>
          <p:cNvSpPr txBox="1">
            <a:spLocks noChangeArrowheads="1"/>
          </p:cNvSpPr>
          <p:nvPr/>
        </p:nvSpPr>
        <p:spPr bwMode="auto">
          <a:xfrm>
            <a:off x="1660525" y="1079500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94" name="Text Box 16"/>
          <p:cNvSpPr txBox="1">
            <a:spLocks noChangeArrowheads="1"/>
          </p:cNvSpPr>
          <p:nvPr/>
        </p:nvSpPr>
        <p:spPr bwMode="auto">
          <a:xfrm>
            <a:off x="155575" y="900113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163513" y="1352550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2439988" y="1312863"/>
            <a:ext cx="695754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>
                <a:latin typeface="Calibri" panose="020F0502020204030204" pitchFamily="34" charset="0"/>
              </a:rPr>
              <a:t>IIA SUGRA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84723" y="3029281"/>
            <a:ext cx="5392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Calibri" pitchFamily="34" charset="0"/>
              </a:rPr>
              <a:t>オーダーパラメータを調べると少なくとも</a:t>
            </a:r>
            <a:r>
              <a:rPr lang="en-US" altLang="ja-JP" sz="1400" dirty="0" smtClean="0">
                <a:latin typeface="Calibri" pitchFamily="34" charset="0"/>
              </a:rPr>
              <a:t>3</a:t>
            </a:r>
            <a:r>
              <a:rPr lang="ja-JP" altLang="en-US" sz="1400" dirty="0" err="1" smtClean="0">
                <a:latin typeface="Calibri" pitchFamily="34" charset="0"/>
              </a:rPr>
              <a:t>つの</a:t>
            </a:r>
            <a:r>
              <a:rPr lang="ja-JP" altLang="en-US" sz="1400" dirty="0" smtClean="0">
                <a:latin typeface="Calibri" pitchFamily="34" charset="0"/>
              </a:rPr>
              <a:t>異なる相が存在し、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 D4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解</a:t>
            </a:r>
            <a:r>
              <a:rPr lang="ja-JP" altLang="en-US" sz="1400" dirty="0" smtClean="0">
                <a:latin typeface="Calibri" pitchFamily="34" charset="0"/>
              </a:rPr>
              <a:t>と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4dYM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の非閉じ込め相</a:t>
            </a:r>
            <a:r>
              <a:rPr lang="ja-JP" altLang="en-US" sz="1400" dirty="0" smtClean="0">
                <a:latin typeface="Calibri" pitchFamily="34" charset="0"/>
              </a:rPr>
              <a:t>は異なる相に属し、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ja-JP" altLang="en-US" sz="1400" dirty="0" smtClean="0">
                <a:latin typeface="Calibri" pitchFamily="34" charset="0"/>
              </a:rPr>
              <a:t>間</a:t>
            </a:r>
            <a:r>
              <a:rPr lang="ja-JP" altLang="en-US" sz="1400" dirty="0">
                <a:latin typeface="Calibri" pitchFamily="34" charset="0"/>
              </a:rPr>
              <a:t>で</a:t>
            </a:r>
            <a:r>
              <a:rPr lang="ja-JP" altLang="en-US" sz="1400" dirty="0" smtClean="0">
                <a:latin typeface="Calibri" pitchFamily="34" charset="0"/>
              </a:rPr>
              <a:t>必ず相転移が起こることがわかった。→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強結合展開が働かない。</a:t>
            </a:r>
            <a:r>
              <a:rPr lang="en-US" altLang="ja-JP" sz="1400" dirty="0" smtClean="0">
                <a:latin typeface="Calibri" pitchFamily="34" charset="0"/>
              </a:rPr>
              <a:t>(       circle</a:t>
            </a:r>
            <a:r>
              <a:rPr lang="ja-JP" altLang="en-US" sz="1400" dirty="0" smtClean="0">
                <a:latin typeface="Calibri" pitchFamily="34" charset="0"/>
              </a:rPr>
              <a:t>に巻き付いた</a:t>
            </a:r>
            <a:r>
              <a:rPr lang="en-US" altLang="ja-JP" sz="1400" dirty="0" smtClean="0">
                <a:latin typeface="Calibri" pitchFamily="34" charset="0"/>
              </a:rPr>
              <a:t>Wilson loop</a:t>
            </a:r>
            <a:r>
              <a:rPr lang="ja-JP" altLang="en-US" sz="1400" dirty="0" smtClean="0">
                <a:latin typeface="Calibri" pitchFamily="34" charset="0"/>
              </a:rPr>
              <a:t>の値が異なる。</a:t>
            </a:r>
            <a:r>
              <a:rPr lang="en-US" altLang="ja-JP" sz="1400" dirty="0" smtClean="0">
                <a:latin typeface="Calibri" pitchFamily="34" charset="0"/>
              </a:rPr>
              <a:t>)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98" name="Text Box 14"/>
          <p:cNvSpPr txBox="1">
            <a:spLocks noChangeArrowheads="1"/>
          </p:cNvSpPr>
          <p:nvPr/>
        </p:nvSpPr>
        <p:spPr bwMode="auto">
          <a:xfrm>
            <a:off x="2572187" y="2382264"/>
            <a:ext cx="953838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Black </a:t>
            </a:r>
            <a:r>
              <a:rPr lang="en-US" altLang="ja-JP" sz="1400" dirty="0" smtClean="0">
                <a:latin typeface="Calibri" pitchFamily="34" charset="0"/>
              </a:rPr>
              <a:t>D4 </a:t>
            </a:r>
            <a:r>
              <a:rPr lang="ja-JP" altLang="en-US" sz="1400" dirty="0" smtClean="0">
                <a:latin typeface="Calibri" pitchFamily="34" charset="0"/>
              </a:rPr>
              <a:t>解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2562370" y="1802102"/>
            <a:ext cx="1042002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D4</a:t>
            </a:r>
            <a:r>
              <a:rPr lang="ja-JP" altLang="en-US" sz="1400" dirty="0" smtClean="0">
                <a:latin typeface="Calibri" pitchFamily="34" charset="0"/>
              </a:rPr>
              <a:t>ソリトン解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2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S_L^1&#10;\end{align*}&lt;/body&gt;&#10;  &lt;fcolor&gt;FF000000&lt;/fcolor&gt;&#10;  &lt;bcolor&gt;FFFFFFFF&lt;/bcolor&gt;&#10;  &lt;transparent&gt;True&lt;/transparent&gt;&#10;  &lt;resolution&gt;1800&lt;/resolution&gt;&#10;  &lt;imageh&gt;281&lt;/imageh&gt;&#10;  &lt;imagew&gt;266&lt;/imagew&gt;&#10;  &lt;scale&gt;100&lt;/scale&gt;&#10;  &lt;cursor&gt;21&lt;/cursor&gt;&#10;&lt;/TeXTeX&gt;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22" y="3718327"/>
            <a:ext cx="197340" cy="208468"/>
          </a:xfrm>
          <a:prstGeom prst="rect">
            <a:avLst/>
          </a:prstGeom>
        </p:spPr>
      </p:pic>
      <p:sp>
        <p:nvSpPr>
          <p:cNvPr id="101" name="テキスト ボックス 100"/>
          <p:cNvSpPr txBox="1"/>
          <p:nvPr/>
        </p:nvSpPr>
        <p:spPr>
          <a:xfrm>
            <a:off x="857941" y="3959577"/>
            <a:ext cx="4032128" cy="578882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Calibri" pitchFamily="34" charset="0"/>
              </a:rPr>
              <a:t>Black D4</a:t>
            </a:r>
            <a:r>
              <a:rPr lang="ja-JP" altLang="en-US" sz="1400" dirty="0" smtClean="0">
                <a:latin typeface="Calibri" pitchFamily="34" charset="0"/>
              </a:rPr>
              <a:t>解は</a:t>
            </a:r>
            <a:r>
              <a:rPr lang="en-US" altLang="ja-JP" sz="1400" dirty="0" smtClean="0">
                <a:latin typeface="Calibri" pitchFamily="34" charset="0"/>
              </a:rPr>
              <a:t>4</a:t>
            </a:r>
            <a:r>
              <a:rPr lang="ja-JP" altLang="en-US" sz="1400" dirty="0" smtClean="0">
                <a:latin typeface="Calibri" pitchFamily="34" charset="0"/>
              </a:rPr>
              <a:t>次元</a:t>
            </a:r>
            <a:r>
              <a:rPr lang="en-US" altLang="ja-JP" sz="1400" dirty="0" smtClean="0">
                <a:latin typeface="Calibri" pitchFamily="34" charset="0"/>
              </a:rPr>
              <a:t>YM</a:t>
            </a:r>
            <a:r>
              <a:rPr lang="ja-JP" altLang="en-US" sz="1400" dirty="0" smtClean="0">
                <a:latin typeface="Calibri" pitchFamily="34" charset="0"/>
              </a:rPr>
              <a:t>の視点からは非物理的で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Holography</a:t>
            </a:r>
            <a:r>
              <a:rPr lang="ja-JP" altLang="en-US" sz="1400" dirty="0" smtClean="0">
                <a:latin typeface="Calibri" pitchFamily="34" charset="0"/>
              </a:rPr>
              <a:t>における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artifact</a:t>
            </a:r>
            <a:r>
              <a:rPr lang="ja-JP" altLang="en-US" sz="1400" dirty="0" smtClean="0">
                <a:latin typeface="Calibri" pitchFamily="34" charset="0"/>
              </a:rPr>
              <a:t>な解。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0" y="118216"/>
            <a:ext cx="4744939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◆ </a:t>
            </a:r>
            <a:r>
              <a:rPr lang="en-US" altLang="ja-JP" sz="2000" dirty="0">
                <a:latin typeface="Calibri" pitchFamily="34" charset="0"/>
              </a:rPr>
              <a:t>(t</a:t>
            </a:r>
            <a:r>
              <a:rPr lang="ja-JP" altLang="en-US" sz="2000" dirty="0">
                <a:latin typeface="Calibri" pitchFamily="34" charset="0"/>
              </a:rPr>
              <a:t>方向</a:t>
            </a:r>
            <a:r>
              <a:rPr lang="en-US" altLang="ja-JP" sz="2000" dirty="0">
                <a:latin typeface="Calibri" pitchFamily="34" charset="0"/>
              </a:rPr>
              <a:t>)</a:t>
            </a:r>
            <a:r>
              <a:rPr lang="ja-JP" altLang="en-US" sz="2000" dirty="0" smtClean="0">
                <a:latin typeface="Calibri" pitchFamily="34" charset="0"/>
              </a:rPr>
              <a:t>半周期境界条件での重力の解析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46270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9717"/>
              </p:ext>
            </p:extLst>
          </p:nvPr>
        </p:nvGraphicFramePr>
        <p:xfrm>
          <a:off x="158072" y="570598"/>
          <a:ext cx="4494212" cy="601990"/>
        </p:xfrm>
        <a:graphic>
          <a:graphicData uri="http://schemas.openxmlformats.org/drawingml/2006/table">
            <a:tbl>
              <a:tblPr/>
              <a:tblGrid>
                <a:gridCol w="623887"/>
                <a:gridCol w="387350"/>
                <a:gridCol w="387350"/>
                <a:gridCol w="387350"/>
                <a:gridCol w="387350"/>
                <a:gridCol w="384175"/>
                <a:gridCol w="387350"/>
                <a:gridCol w="387350"/>
                <a:gridCol w="387350"/>
                <a:gridCol w="387350"/>
                <a:gridCol w="387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(0)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(4)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D4</a:t>
                      </a: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Line 62"/>
          <p:cNvSpPr>
            <a:spLocks noChangeShapeType="1"/>
          </p:cNvSpPr>
          <p:nvPr/>
        </p:nvSpPr>
        <p:spPr bwMode="auto">
          <a:xfrm flipV="1">
            <a:off x="943884" y="1181786"/>
            <a:ext cx="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>
            <a:spAutoFit/>
          </a:bodyPr>
          <a:lstStyle/>
          <a:p>
            <a:endParaRPr lang="ja-JP" altLang="en-US"/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 flipV="1">
            <a:off x="2515509" y="1173848"/>
            <a:ext cx="0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>
            <a:spAutoFit/>
          </a:bodyPr>
          <a:lstStyle/>
          <a:p>
            <a:endParaRPr lang="ja-JP" altLang="en-US"/>
          </a:p>
        </p:txBody>
      </p:sp>
      <p:sp>
        <p:nvSpPr>
          <p:cNvPr id="44" name="Text Box 64"/>
          <p:cNvSpPr txBox="1">
            <a:spLocks noChangeArrowheads="1"/>
          </p:cNvSpPr>
          <p:nvPr/>
        </p:nvSpPr>
        <p:spPr bwMode="auto">
          <a:xfrm>
            <a:off x="2378984" y="1348473"/>
            <a:ext cx="319088" cy="2047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/>
              <a:t>AP</a:t>
            </a:r>
          </a:p>
        </p:txBody>
      </p:sp>
      <p:sp>
        <p:nvSpPr>
          <p:cNvPr id="45" name="Text Box 65"/>
          <p:cNvSpPr txBox="1">
            <a:spLocks noChangeArrowheads="1"/>
          </p:cNvSpPr>
          <p:nvPr/>
        </p:nvSpPr>
        <p:spPr bwMode="auto">
          <a:xfrm>
            <a:off x="850963" y="1349673"/>
            <a:ext cx="211647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/>
              <a:t>P</a:t>
            </a:r>
            <a:endParaRPr lang="en-US" altLang="ja-JP" dirty="0"/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4474254" y="198438"/>
            <a:ext cx="1069254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 err="1">
                <a:solidFill>
                  <a:schemeClr val="accent2"/>
                </a:solidFill>
                <a:latin typeface="Calibri" pitchFamily="34" charset="0"/>
              </a:rPr>
              <a:t>Mandal</a:t>
            </a:r>
            <a:r>
              <a:rPr lang="en-US" altLang="ja-JP" sz="1000" dirty="0">
                <a:solidFill>
                  <a:schemeClr val="accent2"/>
                </a:solidFill>
                <a:latin typeface="Calibri" pitchFamily="34" charset="0"/>
              </a:rPr>
              <a:t>-T.M. 2011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118216"/>
            <a:ext cx="4488459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◆ </a:t>
            </a:r>
            <a:r>
              <a:rPr lang="en-US" altLang="ja-JP" sz="2000" dirty="0">
                <a:latin typeface="Calibri" pitchFamily="34" charset="0"/>
              </a:rPr>
              <a:t>(t</a:t>
            </a:r>
            <a:r>
              <a:rPr lang="ja-JP" altLang="en-US" sz="2000" dirty="0">
                <a:latin typeface="Calibri" pitchFamily="34" charset="0"/>
              </a:rPr>
              <a:t>方向</a:t>
            </a:r>
            <a:r>
              <a:rPr lang="en-US" altLang="ja-JP" sz="2000" dirty="0" smtClean="0">
                <a:latin typeface="Calibri" pitchFamily="34" charset="0"/>
              </a:rPr>
              <a:t>)</a:t>
            </a:r>
            <a:r>
              <a:rPr lang="ja-JP" altLang="en-US" sz="2000" dirty="0" smtClean="0">
                <a:latin typeface="Calibri" pitchFamily="34" charset="0"/>
              </a:rPr>
              <a:t>周期境界条件での重力の解析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30830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4474254" y="198438"/>
            <a:ext cx="1069254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 err="1">
                <a:solidFill>
                  <a:schemeClr val="accent2"/>
                </a:solidFill>
                <a:latin typeface="Calibri" pitchFamily="34" charset="0"/>
              </a:rPr>
              <a:t>Mandal</a:t>
            </a:r>
            <a:r>
              <a:rPr lang="en-US" altLang="ja-JP" sz="1000" dirty="0">
                <a:solidFill>
                  <a:schemeClr val="accent2"/>
                </a:solidFill>
                <a:latin typeface="Calibri" pitchFamily="34" charset="0"/>
              </a:rPr>
              <a:t>-T.M. 2011</a:t>
            </a:r>
          </a:p>
        </p:txBody>
      </p:sp>
      <p:sp>
        <p:nvSpPr>
          <p:cNvPr id="10" name="Arc 2"/>
          <p:cNvSpPr>
            <a:spLocks/>
          </p:cNvSpPr>
          <p:nvPr/>
        </p:nvSpPr>
        <p:spPr bwMode="auto">
          <a:xfrm rot="10800000">
            <a:off x="1030288" y="898219"/>
            <a:ext cx="533400" cy="536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 rot="10800000">
            <a:off x="985838" y="1831669"/>
            <a:ext cx="2482850" cy="73342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168525" y="917269"/>
            <a:ext cx="1722438" cy="1654175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966788" y="2569857"/>
            <a:ext cx="3122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952500" y="890282"/>
            <a:ext cx="0" cy="1681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15" name="Picture 7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13188" y="2368244"/>
            <a:ext cx="138112" cy="128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16" name="Picture 8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8" y="826782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7" name="AutoShape 10"/>
          <p:cNvSpPr>
            <a:spLocks/>
          </p:cNvSpPr>
          <p:nvPr/>
        </p:nvSpPr>
        <p:spPr bwMode="auto">
          <a:xfrm>
            <a:off x="92075" y="1236357"/>
            <a:ext cx="88900" cy="373062"/>
          </a:xfrm>
          <a:prstGeom prst="leftBrace">
            <a:avLst>
              <a:gd name="adj1" fmla="val 3497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516495" y="1007757"/>
            <a:ext cx="751859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IIA SUGRA</a:t>
            </a:r>
          </a:p>
        </p:txBody>
      </p:sp>
      <p:pic>
        <p:nvPicPr>
          <p:cNvPr id="19" name="Picture 13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05740" y="1272148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20" name="Picture 14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35175" y="2655582"/>
            <a:ext cx="346075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584200" y="1090307"/>
            <a:ext cx="468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628158" y="2709413"/>
            <a:ext cx="905811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GL transition</a:t>
            </a:r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 rot="260529">
            <a:off x="2167089" y="1900214"/>
            <a:ext cx="1727677" cy="20647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" y="168"/>
              </a:cxn>
              <a:cxn ang="0">
                <a:pos x="193" y="277"/>
              </a:cxn>
            </a:cxnLst>
            <a:rect l="0" t="0" r="r" b="b"/>
            <a:pathLst>
              <a:path w="193" h="277">
                <a:moveTo>
                  <a:pt x="0" y="0"/>
                </a:moveTo>
                <a:cubicBezTo>
                  <a:pt x="9" y="61"/>
                  <a:pt x="18" y="122"/>
                  <a:pt x="50" y="168"/>
                </a:cubicBezTo>
                <a:cubicBezTo>
                  <a:pt x="82" y="214"/>
                  <a:pt x="137" y="245"/>
                  <a:pt x="193" y="277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1420813" y="910919"/>
            <a:ext cx="306387" cy="146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673225" y="707719"/>
            <a:ext cx="111253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confinement phase</a:t>
            </a: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H="1">
            <a:off x="1327150" y="642632"/>
            <a:ext cx="427038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168275" y="528332"/>
            <a:ext cx="1243981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deconfinement phase</a:t>
            </a:r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>
            <a:off x="952500" y="710894"/>
            <a:ext cx="160338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1464007" y="2353668"/>
            <a:ext cx="1215127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局在</a:t>
            </a:r>
            <a:r>
              <a:rPr lang="en-US" altLang="ja-JP" dirty="0" smtClean="0">
                <a:latin typeface="Calibri" pitchFamily="34" charset="0"/>
              </a:rPr>
              <a:t>D3</a:t>
            </a:r>
            <a:r>
              <a:rPr lang="ja-JP" altLang="en-US" dirty="0" smtClean="0">
                <a:latin typeface="Calibri" pitchFamily="34" charset="0"/>
              </a:rPr>
              <a:t>ソリトン解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1698625" y="2123769"/>
            <a:ext cx="745447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IIB SUGRA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H="1" flipV="1">
            <a:off x="3406053" y="2455269"/>
            <a:ext cx="257319" cy="3664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32" name="Picture 27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5738" y="1258582"/>
            <a:ext cx="600075" cy="31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1619250" y="1555444"/>
            <a:ext cx="165100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?</a:t>
            </a:r>
          </a:p>
        </p:txBody>
      </p:sp>
      <p:sp>
        <p:nvSpPr>
          <p:cNvPr id="36" name="Text Box 72"/>
          <p:cNvSpPr txBox="1">
            <a:spLocks noChangeArrowheads="1"/>
          </p:cNvSpPr>
          <p:nvPr/>
        </p:nvSpPr>
        <p:spPr bwMode="auto">
          <a:xfrm>
            <a:off x="2361004" y="1466493"/>
            <a:ext cx="907350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D4</a:t>
            </a:r>
            <a:r>
              <a:rPr lang="ja-JP" altLang="en-US" dirty="0" smtClean="0">
                <a:latin typeface="Calibri" pitchFamily="34" charset="0"/>
              </a:rPr>
              <a:t>ソリトン解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3523815" y="1928074"/>
            <a:ext cx="402793" cy="1877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3884468" y="1760376"/>
            <a:ext cx="697357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T-dual </a:t>
            </a:r>
            <a:r>
              <a:rPr lang="en-US" altLang="ja-JP" dirty="0" smtClean="0">
                <a:latin typeface="Calibri" pitchFamily="34" charset="0"/>
              </a:rPr>
              <a:t>on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39" name="フリーフォーム 38"/>
          <p:cNvSpPr/>
          <p:nvPr/>
        </p:nvSpPr>
        <p:spPr bwMode="auto">
          <a:xfrm>
            <a:off x="1190336" y="895910"/>
            <a:ext cx="2701637" cy="1655618"/>
          </a:xfrm>
          <a:custGeom>
            <a:avLst/>
            <a:gdLst>
              <a:gd name="connsiteX0" fmla="*/ 0 w 2701637"/>
              <a:gd name="connsiteY0" fmla="*/ 0 h 1655618"/>
              <a:gd name="connsiteX1" fmla="*/ 1004455 w 2701637"/>
              <a:gd name="connsiteY1" fmla="*/ 1170709 h 1655618"/>
              <a:gd name="connsiteX2" fmla="*/ 2701637 w 2701637"/>
              <a:gd name="connsiteY2" fmla="*/ 1655618 h 1655618"/>
              <a:gd name="connsiteX3" fmla="*/ 2701637 w 2701637"/>
              <a:gd name="connsiteY3" fmla="*/ 1655618 h 165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1637" h="1655618">
                <a:moveTo>
                  <a:pt x="0" y="0"/>
                </a:moveTo>
                <a:cubicBezTo>
                  <a:pt x="277091" y="447386"/>
                  <a:pt x="554182" y="894773"/>
                  <a:pt x="1004455" y="1170709"/>
                </a:cubicBezTo>
                <a:cubicBezTo>
                  <a:pt x="1454728" y="1446645"/>
                  <a:pt x="2701637" y="1655618"/>
                  <a:pt x="2701637" y="1655618"/>
                </a:cubicBezTo>
                <a:lnTo>
                  <a:pt x="2701637" y="1655618"/>
                </a:lnTo>
              </a:path>
            </a:pathLst>
          </a:cu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10800" rIns="5400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Ｐゴシック" pitchFamily="50" charset="-128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2759075" y="2145850"/>
            <a:ext cx="1117344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smeared</a:t>
            </a:r>
            <a:r>
              <a:rPr lang="en-US" altLang="ja-JP" sz="1000" dirty="0" smtClean="0">
                <a:latin typeface="Calibri" pitchFamily="34" charset="0"/>
              </a:rPr>
              <a:t> </a:t>
            </a:r>
            <a:r>
              <a:rPr lang="en-US" altLang="ja-JP" sz="1000" dirty="0">
                <a:latin typeface="Calibri" pitchFamily="34" charset="0"/>
              </a:rPr>
              <a:t>D3 </a:t>
            </a:r>
            <a:r>
              <a:rPr lang="en-US" altLang="ja-JP" sz="1000" dirty="0" err="1">
                <a:latin typeface="Calibri" pitchFamily="34" charset="0"/>
              </a:rPr>
              <a:t>soliton</a:t>
            </a:r>
            <a:endParaRPr lang="en-US" altLang="ja-JP" sz="1000" dirty="0">
              <a:latin typeface="Calibri" pitchFamily="34" charset="0"/>
            </a:endParaRPr>
          </a:p>
        </p:txBody>
      </p:sp>
      <p:pic>
        <p:nvPicPr>
          <p:cNvPr id="47" name="Picture 54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41405" y="1789528"/>
            <a:ext cx="139317" cy="17260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4697413" y="2017407"/>
            <a:ext cx="681037" cy="331787"/>
          </a:xfrm>
          <a:prstGeom prst="rect">
            <a:avLst/>
          </a:prstGeom>
          <a:solidFill>
            <a:srgbClr val="CC99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4771738" y="2054353"/>
            <a:ext cx="53705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4dYM</a:t>
            </a:r>
          </a:p>
        </p:txBody>
      </p:sp>
      <p:sp>
        <p:nvSpPr>
          <p:cNvPr id="50" name="Rectangle 34"/>
          <p:cNvSpPr>
            <a:spLocks noChangeArrowheads="1"/>
          </p:cNvSpPr>
          <p:nvPr/>
        </p:nvSpPr>
        <p:spPr bwMode="auto">
          <a:xfrm>
            <a:off x="4702175" y="1422094"/>
            <a:ext cx="681038" cy="331788"/>
          </a:xfrm>
          <a:prstGeom prst="rect">
            <a:avLst/>
          </a:prstGeom>
          <a:solidFill>
            <a:srgbClr val="00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723829" y="1465824"/>
            <a:ext cx="622016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SUGRA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176213" y="980769"/>
            <a:ext cx="413625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4dYM</a:t>
            </a: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1746250" y="472769"/>
            <a:ext cx="2980033" cy="1756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 dirty="0">
                <a:solidFill>
                  <a:srgbClr val="FF0000"/>
                </a:solidFill>
                <a:latin typeface="Calibri" pitchFamily="34" charset="0"/>
              </a:rPr>
              <a:t>confinement/deconfinement phase transition in 4dYM.</a:t>
            </a: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>
            <a:off x="0" y="2955537"/>
            <a:ext cx="5413392" cy="109902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pPr>
              <a:buFontTx/>
              <a:buChar char="•"/>
            </a:pPr>
            <a:r>
              <a:rPr lang="en-US" altLang="ja-JP" sz="1400" dirty="0" smtClean="0">
                <a:latin typeface="Calibri" pitchFamily="34" charset="0"/>
              </a:rPr>
              <a:t> </a:t>
            </a:r>
            <a:r>
              <a:rPr lang="ja-JP" altLang="en-US" sz="1400" dirty="0" smtClean="0">
                <a:latin typeface="Calibri" pitchFamily="34" charset="0"/>
              </a:rPr>
              <a:t>重力では高温で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局在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D3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ソリトン解</a:t>
            </a:r>
            <a:r>
              <a:rPr lang="ja-JP" altLang="en-US" sz="1400" dirty="0">
                <a:latin typeface="Calibri" pitchFamily="34" charset="0"/>
              </a:rPr>
              <a:t>と</a:t>
            </a:r>
            <a:r>
              <a:rPr lang="ja-JP" altLang="en-US" sz="1400" dirty="0" smtClean="0">
                <a:latin typeface="Calibri" pitchFamily="34" charset="0"/>
              </a:rPr>
              <a:t>いう解が安定。</a:t>
            </a:r>
            <a:endParaRPr lang="en-US" altLang="ja-JP" sz="14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ja-JP" sz="1400" dirty="0">
                <a:latin typeface="Calibri" pitchFamily="34" charset="0"/>
              </a:rPr>
              <a:t> 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局在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D3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ソリトン解</a:t>
            </a:r>
            <a:r>
              <a:rPr lang="ja-JP" altLang="en-US" sz="1400" dirty="0" smtClean="0">
                <a:latin typeface="Calibri" pitchFamily="34" charset="0"/>
              </a:rPr>
              <a:t>と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4dYM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の非閉じ込め相</a:t>
            </a:r>
            <a:r>
              <a:rPr lang="ja-JP" altLang="en-US" sz="1400" dirty="0" smtClean="0">
                <a:latin typeface="Calibri" pitchFamily="34" charset="0"/>
              </a:rPr>
              <a:t>は同じオーダーパラメータで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   </a:t>
            </a:r>
            <a:r>
              <a:rPr lang="ja-JP" altLang="en-US" sz="1400" dirty="0" smtClean="0">
                <a:latin typeface="Calibri" pitchFamily="34" charset="0"/>
              </a:rPr>
              <a:t>おそらく</a:t>
            </a:r>
            <a:r>
              <a:rPr lang="en-US" altLang="ja-JP" sz="1400" dirty="0" smtClean="0">
                <a:latin typeface="Calibri" pitchFamily="34" charset="0"/>
              </a:rPr>
              <a:t>(</a:t>
            </a:r>
            <a:r>
              <a:rPr lang="ja-JP" altLang="en-US" sz="1400" dirty="0" smtClean="0">
                <a:latin typeface="Calibri" pitchFamily="34" charset="0"/>
              </a:rPr>
              <a:t>相転移が起こらず</a:t>
            </a:r>
            <a:r>
              <a:rPr lang="en-US" altLang="ja-JP" sz="1400" dirty="0" smtClean="0">
                <a:latin typeface="Calibri" pitchFamily="34" charset="0"/>
              </a:rPr>
              <a:t>)</a:t>
            </a:r>
            <a:r>
              <a:rPr lang="ja-JP" altLang="en-US" sz="1400" dirty="0" smtClean="0">
                <a:latin typeface="Calibri" pitchFamily="34" charset="0"/>
              </a:rPr>
              <a:t>連続的につながる。</a:t>
            </a:r>
            <a:endParaRPr lang="en-US" altLang="ja-JP" sz="14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ja-JP" sz="1400" dirty="0">
                <a:latin typeface="Calibri" pitchFamily="34" charset="0"/>
              </a:rPr>
              <a:t> 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局在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D3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ソリトン解</a:t>
            </a:r>
            <a:r>
              <a:rPr lang="ja-JP" altLang="en-US" sz="1400" dirty="0" smtClean="0">
                <a:latin typeface="Calibri" pitchFamily="34" charset="0"/>
              </a:rPr>
              <a:t>は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 hole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では無い</a:t>
            </a:r>
            <a:r>
              <a:rPr lang="ja-JP" altLang="en-US" sz="1400" dirty="0" smtClean="0">
                <a:latin typeface="Calibri" pitchFamily="34" charset="0"/>
              </a:rPr>
              <a:t>。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0" y="118216"/>
            <a:ext cx="4488459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◆ </a:t>
            </a:r>
            <a:r>
              <a:rPr lang="en-US" altLang="ja-JP" sz="2000" dirty="0">
                <a:latin typeface="Calibri" pitchFamily="34" charset="0"/>
              </a:rPr>
              <a:t>(t</a:t>
            </a:r>
            <a:r>
              <a:rPr lang="ja-JP" altLang="en-US" sz="2000" dirty="0">
                <a:latin typeface="Calibri" pitchFamily="34" charset="0"/>
              </a:rPr>
              <a:t>方向</a:t>
            </a:r>
            <a:r>
              <a:rPr lang="en-US" altLang="ja-JP" sz="2000" dirty="0" smtClean="0">
                <a:latin typeface="Calibri" pitchFamily="34" charset="0"/>
              </a:rPr>
              <a:t>)</a:t>
            </a:r>
            <a:r>
              <a:rPr lang="ja-JP" altLang="en-US" sz="2000" dirty="0" smtClean="0">
                <a:latin typeface="Calibri" pitchFamily="34" charset="0"/>
              </a:rPr>
              <a:t>周期境界条件での重力の解析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67667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093227" y="921373"/>
            <a:ext cx="1572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latin typeface="Calibri" pitchFamily="34" charset="0"/>
              </a:rPr>
              <a:t>Summary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7417"/>
            <a:ext cx="1416785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◆ Summary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97960" y="422428"/>
            <a:ext cx="5408454" cy="357663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pPr>
              <a:buFontTx/>
              <a:buChar char="•"/>
            </a:pPr>
            <a:r>
              <a:rPr lang="en-US" altLang="ja-JP" sz="1400" dirty="0" smtClean="0">
                <a:latin typeface="Calibri" pitchFamily="34" charset="0"/>
              </a:rPr>
              <a:t> Witten</a:t>
            </a:r>
            <a:r>
              <a:rPr lang="ja-JP" altLang="en-US" sz="1400" dirty="0" smtClean="0">
                <a:latin typeface="Calibri" pitchFamily="34" charset="0"/>
              </a:rPr>
              <a:t>の</a:t>
            </a:r>
            <a:r>
              <a:rPr lang="en-US" altLang="ja-JP" sz="1400" dirty="0" smtClean="0">
                <a:latin typeface="Calibri" pitchFamily="34" charset="0"/>
              </a:rPr>
              <a:t>Holographic QCD</a:t>
            </a:r>
            <a:r>
              <a:rPr lang="ja-JP" altLang="en-US" sz="1400" dirty="0" smtClean="0">
                <a:latin typeface="Calibri" pitchFamily="34" charset="0"/>
              </a:rPr>
              <a:t>の解析は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非閉じ込め相</a:t>
            </a:r>
            <a:r>
              <a:rPr lang="ja-JP" altLang="en-US" sz="1400" dirty="0" smtClean="0">
                <a:latin typeface="Calibri" pitchFamily="34" charset="0"/>
              </a:rPr>
              <a:t>は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 Hole</a:t>
            </a:r>
            <a:r>
              <a:rPr lang="ja-JP" altLang="en-US" sz="1400" dirty="0" smtClean="0">
                <a:latin typeface="Calibri" pitchFamily="34" charset="0"/>
              </a:rPr>
              <a:t>でなく、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   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局在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D3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ソリトン解</a:t>
            </a:r>
            <a:r>
              <a:rPr lang="ja-JP" altLang="en-US" sz="1400" dirty="0" smtClean="0">
                <a:latin typeface="Calibri" pitchFamily="34" charset="0"/>
              </a:rPr>
              <a:t>と対応することを予言。</a:t>
            </a:r>
            <a:endParaRPr lang="en-US" altLang="ja-JP" sz="14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ja-JP" sz="1400" dirty="0">
                <a:latin typeface="Calibri" pitchFamily="34" charset="0"/>
              </a:rPr>
              <a:t> </a:t>
            </a:r>
            <a:r>
              <a:rPr lang="en-US" altLang="ja-JP" sz="1400" dirty="0" smtClean="0">
                <a:latin typeface="Calibri" pitchFamily="34" charset="0"/>
              </a:rPr>
              <a:t>Witten</a:t>
            </a:r>
            <a:r>
              <a:rPr lang="ja-JP" altLang="en-US" sz="1400" dirty="0" smtClean="0">
                <a:latin typeface="Calibri" pitchFamily="34" charset="0"/>
              </a:rPr>
              <a:t>の</a:t>
            </a:r>
            <a:r>
              <a:rPr lang="en-US" altLang="ja-JP" sz="1400" dirty="0" smtClean="0">
                <a:latin typeface="Calibri" pitchFamily="34" charset="0"/>
              </a:rPr>
              <a:t>Holographic QCD</a:t>
            </a:r>
            <a:r>
              <a:rPr lang="ja-JP" altLang="en-US" sz="1400" dirty="0" smtClean="0">
                <a:latin typeface="Calibri" pitchFamily="34" charset="0"/>
              </a:rPr>
              <a:t>以外にも、</a:t>
            </a:r>
            <a:r>
              <a:rPr lang="en-US" altLang="ja-JP" sz="1400" dirty="0" smtClean="0">
                <a:latin typeface="Calibri" pitchFamily="34" charset="0"/>
              </a:rPr>
              <a:t>YM/QCD</a:t>
            </a:r>
            <a:r>
              <a:rPr lang="ja-JP" altLang="en-US" sz="1400" dirty="0" smtClean="0">
                <a:latin typeface="Calibri" pitchFamily="34" charset="0"/>
              </a:rPr>
              <a:t>に対する様々な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   </a:t>
            </a:r>
            <a:r>
              <a:rPr lang="ja-JP" altLang="en-US" sz="1400" dirty="0" smtClean="0">
                <a:latin typeface="Calibri" pitchFamily="34" charset="0"/>
              </a:rPr>
              <a:t>重力の模型が提唱されているが、これらは現象論的な模型で、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   </a:t>
            </a:r>
            <a:r>
              <a:rPr lang="ja-JP" altLang="en-US" sz="1400" dirty="0" smtClean="0">
                <a:latin typeface="Calibri" pitchFamily="34" charset="0"/>
              </a:rPr>
              <a:t>本当に</a:t>
            </a:r>
            <a:r>
              <a:rPr lang="en-US" altLang="ja-JP" sz="1400" dirty="0" smtClean="0">
                <a:latin typeface="Calibri" pitchFamily="34" charset="0"/>
              </a:rPr>
              <a:t>QCD</a:t>
            </a:r>
            <a:r>
              <a:rPr lang="ja-JP" altLang="en-US" sz="1400" dirty="0" smtClean="0">
                <a:latin typeface="Calibri" pitchFamily="34" charset="0"/>
              </a:rPr>
              <a:t>を記述する保証が無い。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    </a:t>
            </a:r>
            <a:r>
              <a:rPr lang="ja-JP" altLang="en-US" sz="1400" dirty="0" smtClean="0">
                <a:latin typeface="Calibri" pitchFamily="34" charset="0"/>
              </a:rPr>
              <a:t>→ 超弦理論が</a:t>
            </a:r>
            <a:r>
              <a:rPr lang="en-US" altLang="ja-JP" sz="1400" dirty="0" smtClean="0">
                <a:latin typeface="Calibri" pitchFamily="34" charset="0"/>
              </a:rPr>
              <a:t>Black hole</a:t>
            </a:r>
            <a:r>
              <a:rPr lang="ja-JP" altLang="en-US" sz="1400" dirty="0" smtClean="0">
                <a:latin typeface="Calibri" pitchFamily="34" charset="0"/>
              </a:rPr>
              <a:t>以外の時空を予言したことは</a:t>
            </a:r>
            <a:r>
              <a:rPr lang="en-US" altLang="ja-JP" sz="1400" dirty="0" smtClean="0">
                <a:latin typeface="Calibri" pitchFamily="34" charset="0"/>
              </a:rPr>
              <a:t/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         </a:t>
            </a:r>
            <a:r>
              <a:rPr lang="ja-JP" altLang="en-US" sz="1400" dirty="0" smtClean="0">
                <a:latin typeface="Calibri" pitchFamily="34" charset="0"/>
              </a:rPr>
              <a:t>深刻にとらえるべきでは</a:t>
            </a:r>
            <a:r>
              <a:rPr lang="en-US" altLang="ja-JP" sz="1400" dirty="0" smtClean="0">
                <a:latin typeface="Calibri" pitchFamily="34" charset="0"/>
              </a:rPr>
              <a:t>?</a:t>
            </a:r>
          </a:p>
          <a:p>
            <a:pPr>
              <a:buFontTx/>
              <a:buChar char="•"/>
            </a:pPr>
            <a:r>
              <a:rPr lang="en-US" altLang="ja-JP" sz="1400" dirty="0">
                <a:latin typeface="Calibri" pitchFamily="34" charset="0"/>
              </a:rPr>
              <a:t> </a:t>
            </a:r>
            <a:r>
              <a:rPr lang="en-US" altLang="ja-JP" sz="1400" dirty="0" smtClean="0">
                <a:latin typeface="Calibri" pitchFamily="34" charset="0"/>
              </a:rPr>
              <a:t>RHIC</a:t>
            </a:r>
            <a:r>
              <a:rPr lang="ja-JP" altLang="en-US" sz="1400" dirty="0" smtClean="0">
                <a:latin typeface="Calibri" pitchFamily="34" charset="0"/>
              </a:rPr>
              <a:t>における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universal viscosity ratio</a:t>
            </a:r>
            <a:r>
              <a:rPr lang="ja-JP" altLang="en-US" sz="1400" dirty="0" smtClean="0">
                <a:latin typeface="Calibri" pitchFamily="34" charset="0"/>
              </a:rPr>
              <a:t>の話も変更が必要かもしれない</a:t>
            </a:r>
            <a:r>
              <a:rPr lang="en-US" altLang="ja-JP" sz="1400" dirty="0" smtClean="0">
                <a:latin typeface="Calibri" pitchFamily="34" charset="0"/>
              </a:rPr>
              <a:t>?</a:t>
            </a:r>
            <a:br>
              <a:rPr lang="en-US" altLang="ja-JP" sz="1400" dirty="0" smtClean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  </a:t>
            </a:r>
          </a:p>
          <a:p>
            <a:pPr>
              <a:buFontTx/>
              <a:buChar char="•"/>
            </a:pPr>
            <a:r>
              <a:rPr lang="en-US" altLang="ja-JP" sz="1400" dirty="0">
                <a:latin typeface="Calibri" pitchFamily="34" charset="0"/>
              </a:rPr>
              <a:t> 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酒井杉本模型</a:t>
            </a:r>
            <a:r>
              <a:rPr lang="ja-JP" altLang="en-US" sz="1400" dirty="0" smtClean="0">
                <a:latin typeface="Calibri" pitchFamily="34" charset="0"/>
              </a:rPr>
              <a:t> </a:t>
            </a:r>
            <a:r>
              <a:rPr lang="en-US" altLang="ja-JP" sz="1400" dirty="0" smtClean="0">
                <a:latin typeface="Calibri" pitchFamily="34" charset="0"/>
              </a:rPr>
              <a:t>= 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Witten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の模型</a:t>
            </a:r>
            <a:r>
              <a:rPr lang="en-US" altLang="ja-JP" sz="1400" dirty="0" smtClean="0">
                <a:latin typeface="Calibri" pitchFamily="34" charset="0"/>
              </a:rPr>
              <a:t>+</a:t>
            </a:r>
            <a:r>
              <a:rPr lang="en-US" altLang="ja-JP" sz="1400" dirty="0" smtClean="0">
                <a:solidFill>
                  <a:srgbClr val="0000FF"/>
                </a:solidFill>
                <a:latin typeface="Calibri" pitchFamily="34" charset="0"/>
              </a:rPr>
              <a:t>quark</a:t>
            </a:r>
            <a:r>
              <a:rPr lang="en-US" altLang="ja-JP" sz="1400" dirty="0">
                <a:solidFill>
                  <a:srgbClr val="0000FF"/>
                </a:solidFill>
                <a:latin typeface="Calibri" pitchFamily="34" charset="0"/>
              </a:rPr>
              <a:t/>
            </a:r>
            <a:br>
              <a:rPr lang="en-US" altLang="ja-JP" sz="1400" dirty="0">
                <a:solidFill>
                  <a:srgbClr val="0000FF"/>
                </a:solidFill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やはり非閉じ込め相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(QGP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相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  <a:r>
              <a:rPr lang="ja-JP" altLang="en-US" sz="1400" dirty="0" err="1" smtClean="0">
                <a:solidFill>
                  <a:srgbClr val="000000"/>
                </a:solidFill>
                <a:latin typeface="Calibri" pitchFamily="34" charset="0"/>
              </a:rPr>
              <a:t>での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解析はこれまで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black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D4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解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を用いて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行われてきた。→ 修正が必要。</a:t>
            </a:r>
            <a:r>
              <a:rPr lang="en-US" altLang="ja-JP" sz="1400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altLang="ja-JP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特に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カイラル対称性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が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磁場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や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有限密度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の効果でどのように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影響を受けるのか</a:t>
            </a:r>
            <a:r>
              <a:rPr lang="ja-JP" altLang="en-US" sz="1400" dirty="0">
                <a:solidFill>
                  <a:srgbClr val="000000"/>
                </a:solidFill>
                <a:latin typeface="Calibri" pitchFamily="34" charset="0"/>
              </a:rPr>
              <a:t>多く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の仕事がなされてきたが、これらの解析を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局在</a:t>
            </a:r>
            <a:r>
              <a:rPr lang="en-US" altLang="ja-JP" sz="1400" dirty="0" smtClean="0">
                <a:solidFill>
                  <a:srgbClr val="000000"/>
                </a:solidFill>
                <a:latin typeface="Calibri" pitchFamily="34" charset="0"/>
              </a:rPr>
              <a:t>D3</a:t>
            </a:r>
            <a:r>
              <a:rPr lang="ja-JP" altLang="en-US" sz="1400" dirty="0" smtClean="0">
                <a:solidFill>
                  <a:srgbClr val="000000"/>
                </a:solidFill>
                <a:latin typeface="Calibri" pitchFamily="34" charset="0"/>
              </a:rPr>
              <a:t>ソリトン解でやりなおす必要がある。</a:t>
            </a:r>
            <a:endParaRPr lang="en-US" altLang="ja-JP" sz="14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19877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3474" y="1408142"/>
            <a:ext cx="56525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>
                <a:latin typeface="Calibri" pitchFamily="34" charset="0"/>
              </a:rPr>
              <a:t>「</a:t>
            </a:r>
            <a:r>
              <a:rPr lang="en-GB" sz="2000" dirty="0" smtClean="0">
                <a:latin typeface="Calibri" pitchFamily="34" charset="0"/>
              </a:rPr>
              <a:t>``</a:t>
            </a:r>
            <a:r>
              <a:rPr lang="en-US" altLang="ja-JP" sz="2000" dirty="0" smtClean="0">
                <a:latin typeface="Calibri" pitchFamily="34" charset="0"/>
              </a:rPr>
              <a:t>QCD</a:t>
            </a:r>
            <a:r>
              <a:rPr lang="ja-JP" altLang="en-US" sz="2000" dirty="0" smtClean="0">
                <a:latin typeface="Calibri" pitchFamily="34" charset="0"/>
              </a:rPr>
              <a:t>における</a:t>
            </a:r>
            <a:r>
              <a:rPr lang="en-GB" sz="2000" dirty="0" smtClean="0">
                <a:latin typeface="Calibri" pitchFamily="34" charset="0"/>
              </a:rPr>
              <a:t>Quark-Gluon Plasma = Black Hole‘’ </a:t>
            </a:r>
            <a:r>
              <a:rPr lang="ja-JP" altLang="en-US" sz="2000" dirty="0" smtClean="0">
                <a:latin typeface="Calibri" pitchFamily="34" charset="0"/>
              </a:rPr>
              <a:t>」</a:t>
            </a:r>
            <a:endParaRPr lang="en-GB" sz="2000" dirty="0" smtClean="0">
              <a:latin typeface="Calibri" pitchFamily="34" charset="0"/>
            </a:endParaRPr>
          </a:p>
          <a:p>
            <a:pPr algn="ctr"/>
            <a:r>
              <a:rPr lang="ja-JP" altLang="en-US" sz="2000" dirty="0">
                <a:latin typeface="Calibri" pitchFamily="34" charset="0"/>
              </a:rPr>
              <a:t>と</a:t>
            </a:r>
            <a:r>
              <a:rPr lang="ja-JP" altLang="en-US" sz="2000" dirty="0" smtClean="0">
                <a:latin typeface="Calibri" pitchFamily="34" charset="0"/>
              </a:rPr>
              <a:t>いう関係が</a:t>
            </a:r>
            <a:r>
              <a:rPr lang="en-US" altLang="ja-JP" sz="2000" dirty="0" smtClean="0">
                <a:latin typeface="Calibri" pitchFamily="34" charset="0"/>
              </a:rPr>
              <a:t>AdS/CFT</a:t>
            </a:r>
            <a:r>
              <a:rPr lang="ja-JP" altLang="en-US" sz="2000" dirty="0" smtClean="0">
                <a:latin typeface="Calibri" pitchFamily="34" charset="0"/>
              </a:rPr>
              <a:t>で予言されている。</a:t>
            </a:r>
            <a:endParaRPr lang="en-US" altLang="ja-JP" sz="2000" dirty="0" smtClean="0">
              <a:latin typeface="Calibri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8264" y="2881513"/>
            <a:ext cx="47516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 smtClean="0">
                <a:latin typeface="Calibri" pitchFamily="34" charset="0"/>
              </a:rPr>
              <a:t>String theory</a:t>
            </a:r>
            <a:r>
              <a:rPr lang="ja-JP" altLang="en-US" sz="2000" dirty="0" smtClean="0">
                <a:latin typeface="Calibri" pitchFamily="34" charset="0"/>
              </a:rPr>
              <a:t>をきちんと調べると、</a:t>
            </a:r>
            <a:endParaRPr lang="en-US" altLang="ja-JP" sz="2000" dirty="0" smtClean="0">
              <a:latin typeface="Calibri" pitchFamily="34" charset="0"/>
            </a:endParaRPr>
          </a:p>
          <a:p>
            <a:pPr algn="ctr"/>
            <a:r>
              <a:rPr lang="ja-JP" altLang="en-US" sz="2000" dirty="0" smtClean="0">
                <a:latin typeface="Calibri" pitchFamily="34" charset="0"/>
              </a:rPr>
              <a:t>この関係が</a:t>
            </a:r>
            <a:r>
              <a:rPr lang="en-US" altLang="ja-JP" sz="2000" dirty="0" smtClean="0">
                <a:latin typeface="Calibri" pitchFamily="34" charset="0"/>
              </a:rPr>
              <a:t>(</a:t>
            </a:r>
            <a:r>
              <a:rPr lang="ja-JP" altLang="en-US" sz="2000" dirty="0" smtClean="0">
                <a:latin typeface="Calibri" pitchFamily="34" charset="0"/>
              </a:rPr>
              <a:t>超対称性の無い</a:t>
            </a:r>
            <a:r>
              <a:rPr lang="en-US" altLang="ja-JP" sz="2000" dirty="0" smtClean="0">
                <a:latin typeface="Calibri" pitchFamily="34" charset="0"/>
              </a:rPr>
              <a:t>)QCD/YM</a:t>
            </a:r>
            <a:r>
              <a:rPr lang="ja-JP" altLang="en-US" sz="2000" dirty="0" smtClean="0">
                <a:latin typeface="Calibri" pitchFamily="34" charset="0"/>
              </a:rPr>
              <a:t>では</a:t>
            </a:r>
            <a:endParaRPr lang="en-US" altLang="ja-JP" sz="2000" dirty="0" smtClean="0">
              <a:latin typeface="Calibri" pitchFamily="34" charset="0"/>
            </a:endParaRPr>
          </a:p>
          <a:p>
            <a:pPr algn="ctr"/>
            <a:r>
              <a:rPr lang="ja-JP" altLang="en-US" sz="2000" dirty="0" smtClean="0">
                <a:latin typeface="Calibri" pitchFamily="34" charset="0"/>
              </a:rPr>
              <a:t>かなり疑わしいことがわかった。</a:t>
            </a:r>
            <a:endParaRPr lang="en-US" altLang="ja-JP" sz="2000" dirty="0" smtClean="0">
              <a:latin typeface="Calibri" pitchFamily="34" charset="0"/>
            </a:endParaRPr>
          </a:p>
        </p:txBody>
      </p:sp>
      <p:sp>
        <p:nvSpPr>
          <p:cNvPr id="2" name="下矢印 1"/>
          <p:cNvSpPr/>
          <p:nvPr/>
        </p:nvSpPr>
        <p:spPr bwMode="auto">
          <a:xfrm>
            <a:off x="2765502" y="2423533"/>
            <a:ext cx="230459" cy="398508"/>
          </a:xfrm>
          <a:prstGeom prst="downArrow">
            <a:avLst/>
          </a:prstGeom>
          <a:solidFill>
            <a:srgbClr val="3366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10800" rIns="54000" bIns="10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0192" y="358496"/>
            <a:ext cx="483016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 smtClean="0">
                <a:latin typeface="Calibri" panose="020F0502020204030204" pitchFamily="34" charset="0"/>
              </a:rPr>
              <a:t>QCD</a:t>
            </a:r>
            <a:r>
              <a:rPr lang="ja-JP" altLang="en-US" sz="2000" dirty="0"/>
              <a:t>関係</a:t>
            </a:r>
            <a:r>
              <a:rPr lang="ja-JP" altLang="en-US" sz="2000" dirty="0" smtClean="0"/>
              <a:t>の研究者ならおそらく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次のような主張を一度は聞いていると思う。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9621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1117" y="927220"/>
            <a:ext cx="1776178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QCD=</a:t>
            </a:r>
            <a:r>
              <a:rPr lang="en-US" altLang="ja-JP" sz="2000" dirty="0" err="1" smtClean="0">
                <a:solidFill>
                  <a:srgbClr val="FF3300"/>
                </a:solidFill>
                <a:latin typeface="Calibri" pitchFamily="34" charset="0"/>
              </a:rPr>
              <a:t>YM</a:t>
            </a:r>
            <a:r>
              <a:rPr lang="en-US" altLang="ja-JP" sz="2000" dirty="0" err="1" smtClean="0">
                <a:latin typeface="Calibri" pitchFamily="34" charset="0"/>
              </a:rPr>
              <a:t>+quark</a:t>
            </a:r>
            <a:endParaRPr lang="en-US" altLang="ja-JP" sz="2000" dirty="0">
              <a:latin typeface="Calibri" pitchFamily="34" charset="0"/>
            </a:endParaRPr>
          </a:p>
        </p:txBody>
      </p:sp>
      <p:pic>
        <p:nvPicPr>
          <p:cNvPr id="9" name="図 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285932" y="1299910"/>
            <a:ext cx="1873367" cy="485635"/>
          </a:xfrm>
          <a:prstGeom prst="rect">
            <a:avLst/>
          </a:prstGeom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8294" y="527234"/>
            <a:ext cx="3436890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pPr algn="ctr"/>
            <a:r>
              <a:rPr lang="ja-JP" altLang="en-US" sz="1400" dirty="0" smtClean="0">
                <a:latin typeface="Calibri" pitchFamily="34" charset="0"/>
              </a:rPr>
              <a:t>今日は簡単のため</a:t>
            </a:r>
            <a:r>
              <a:rPr lang="en-US" altLang="ja-JP" sz="1400" dirty="0" smtClean="0">
                <a:latin typeface="Calibri" pitchFamily="34" charset="0"/>
              </a:rPr>
              <a:t>YM</a:t>
            </a:r>
            <a:r>
              <a:rPr lang="ja-JP" altLang="en-US" sz="1400" dirty="0" smtClean="0">
                <a:latin typeface="Calibri" pitchFamily="34" charset="0"/>
              </a:rPr>
              <a:t>の有限温度を考える。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118216"/>
            <a:ext cx="1720009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Introduction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3331974" y="1056316"/>
            <a:ext cx="4617" cy="18321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54000" tIns="10800" rIns="54000" bIns="10800">
            <a:spAutoFit/>
          </a:bodyPr>
          <a:lstStyle/>
          <a:p>
            <a:endParaRPr lang="ja-JP" altLang="en-US" dirty="0">
              <a:latin typeface="Calibri" pitchFamily="34" charset="0"/>
            </a:endParaRPr>
          </a:p>
        </p:txBody>
      </p:sp>
      <p:pic>
        <p:nvPicPr>
          <p:cNvPr id="15" name="Picture 15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80565" y="1092014"/>
            <a:ext cx="179741" cy="17974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304732" y="2459292"/>
            <a:ext cx="1168576" cy="22151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pPr algn="ctr"/>
            <a:r>
              <a:rPr lang="en-US" altLang="ja-JP" sz="1600" dirty="0" smtClean="0">
                <a:latin typeface="Calibri" pitchFamily="34" charset="0"/>
              </a:rPr>
              <a:t>confinement</a:t>
            </a:r>
            <a:endParaRPr lang="en-US" altLang="ja-JP" sz="1600" dirty="0">
              <a:latin typeface="Calibri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309201" y="1206079"/>
            <a:ext cx="1378569" cy="22151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pPr algn="ctr"/>
            <a:r>
              <a:rPr lang="en-US" altLang="ja-JP" sz="1600" dirty="0" smtClean="0">
                <a:latin typeface="Calibri" pitchFamily="34" charset="0"/>
              </a:rPr>
              <a:t>deconfinement</a:t>
            </a:r>
            <a:endParaRPr lang="en-US" altLang="ja-JP" sz="1600" dirty="0">
              <a:latin typeface="Calibri" pitchFamily="34" charset="0"/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V="1">
            <a:off x="3331974" y="1948522"/>
            <a:ext cx="180020" cy="58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3456576" y="1808105"/>
            <a:ext cx="1990481" cy="381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itchFamily="34" charset="0"/>
              </a:rPr>
              <a:t>confinement/deconfinement</a:t>
            </a:r>
            <a:br>
              <a:rPr kumimoji="1" lang="en-US" altLang="ja-JP" dirty="0" smtClean="0">
                <a:latin typeface="Calibri" pitchFamily="34" charset="0"/>
              </a:rPr>
            </a:br>
            <a:r>
              <a:rPr kumimoji="1" lang="en-US" altLang="ja-JP" dirty="0" smtClean="0">
                <a:latin typeface="Calibri" pitchFamily="34" charset="0"/>
              </a:rPr>
              <a:t>transition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37255" y="764489"/>
            <a:ext cx="916661" cy="305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latin typeface="Calibri" pitchFamily="34" charset="0"/>
              </a:rPr>
              <a:t>Entropy</a:t>
            </a:r>
            <a:endParaRPr kumimoji="1" lang="ja-JP" altLang="en-US" sz="1800" dirty="0">
              <a:latin typeface="Calibri" pitchFamily="34" charset="0"/>
            </a:endParaRPr>
          </a:p>
        </p:txBody>
      </p:sp>
      <p:pic>
        <p:nvPicPr>
          <p:cNvPr id="21" name="図 20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968479" y="1242209"/>
            <a:ext cx="584095" cy="236157"/>
          </a:xfrm>
          <a:prstGeom prst="rect">
            <a:avLst/>
          </a:prstGeom>
        </p:spPr>
      </p:pic>
      <p:pic>
        <p:nvPicPr>
          <p:cNvPr id="22" name="図 21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5039479" y="2510117"/>
            <a:ext cx="403041" cy="210967"/>
          </a:xfrm>
          <a:prstGeom prst="rect">
            <a:avLst/>
          </a:prstGeom>
        </p:spPr>
      </p:pic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94579" y="2072588"/>
            <a:ext cx="2883853" cy="88358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今日の話</a:t>
            </a:r>
            <a:r>
              <a:rPr lang="en-US" altLang="ja-JP" sz="1400" dirty="0" smtClean="0">
                <a:latin typeface="Calibri" pitchFamily="34" charset="0"/>
              </a:rPr>
              <a:t>:</a:t>
            </a:r>
          </a:p>
          <a:p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Witten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の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Holographic QCD </a:t>
            </a:r>
            <a:r>
              <a:rPr lang="ja-JP" altLang="en-US" sz="1400" dirty="0" smtClean="0">
                <a:latin typeface="Calibri" pitchFamily="34" charset="0"/>
              </a:rPr>
              <a:t>を用いて、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この</a:t>
            </a:r>
            <a:r>
              <a:rPr lang="en-US" altLang="ja-JP" sz="1400" dirty="0" smtClean="0">
                <a:latin typeface="Calibri" pitchFamily="34" charset="0"/>
              </a:rPr>
              <a:t>(</a:t>
            </a:r>
            <a:r>
              <a:rPr lang="ja-JP" altLang="en-US" sz="1400" dirty="0" smtClean="0">
                <a:latin typeface="Calibri" pitchFamily="34" charset="0"/>
              </a:rPr>
              <a:t>→</a:t>
            </a:r>
            <a:r>
              <a:rPr lang="en-US" altLang="ja-JP" sz="1400" dirty="0" smtClean="0">
                <a:latin typeface="Calibri" pitchFamily="34" charset="0"/>
              </a:rPr>
              <a:t>)</a:t>
            </a:r>
            <a:r>
              <a:rPr lang="ja-JP" altLang="en-US" sz="1400" dirty="0" smtClean="0">
                <a:latin typeface="Calibri" pitchFamily="34" charset="0"/>
              </a:rPr>
              <a:t>相転移を重力から再現する。</a:t>
            </a:r>
            <a:endParaRPr lang="en-US" altLang="ja-JP" sz="1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19848" y="1342921"/>
            <a:ext cx="5116579" cy="4526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800" dirty="0" smtClean="0">
                <a:latin typeface="Calibri" pitchFamily="34" charset="0"/>
              </a:rPr>
              <a:t> Witten</a:t>
            </a:r>
            <a:r>
              <a:rPr lang="ja-JP" altLang="en-US" sz="2800" dirty="0" smtClean="0">
                <a:latin typeface="Calibri" pitchFamily="34" charset="0"/>
              </a:rPr>
              <a:t>の</a:t>
            </a:r>
            <a:r>
              <a:rPr lang="en-US" altLang="ja-JP" sz="2800" dirty="0" smtClean="0">
                <a:latin typeface="Calibri" pitchFamily="34" charset="0"/>
              </a:rPr>
              <a:t>Holographic QCD</a:t>
            </a:r>
            <a:r>
              <a:rPr lang="ja-JP" altLang="en-US" sz="2800" dirty="0" smtClean="0">
                <a:latin typeface="Calibri" pitchFamily="34" charset="0"/>
              </a:rPr>
              <a:t>の紹介</a:t>
            </a:r>
            <a:endParaRPr lang="en-US" altLang="ja-JP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6564" name="Group 4"/>
          <p:cNvGraphicFramePr>
            <a:graphicFrameLocks noGrp="1"/>
          </p:cNvGraphicFramePr>
          <p:nvPr/>
        </p:nvGraphicFramePr>
        <p:xfrm>
          <a:off x="173038" y="1079500"/>
          <a:ext cx="4494212" cy="601990"/>
        </p:xfrm>
        <a:graphic>
          <a:graphicData uri="http://schemas.openxmlformats.org/drawingml/2006/table">
            <a:tbl>
              <a:tblPr/>
              <a:tblGrid>
                <a:gridCol w="623887"/>
                <a:gridCol w="387350"/>
                <a:gridCol w="387350"/>
                <a:gridCol w="387350"/>
                <a:gridCol w="387350"/>
                <a:gridCol w="384175"/>
                <a:gridCol w="387350"/>
                <a:gridCol w="387350"/>
                <a:gridCol w="387350"/>
                <a:gridCol w="387350"/>
                <a:gridCol w="387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(0)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(4)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D4</a:t>
                      </a: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628" name="Text Box 68"/>
          <p:cNvSpPr txBox="1">
            <a:spLocks noChangeArrowheads="1"/>
          </p:cNvSpPr>
          <p:nvPr/>
        </p:nvSpPr>
        <p:spPr bwMode="auto">
          <a:xfrm>
            <a:off x="3327400" y="1693863"/>
            <a:ext cx="916968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0</a:t>
            </a:r>
            <a:r>
              <a:rPr lang="ja-JP" altLang="en-US" dirty="0" smtClean="0">
                <a:latin typeface="Calibri" pitchFamily="34" charset="0"/>
              </a:rPr>
              <a:t> と </a:t>
            </a:r>
            <a:r>
              <a:rPr lang="en-US" altLang="ja-JP" dirty="0" smtClean="0">
                <a:latin typeface="Calibri" pitchFamily="34" charset="0"/>
              </a:rPr>
              <a:t>4</a:t>
            </a:r>
            <a:r>
              <a:rPr lang="ja-JP" altLang="en-US" dirty="0" smtClean="0">
                <a:latin typeface="Calibri" pitchFamily="34" charset="0"/>
              </a:rPr>
              <a:t>方向は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629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5435064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/>
              <a:t>◆</a:t>
            </a:r>
            <a:r>
              <a:rPr lang="en-US" altLang="ja-JP" sz="1400" dirty="0">
                <a:latin typeface="Calibri" pitchFamily="34" charset="0"/>
              </a:rPr>
              <a:t>Set up</a:t>
            </a:r>
            <a:r>
              <a:rPr lang="en-US" altLang="ja-JP" sz="1400" dirty="0" smtClean="0">
                <a:latin typeface="Calibri" pitchFamily="34" charset="0"/>
              </a:rPr>
              <a:t>: IIA string theory in                         (Euclidean, finite temperature)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1346630" name="Picture 70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43705" y="535565"/>
            <a:ext cx="871538" cy="1666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346632" name="Text Box 72"/>
          <p:cNvSpPr txBox="1">
            <a:spLocks noChangeArrowheads="1"/>
          </p:cNvSpPr>
          <p:nvPr/>
        </p:nvSpPr>
        <p:spPr bwMode="auto">
          <a:xfrm>
            <a:off x="118858" y="766763"/>
            <a:ext cx="464670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ja-JP" altLang="en-US" sz="1400" dirty="0" smtClean="0">
                <a:latin typeface="Calibri" pitchFamily="34" charset="0"/>
              </a:rPr>
              <a:t>枚の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 D4 brane</a:t>
            </a:r>
            <a:r>
              <a:rPr lang="ja-JP" altLang="en-US" sz="1400" dirty="0" smtClean="0">
                <a:latin typeface="Calibri" pitchFamily="34" charset="0"/>
              </a:rPr>
              <a:t>という</a:t>
            </a:r>
            <a:r>
              <a:rPr lang="en-US" altLang="ja-JP" sz="1400" dirty="0" smtClean="0">
                <a:latin typeface="Calibri" pitchFamily="34" charset="0"/>
              </a:rPr>
              <a:t>4+1</a:t>
            </a:r>
            <a:r>
              <a:rPr lang="ja-JP" altLang="en-US" sz="1400" dirty="0" smtClean="0">
                <a:latin typeface="Calibri" pitchFamily="34" charset="0"/>
              </a:rPr>
              <a:t>次元的な膜を次のように配置する。</a:t>
            </a:r>
            <a:endParaRPr lang="ja-JP" altLang="en-US" sz="1400" dirty="0">
              <a:latin typeface="Calibri" pitchFamily="34" charset="0"/>
            </a:endParaRPr>
          </a:p>
        </p:txBody>
      </p:sp>
      <p:pic>
        <p:nvPicPr>
          <p:cNvPr id="1346709" name="Picture 149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5340" y="1726974"/>
            <a:ext cx="144462" cy="130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346710" name="Text Box 150"/>
          <p:cNvSpPr txBox="1">
            <a:spLocks noChangeArrowheads="1"/>
          </p:cNvSpPr>
          <p:nvPr/>
        </p:nvSpPr>
        <p:spPr bwMode="auto">
          <a:xfrm>
            <a:off x="150" y="3256104"/>
            <a:ext cx="5492260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◆ </a:t>
            </a:r>
            <a:r>
              <a:rPr lang="en-US" altLang="ja-JP" sz="1400" dirty="0" smtClean="0">
                <a:latin typeface="Calibri" pitchFamily="34" charset="0"/>
              </a:rPr>
              <a:t> N D4 brane</a:t>
            </a:r>
            <a:r>
              <a:rPr lang="ja-JP" altLang="en-US" sz="1400" dirty="0" smtClean="0">
                <a:latin typeface="Calibri" pitchFamily="34" charset="0"/>
              </a:rPr>
              <a:t>の有効理論</a:t>
            </a:r>
            <a:r>
              <a:rPr lang="en-US" altLang="ja-JP" sz="1400" dirty="0" smtClean="0">
                <a:latin typeface="Calibri" pitchFamily="34" charset="0"/>
              </a:rPr>
              <a:t> = 5-dim U(N) SYM. (</a:t>
            </a:r>
            <a:r>
              <a:rPr lang="ja-JP" altLang="en-US" sz="1400" dirty="0" smtClean="0">
                <a:latin typeface="Calibri" pitchFamily="34" charset="0"/>
              </a:rPr>
              <a:t>今日は</a:t>
            </a:r>
            <a:r>
              <a:rPr lang="en-US" altLang="ja-JP" sz="1400" dirty="0" smtClean="0">
                <a:latin typeface="Calibri" pitchFamily="34" charset="0"/>
              </a:rPr>
              <a:t>Large-N</a:t>
            </a:r>
            <a:r>
              <a:rPr lang="ja-JP" altLang="en-US" sz="1400" dirty="0" smtClean="0">
                <a:latin typeface="Calibri" pitchFamily="34" charset="0"/>
              </a:rPr>
              <a:t>を考える。</a:t>
            </a:r>
            <a:r>
              <a:rPr lang="en-US" altLang="ja-JP" sz="1400" dirty="0" smtClean="0">
                <a:latin typeface="Calibri" pitchFamily="34" charset="0"/>
              </a:rPr>
              <a:t>)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1346711" name="AutoShape 151"/>
          <p:cNvSpPr>
            <a:spLocks/>
          </p:cNvSpPr>
          <p:nvPr/>
        </p:nvSpPr>
        <p:spPr bwMode="auto">
          <a:xfrm>
            <a:off x="1501631" y="3570288"/>
            <a:ext cx="88900" cy="403225"/>
          </a:xfrm>
          <a:prstGeom prst="rightBrace">
            <a:avLst>
              <a:gd name="adj1" fmla="val 3779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1346712" name="Text Box 152"/>
          <p:cNvSpPr txBox="1">
            <a:spLocks noChangeArrowheads="1"/>
          </p:cNvSpPr>
          <p:nvPr/>
        </p:nvSpPr>
        <p:spPr bwMode="auto">
          <a:xfrm>
            <a:off x="1683905" y="3644900"/>
            <a:ext cx="1712699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5-dimensional gauge field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713" name="Text Box 153"/>
          <p:cNvSpPr txBox="1">
            <a:spLocks noChangeArrowheads="1"/>
          </p:cNvSpPr>
          <p:nvPr/>
        </p:nvSpPr>
        <p:spPr bwMode="auto">
          <a:xfrm>
            <a:off x="1661680" y="4000500"/>
            <a:ext cx="1150494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5</a:t>
            </a:r>
            <a:r>
              <a:rPr lang="ja-JP" altLang="en-US" dirty="0" smtClean="0">
                <a:latin typeface="Calibri" pitchFamily="34" charset="0"/>
              </a:rPr>
              <a:t> </a:t>
            </a:r>
            <a:r>
              <a:rPr lang="en-US" altLang="ja-JP" dirty="0" smtClean="0">
                <a:latin typeface="Calibri" pitchFamily="34" charset="0"/>
              </a:rPr>
              <a:t>adjoint scalars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714" name="Text Box 154"/>
          <p:cNvSpPr txBox="1">
            <a:spLocks noChangeArrowheads="1"/>
          </p:cNvSpPr>
          <p:nvPr/>
        </p:nvSpPr>
        <p:spPr bwMode="auto">
          <a:xfrm>
            <a:off x="1655438" y="4262583"/>
            <a:ext cx="688701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Fermions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24" name="AutoShape 79"/>
          <p:cNvSpPr>
            <a:spLocks/>
          </p:cNvSpPr>
          <p:nvPr/>
        </p:nvSpPr>
        <p:spPr bwMode="auto">
          <a:xfrm>
            <a:off x="150813" y="3557588"/>
            <a:ext cx="88900" cy="881062"/>
          </a:xfrm>
          <a:prstGeom prst="leftBrace">
            <a:avLst>
              <a:gd name="adj1" fmla="val 825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37" name="Picture 94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5913" y="3575050"/>
            <a:ext cx="1111250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4" name="Line 64"/>
          <p:cNvSpPr>
            <a:spLocks noChangeShapeType="1"/>
          </p:cNvSpPr>
          <p:nvPr/>
        </p:nvSpPr>
        <p:spPr bwMode="auto">
          <a:xfrm flipV="1">
            <a:off x="977900" y="1627188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5" name="Picture 65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8688" y="177641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6" name="Line 66"/>
          <p:cNvSpPr>
            <a:spLocks noChangeShapeType="1"/>
          </p:cNvSpPr>
          <p:nvPr/>
        </p:nvSpPr>
        <p:spPr bwMode="auto">
          <a:xfrm flipV="1">
            <a:off x="2544763" y="1611313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7" name="Picture 67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2850" y="1773238"/>
            <a:ext cx="153988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grpSp>
        <p:nvGrpSpPr>
          <p:cNvPr id="75" name="Group 6"/>
          <p:cNvGrpSpPr>
            <a:grpSpLocks/>
          </p:cNvGrpSpPr>
          <p:nvPr/>
        </p:nvGrpSpPr>
        <p:grpSpPr bwMode="auto">
          <a:xfrm>
            <a:off x="748146" y="1989281"/>
            <a:ext cx="458788" cy="644525"/>
            <a:chOff x="283" y="921"/>
            <a:chExt cx="289" cy="406"/>
          </a:xfrm>
        </p:grpSpPr>
        <p:sp>
          <p:nvSpPr>
            <p:cNvPr id="76" name="AutoShape 7"/>
            <p:cNvSpPr>
              <a:spLocks noChangeArrowheads="1"/>
            </p:cNvSpPr>
            <p:nvPr/>
          </p:nvSpPr>
          <p:spPr bwMode="auto">
            <a:xfrm rot="16051304" flipH="1">
              <a:off x="153" y="1051"/>
              <a:ext cx="400" cy="140"/>
            </a:xfrm>
            <a:prstGeom prst="parallelogram">
              <a:avLst>
                <a:gd name="adj" fmla="val 59392"/>
              </a:avLst>
            </a:prstGeom>
            <a:solidFill>
              <a:schemeClr val="bg1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7" name="AutoShape 8"/>
            <p:cNvSpPr>
              <a:spLocks noChangeArrowheads="1"/>
            </p:cNvSpPr>
            <p:nvPr/>
          </p:nvSpPr>
          <p:spPr bwMode="auto">
            <a:xfrm rot="16051304" flipH="1">
              <a:off x="198" y="1056"/>
              <a:ext cx="400" cy="140"/>
            </a:xfrm>
            <a:prstGeom prst="parallelogram">
              <a:avLst>
                <a:gd name="adj" fmla="val 59392"/>
              </a:avLst>
            </a:prstGeom>
            <a:solidFill>
              <a:schemeClr val="bg1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8" name="AutoShape 9"/>
            <p:cNvSpPr>
              <a:spLocks noChangeArrowheads="1"/>
            </p:cNvSpPr>
            <p:nvPr/>
          </p:nvSpPr>
          <p:spPr bwMode="auto">
            <a:xfrm rot="16051304" flipH="1">
              <a:off x="250" y="1057"/>
              <a:ext cx="400" cy="140"/>
            </a:xfrm>
            <a:prstGeom prst="parallelogram">
              <a:avLst>
                <a:gd name="adj" fmla="val 59392"/>
              </a:avLst>
            </a:prstGeom>
            <a:solidFill>
              <a:schemeClr val="bg1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9" name="AutoShape 10"/>
            <p:cNvSpPr>
              <a:spLocks noChangeArrowheads="1"/>
            </p:cNvSpPr>
            <p:nvPr/>
          </p:nvSpPr>
          <p:spPr bwMode="auto">
            <a:xfrm rot="16051304" flipH="1">
              <a:off x="302" y="1054"/>
              <a:ext cx="400" cy="140"/>
            </a:xfrm>
            <a:prstGeom prst="parallelogram">
              <a:avLst>
                <a:gd name="adj" fmla="val 59392"/>
              </a:avLst>
            </a:prstGeom>
            <a:solidFill>
              <a:schemeClr val="bg1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</p:grpSp>
      <p:pic>
        <p:nvPicPr>
          <p:cNvPr id="81" name="Picture 1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8711" y="2902387"/>
            <a:ext cx="153987" cy="98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82" name="Arc 13"/>
          <p:cNvSpPr>
            <a:spLocks/>
          </p:cNvSpPr>
          <p:nvPr/>
        </p:nvSpPr>
        <p:spPr bwMode="auto">
          <a:xfrm>
            <a:off x="1799648" y="2764274"/>
            <a:ext cx="66675" cy="385763"/>
          </a:xfrm>
          <a:custGeom>
            <a:avLst/>
            <a:gdLst>
              <a:gd name="G0" fmla="+- 1595 0 0"/>
              <a:gd name="G1" fmla="+- 21600 0 0"/>
              <a:gd name="G2" fmla="+- 21600 0 0"/>
              <a:gd name="T0" fmla="*/ 1595 w 23195"/>
              <a:gd name="T1" fmla="*/ 0 h 43200"/>
              <a:gd name="T2" fmla="*/ 0 w 23195"/>
              <a:gd name="T3" fmla="*/ 43141 h 43200"/>
              <a:gd name="T4" fmla="*/ 1595 w 2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95" h="43200" fill="none" extrusionOk="0">
                <a:moveTo>
                  <a:pt x="1594" y="0"/>
                </a:moveTo>
                <a:cubicBezTo>
                  <a:pt x="13524" y="0"/>
                  <a:pt x="23195" y="9670"/>
                  <a:pt x="23195" y="21600"/>
                </a:cubicBezTo>
                <a:cubicBezTo>
                  <a:pt x="23195" y="33529"/>
                  <a:pt x="13524" y="43200"/>
                  <a:pt x="1595" y="43200"/>
                </a:cubicBezTo>
                <a:cubicBezTo>
                  <a:pt x="1062" y="43200"/>
                  <a:pt x="530" y="43180"/>
                  <a:pt x="-1" y="43141"/>
                </a:cubicBezTo>
              </a:path>
              <a:path w="23195" h="43200" stroke="0" extrusionOk="0">
                <a:moveTo>
                  <a:pt x="1594" y="0"/>
                </a:moveTo>
                <a:cubicBezTo>
                  <a:pt x="13524" y="0"/>
                  <a:pt x="23195" y="9670"/>
                  <a:pt x="23195" y="21600"/>
                </a:cubicBezTo>
                <a:cubicBezTo>
                  <a:pt x="23195" y="33529"/>
                  <a:pt x="13524" y="43200"/>
                  <a:pt x="1595" y="43200"/>
                </a:cubicBezTo>
                <a:cubicBezTo>
                  <a:pt x="1062" y="43200"/>
                  <a:pt x="530" y="43180"/>
                  <a:pt x="-1" y="43141"/>
                </a:cubicBezTo>
                <a:lnTo>
                  <a:pt x="1595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83" name="Picture 1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4968" y="2143991"/>
            <a:ext cx="525462" cy="98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84" name="Line 15"/>
          <p:cNvSpPr>
            <a:spLocks noChangeShapeType="1"/>
          </p:cNvSpPr>
          <p:nvPr/>
        </p:nvSpPr>
        <p:spPr bwMode="auto">
          <a:xfrm>
            <a:off x="1249363" y="2625292"/>
            <a:ext cx="10525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85" name="Picture 1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1980" y="2443595"/>
            <a:ext cx="525463" cy="98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grpSp>
        <p:nvGrpSpPr>
          <p:cNvPr id="91" name="グループ化 90"/>
          <p:cNvGrpSpPr/>
          <p:nvPr/>
        </p:nvGrpSpPr>
        <p:grpSpPr>
          <a:xfrm>
            <a:off x="197285" y="2720686"/>
            <a:ext cx="1583026" cy="500496"/>
            <a:chOff x="3383829" y="2672195"/>
            <a:chExt cx="1939925" cy="560388"/>
          </a:xfrm>
        </p:grpSpPr>
        <p:sp>
          <p:nvSpPr>
            <p:cNvPr id="80" name="AutoShape 11"/>
            <p:cNvSpPr>
              <a:spLocks noChangeArrowheads="1"/>
            </p:cNvSpPr>
            <p:nvPr/>
          </p:nvSpPr>
          <p:spPr bwMode="auto">
            <a:xfrm rot="5400000">
              <a:off x="4075979" y="1981633"/>
              <a:ext cx="555625" cy="1939925"/>
            </a:xfrm>
            <a:prstGeom prst="can">
              <a:avLst>
                <a:gd name="adj" fmla="val 47700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86" name="Arc 17"/>
            <p:cNvSpPr>
              <a:spLocks/>
            </p:cNvSpPr>
            <p:nvPr/>
          </p:nvSpPr>
          <p:spPr bwMode="auto">
            <a:xfrm flipH="1">
              <a:off x="4083916" y="2673783"/>
              <a:ext cx="127000" cy="552450"/>
            </a:xfrm>
            <a:custGeom>
              <a:avLst/>
              <a:gdLst>
                <a:gd name="G0" fmla="+- 1594 0 0"/>
                <a:gd name="G1" fmla="+- 21600 0 0"/>
                <a:gd name="G2" fmla="+- 21600 0 0"/>
                <a:gd name="T0" fmla="*/ 1594 w 23194"/>
                <a:gd name="T1" fmla="*/ 0 h 43200"/>
                <a:gd name="T2" fmla="*/ 0 w 23194"/>
                <a:gd name="T3" fmla="*/ 43141 h 43200"/>
                <a:gd name="T4" fmla="*/ 1594 w 23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94" h="43200" fill="none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</a:path>
                <a:path w="23194" h="43200" stroke="0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  <a:lnTo>
                    <a:pt x="1594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87" name="Arc 18"/>
            <p:cNvSpPr>
              <a:spLocks/>
            </p:cNvSpPr>
            <p:nvPr/>
          </p:nvSpPr>
          <p:spPr bwMode="auto">
            <a:xfrm flipH="1">
              <a:off x="4144241" y="2680133"/>
              <a:ext cx="127000" cy="552450"/>
            </a:xfrm>
            <a:custGeom>
              <a:avLst/>
              <a:gdLst>
                <a:gd name="G0" fmla="+- 1594 0 0"/>
                <a:gd name="G1" fmla="+- 21600 0 0"/>
                <a:gd name="G2" fmla="+- 21600 0 0"/>
                <a:gd name="T0" fmla="*/ 1594 w 23194"/>
                <a:gd name="T1" fmla="*/ 0 h 43200"/>
                <a:gd name="T2" fmla="*/ 0 w 23194"/>
                <a:gd name="T3" fmla="*/ 43141 h 43200"/>
                <a:gd name="T4" fmla="*/ 1594 w 23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94" h="43200" fill="none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</a:path>
                <a:path w="23194" h="43200" stroke="0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  <a:lnTo>
                    <a:pt x="1594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88" name="Arc 19"/>
            <p:cNvSpPr>
              <a:spLocks/>
            </p:cNvSpPr>
            <p:nvPr/>
          </p:nvSpPr>
          <p:spPr bwMode="auto">
            <a:xfrm flipH="1">
              <a:off x="4207741" y="2672195"/>
              <a:ext cx="127000" cy="552450"/>
            </a:xfrm>
            <a:custGeom>
              <a:avLst/>
              <a:gdLst>
                <a:gd name="G0" fmla="+- 1594 0 0"/>
                <a:gd name="G1" fmla="+- 21600 0 0"/>
                <a:gd name="G2" fmla="+- 21600 0 0"/>
                <a:gd name="T0" fmla="*/ 1594 w 23194"/>
                <a:gd name="T1" fmla="*/ 0 h 43200"/>
                <a:gd name="T2" fmla="*/ 0 w 23194"/>
                <a:gd name="T3" fmla="*/ 43141 h 43200"/>
                <a:gd name="T4" fmla="*/ 1594 w 23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94" h="43200" fill="none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</a:path>
                <a:path w="23194" h="43200" stroke="0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  <a:lnTo>
                    <a:pt x="1594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89" name="Arc 20"/>
            <p:cNvSpPr>
              <a:spLocks/>
            </p:cNvSpPr>
            <p:nvPr/>
          </p:nvSpPr>
          <p:spPr bwMode="auto">
            <a:xfrm flipH="1">
              <a:off x="4276004" y="2672195"/>
              <a:ext cx="127000" cy="552450"/>
            </a:xfrm>
            <a:custGeom>
              <a:avLst/>
              <a:gdLst>
                <a:gd name="G0" fmla="+- 1594 0 0"/>
                <a:gd name="G1" fmla="+- 21600 0 0"/>
                <a:gd name="G2" fmla="+- 21600 0 0"/>
                <a:gd name="T0" fmla="*/ 1594 w 23194"/>
                <a:gd name="T1" fmla="*/ 0 h 43200"/>
                <a:gd name="T2" fmla="*/ 0 w 23194"/>
                <a:gd name="T3" fmla="*/ 43141 h 43200"/>
                <a:gd name="T4" fmla="*/ 1594 w 231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94" h="43200" fill="none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</a:path>
                <a:path w="23194" h="43200" stroke="0" extrusionOk="0">
                  <a:moveTo>
                    <a:pt x="1593" y="0"/>
                  </a:moveTo>
                  <a:cubicBezTo>
                    <a:pt x="13523" y="0"/>
                    <a:pt x="23194" y="9670"/>
                    <a:pt x="23194" y="21600"/>
                  </a:cubicBezTo>
                  <a:cubicBezTo>
                    <a:pt x="23194" y="33529"/>
                    <a:pt x="13523" y="43200"/>
                    <a:pt x="1594" y="43200"/>
                  </a:cubicBezTo>
                  <a:cubicBezTo>
                    <a:pt x="1062" y="43200"/>
                    <a:pt x="530" y="43180"/>
                    <a:pt x="-1" y="43141"/>
                  </a:cubicBezTo>
                  <a:lnTo>
                    <a:pt x="1594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54000" tIns="10800" rIns="54000" bIns="1080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90" name="Text Box 71"/>
          <p:cNvSpPr txBox="1">
            <a:spLocks noChangeArrowheads="1"/>
          </p:cNvSpPr>
          <p:nvPr/>
        </p:nvSpPr>
        <p:spPr bwMode="auto">
          <a:xfrm>
            <a:off x="236538" y="2225819"/>
            <a:ext cx="416831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N D4</a:t>
            </a:r>
          </a:p>
        </p:txBody>
      </p:sp>
      <p:pic>
        <p:nvPicPr>
          <p:cNvPr id="94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X_i&#10;\end{align*}&lt;/body&gt;&#10;  &lt;fcolor&gt;FF000000&lt;/fcolor&gt;&#10;  &lt;bcolor&gt;FFFFFFFF&lt;/bcolor&gt;&#10;  &lt;transparent&gt;True&lt;/transparent&gt;&#10;  &lt;resolution&gt;1800&lt;/resolution&gt;&#10;  &lt;imageh&gt;209&lt;/imageh&gt;&#10;  &lt;imagew&gt;260&lt;/imagew&gt;&#10;  &lt;scale&gt;100&lt;/scale&gt;&#10;  &lt;cursor&gt;19&lt;/cursor&gt;&#10;&lt;/TeXTeX&gt;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56012" y="2943344"/>
            <a:ext cx="164425" cy="132172"/>
          </a:xfrm>
          <a:prstGeom prst="rect">
            <a:avLst/>
          </a:prstGeom>
        </p:spPr>
      </p:pic>
      <p:sp>
        <p:nvSpPr>
          <p:cNvPr id="95" name="Text Box 152"/>
          <p:cNvSpPr txBox="1">
            <a:spLocks noChangeArrowheads="1"/>
          </p:cNvSpPr>
          <p:nvPr/>
        </p:nvSpPr>
        <p:spPr bwMode="auto">
          <a:xfrm>
            <a:off x="1829380" y="2086265"/>
            <a:ext cx="1513285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(</a:t>
            </a:r>
            <a:r>
              <a:rPr lang="ja-JP" altLang="en-US" dirty="0">
                <a:latin typeface="Calibri" pitchFamily="34" charset="0"/>
              </a:rPr>
              <a:t>我々</a:t>
            </a:r>
            <a:r>
              <a:rPr lang="ja-JP" altLang="en-US" dirty="0" smtClean="0">
                <a:latin typeface="Calibri" pitchFamily="34" charset="0"/>
              </a:rPr>
              <a:t>の</a:t>
            </a:r>
            <a:r>
              <a:rPr lang="en-US" altLang="ja-JP" dirty="0" smtClean="0">
                <a:latin typeface="Calibri" pitchFamily="34" charset="0"/>
              </a:rPr>
              <a:t>3+1</a:t>
            </a:r>
            <a:r>
              <a:rPr lang="ja-JP" altLang="en-US" dirty="0" smtClean="0">
                <a:latin typeface="Calibri" pitchFamily="34" charset="0"/>
              </a:rPr>
              <a:t>次元時空</a:t>
            </a:r>
            <a:r>
              <a:rPr lang="en-US" altLang="ja-JP" dirty="0" smtClean="0">
                <a:latin typeface="Calibri" pitchFamily="34" charset="0"/>
              </a:rPr>
              <a:t>)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6564" name="Group 4"/>
          <p:cNvGraphicFramePr>
            <a:graphicFrameLocks noGrp="1"/>
          </p:cNvGraphicFramePr>
          <p:nvPr/>
        </p:nvGraphicFramePr>
        <p:xfrm>
          <a:off x="173038" y="1079500"/>
          <a:ext cx="4494212" cy="601990"/>
        </p:xfrm>
        <a:graphic>
          <a:graphicData uri="http://schemas.openxmlformats.org/drawingml/2006/table">
            <a:tbl>
              <a:tblPr/>
              <a:tblGrid>
                <a:gridCol w="623887"/>
                <a:gridCol w="387350"/>
                <a:gridCol w="387350"/>
                <a:gridCol w="387350"/>
                <a:gridCol w="387350"/>
                <a:gridCol w="384175"/>
                <a:gridCol w="387350"/>
                <a:gridCol w="387350"/>
                <a:gridCol w="387350"/>
                <a:gridCol w="387350"/>
                <a:gridCol w="387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(0)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(4)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D4</a:t>
                      </a: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628" name="Text Box 68"/>
          <p:cNvSpPr txBox="1">
            <a:spLocks noChangeArrowheads="1"/>
          </p:cNvSpPr>
          <p:nvPr/>
        </p:nvSpPr>
        <p:spPr bwMode="auto">
          <a:xfrm>
            <a:off x="3327400" y="1693863"/>
            <a:ext cx="916968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0</a:t>
            </a:r>
            <a:r>
              <a:rPr lang="ja-JP" altLang="en-US" dirty="0" smtClean="0">
                <a:latin typeface="Calibri" pitchFamily="34" charset="0"/>
              </a:rPr>
              <a:t> と </a:t>
            </a:r>
            <a:r>
              <a:rPr lang="en-US" altLang="ja-JP" dirty="0" smtClean="0">
                <a:latin typeface="Calibri" pitchFamily="34" charset="0"/>
              </a:rPr>
              <a:t>4</a:t>
            </a:r>
            <a:r>
              <a:rPr lang="ja-JP" altLang="en-US" dirty="0" smtClean="0">
                <a:latin typeface="Calibri" pitchFamily="34" charset="0"/>
              </a:rPr>
              <a:t>方向は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629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5435064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/>
              <a:t>◆</a:t>
            </a:r>
            <a:r>
              <a:rPr lang="en-US" altLang="ja-JP" sz="1400" dirty="0">
                <a:latin typeface="Calibri" pitchFamily="34" charset="0"/>
              </a:rPr>
              <a:t>Set up</a:t>
            </a:r>
            <a:r>
              <a:rPr lang="en-US" altLang="ja-JP" sz="1400" dirty="0" smtClean="0">
                <a:latin typeface="Calibri" pitchFamily="34" charset="0"/>
              </a:rPr>
              <a:t>: IIA string theory in                         (Euclidean, finite temperature)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1346630" name="Picture 70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43705" y="535565"/>
            <a:ext cx="871538" cy="1666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346632" name="Text Box 72"/>
          <p:cNvSpPr txBox="1">
            <a:spLocks noChangeArrowheads="1"/>
          </p:cNvSpPr>
          <p:nvPr/>
        </p:nvSpPr>
        <p:spPr bwMode="auto">
          <a:xfrm>
            <a:off x="118858" y="766763"/>
            <a:ext cx="464670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ja-JP" altLang="en-US" sz="1400" dirty="0" smtClean="0">
                <a:latin typeface="Calibri" pitchFamily="34" charset="0"/>
              </a:rPr>
              <a:t>枚の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 D4 brane</a:t>
            </a:r>
            <a:r>
              <a:rPr lang="ja-JP" altLang="en-US" sz="1400" dirty="0" smtClean="0">
                <a:latin typeface="Calibri" pitchFamily="34" charset="0"/>
              </a:rPr>
              <a:t>という</a:t>
            </a:r>
            <a:r>
              <a:rPr lang="en-US" altLang="ja-JP" sz="1400" dirty="0" smtClean="0">
                <a:latin typeface="Calibri" pitchFamily="34" charset="0"/>
              </a:rPr>
              <a:t>4+1</a:t>
            </a:r>
            <a:r>
              <a:rPr lang="ja-JP" altLang="en-US" sz="1400" dirty="0" smtClean="0">
                <a:latin typeface="Calibri" pitchFamily="34" charset="0"/>
              </a:rPr>
              <a:t>次元的な膜を次のように配置する。</a:t>
            </a:r>
            <a:endParaRPr lang="ja-JP" altLang="en-US" sz="1400" dirty="0">
              <a:latin typeface="Calibri" pitchFamily="34" charset="0"/>
            </a:endParaRPr>
          </a:p>
        </p:txBody>
      </p:sp>
      <p:pic>
        <p:nvPicPr>
          <p:cNvPr id="1346709" name="Picture 149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15340" y="1726974"/>
            <a:ext cx="144462" cy="130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346711" name="AutoShape 151"/>
          <p:cNvSpPr>
            <a:spLocks/>
          </p:cNvSpPr>
          <p:nvPr/>
        </p:nvSpPr>
        <p:spPr bwMode="auto">
          <a:xfrm>
            <a:off x="1501631" y="3570288"/>
            <a:ext cx="88900" cy="403225"/>
          </a:xfrm>
          <a:prstGeom prst="rightBrace">
            <a:avLst>
              <a:gd name="adj1" fmla="val 3779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1346712" name="Text Box 152"/>
          <p:cNvSpPr txBox="1">
            <a:spLocks noChangeArrowheads="1"/>
          </p:cNvSpPr>
          <p:nvPr/>
        </p:nvSpPr>
        <p:spPr bwMode="auto">
          <a:xfrm>
            <a:off x="1683905" y="3644900"/>
            <a:ext cx="1712699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5-dimensional gauge field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713" name="Text Box 153"/>
          <p:cNvSpPr txBox="1">
            <a:spLocks noChangeArrowheads="1"/>
          </p:cNvSpPr>
          <p:nvPr/>
        </p:nvSpPr>
        <p:spPr bwMode="auto">
          <a:xfrm>
            <a:off x="1661680" y="4000500"/>
            <a:ext cx="1150494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5</a:t>
            </a:r>
            <a:r>
              <a:rPr lang="ja-JP" altLang="en-US" dirty="0" smtClean="0">
                <a:latin typeface="Calibri" pitchFamily="34" charset="0"/>
              </a:rPr>
              <a:t> </a:t>
            </a:r>
            <a:r>
              <a:rPr lang="en-US" altLang="ja-JP" dirty="0" smtClean="0">
                <a:latin typeface="Calibri" pitchFamily="34" charset="0"/>
              </a:rPr>
              <a:t>adjoint scalars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714" name="Text Box 154"/>
          <p:cNvSpPr txBox="1">
            <a:spLocks noChangeArrowheads="1"/>
          </p:cNvSpPr>
          <p:nvPr/>
        </p:nvSpPr>
        <p:spPr bwMode="auto">
          <a:xfrm>
            <a:off x="1655438" y="4262583"/>
            <a:ext cx="688701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Fermions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24" name="AutoShape 79"/>
          <p:cNvSpPr>
            <a:spLocks/>
          </p:cNvSpPr>
          <p:nvPr/>
        </p:nvSpPr>
        <p:spPr bwMode="auto">
          <a:xfrm>
            <a:off x="150813" y="3557588"/>
            <a:ext cx="88900" cy="881062"/>
          </a:xfrm>
          <a:prstGeom prst="leftBrace">
            <a:avLst>
              <a:gd name="adj1" fmla="val 825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37" name="Picture 94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5913" y="3575050"/>
            <a:ext cx="1111250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4" name="Line 64"/>
          <p:cNvSpPr>
            <a:spLocks noChangeShapeType="1"/>
          </p:cNvSpPr>
          <p:nvPr/>
        </p:nvSpPr>
        <p:spPr bwMode="auto">
          <a:xfrm flipV="1">
            <a:off x="977900" y="1627188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5" name="Picture 65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28688" y="177641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6" name="Line 66"/>
          <p:cNvSpPr>
            <a:spLocks noChangeShapeType="1"/>
          </p:cNvSpPr>
          <p:nvPr/>
        </p:nvSpPr>
        <p:spPr bwMode="auto">
          <a:xfrm flipV="1">
            <a:off x="2544763" y="1611313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7" name="Picture 67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82850" y="1773238"/>
            <a:ext cx="153988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40" name="Picture 65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28688" y="177641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1" name="Picture 67" descr="addin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82850" y="1773238"/>
            <a:ext cx="153988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2" name="AutoShape 74"/>
          <p:cNvSpPr>
            <a:spLocks noChangeArrowheads="1"/>
          </p:cNvSpPr>
          <p:nvPr/>
        </p:nvSpPr>
        <p:spPr bwMode="auto">
          <a:xfrm>
            <a:off x="160338" y="1935163"/>
            <a:ext cx="2651836" cy="84137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    : </a:t>
            </a:r>
            <a:r>
              <a:rPr lang="en-US" altLang="ja-JP" dirty="0" smtClean="0">
                <a:latin typeface="Calibri" pitchFamily="34" charset="0"/>
              </a:rPr>
              <a:t> Fermion</a:t>
            </a:r>
            <a:r>
              <a:rPr lang="ja-JP" altLang="en-US" dirty="0" smtClean="0">
                <a:latin typeface="Calibri" pitchFamily="34" charset="0"/>
              </a:rPr>
              <a:t>に半周期境界条件を課す。</a:t>
            </a:r>
            <a:r>
              <a:rPr lang="en-US" altLang="ja-JP" dirty="0" smtClean="0">
                <a:latin typeface="Calibri" pitchFamily="34" charset="0"/>
              </a:rPr>
              <a:t> </a:t>
            </a:r>
            <a:endParaRPr lang="en-US" altLang="ja-JP" dirty="0">
              <a:latin typeface="Calibri" pitchFamily="34" charset="0"/>
            </a:endParaRPr>
          </a:p>
          <a:p>
            <a:endParaRPr lang="en-US" altLang="ja-JP" dirty="0" smtClean="0">
              <a:latin typeface="Calibri" pitchFamily="34" charset="0"/>
            </a:endParaRPr>
          </a:p>
          <a:p>
            <a:r>
              <a:rPr lang="en-US" altLang="ja-JP" dirty="0" smtClean="0">
                <a:latin typeface="Calibri" pitchFamily="34" charset="0"/>
              </a:rPr>
              <a:t>→ </a:t>
            </a:r>
            <a:r>
              <a:rPr lang="en-US" altLang="ja-JP" dirty="0">
                <a:latin typeface="Calibri" pitchFamily="34" charset="0"/>
              </a:rPr>
              <a:t>mass          </a:t>
            </a:r>
            <a:r>
              <a:rPr lang="en-US" altLang="ja-JP" dirty="0" smtClean="0">
                <a:latin typeface="Calibri" pitchFamily="34" charset="0"/>
              </a:rPr>
              <a:t>→ </a:t>
            </a:r>
            <a:r>
              <a:rPr lang="ja-JP" altLang="en-US" dirty="0" smtClean="0">
                <a:latin typeface="Calibri" pitchFamily="34" charset="0"/>
              </a:rPr>
              <a:t>超対称性を壊す。</a:t>
            </a:r>
            <a:endParaRPr lang="en-US" altLang="ja-JP" dirty="0">
              <a:latin typeface="Calibri" pitchFamily="34" charset="0"/>
            </a:endParaRPr>
          </a:p>
        </p:txBody>
      </p:sp>
      <p:pic>
        <p:nvPicPr>
          <p:cNvPr id="44" name="Picture 7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838" y="2033588"/>
            <a:ext cx="153987" cy="98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5" name="Picture 76" descr="addin_tmp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4069" y="2566878"/>
            <a:ext cx="249237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6" name="図 45" descr="addin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527558" y="2225440"/>
            <a:ext cx="1415034" cy="172593"/>
          </a:xfrm>
          <a:prstGeom prst="rect">
            <a:avLst/>
          </a:prstGeom>
        </p:spPr>
      </p:pic>
      <p:sp>
        <p:nvSpPr>
          <p:cNvPr id="47" name="Text Box 150"/>
          <p:cNvSpPr txBox="1">
            <a:spLocks noChangeArrowheads="1"/>
          </p:cNvSpPr>
          <p:nvPr/>
        </p:nvSpPr>
        <p:spPr bwMode="auto">
          <a:xfrm>
            <a:off x="150" y="3256104"/>
            <a:ext cx="5492260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◆ </a:t>
            </a:r>
            <a:r>
              <a:rPr lang="en-US" altLang="ja-JP" sz="1400" dirty="0" smtClean="0">
                <a:latin typeface="Calibri" pitchFamily="34" charset="0"/>
              </a:rPr>
              <a:t> N D4 brane</a:t>
            </a:r>
            <a:r>
              <a:rPr lang="ja-JP" altLang="en-US" sz="1400" dirty="0" smtClean="0">
                <a:latin typeface="Calibri" pitchFamily="34" charset="0"/>
              </a:rPr>
              <a:t>の有効理論</a:t>
            </a:r>
            <a:r>
              <a:rPr lang="en-US" altLang="ja-JP" sz="1400" dirty="0" smtClean="0">
                <a:latin typeface="Calibri" pitchFamily="34" charset="0"/>
              </a:rPr>
              <a:t> = 5-dim U(N) SYM. (</a:t>
            </a:r>
            <a:r>
              <a:rPr lang="ja-JP" altLang="en-US" sz="1400" dirty="0" smtClean="0">
                <a:latin typeface="Calibri" pitchFamily="34" charset="0"/>
              </a:rPr>
              <a:t>今日は</a:t>
            </a:r>
            <a:r>
              <a:rPr lang="en-US" altLang="ja-JP" sz="1400" dirty="0" smtClean="0">
                <a:latin typeface="Calibri" pitchFamily="34" charset="0"/>
              </a:rPr>
              <a:t>Large-N</a:t>
            </a:r>
            <a:r>
              <a:rPr lang="ja-JP" altLang="en-US" sz="1400" dirty="0" smtClean="0">
                <a:latin typeface="Calibri" pitchFamily="34" charset="0"/>
              </a:rPr>
              <a:t>を考える。</a:t>
            </a:r>
            <a:r>
              <a:rPr lang="en-US" altLang="ja-JP" sz="1400" dirty="0" smtClean="0">
                <a:latin typeface="Calibri" pitchFamily="34" charset="0"/>
              </a:rPr>
              <a:t>)</a:t>
            </a:r>
            <a:endParaRPr lang="en-US" altLang="ja-JP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15393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6564" name="Group 4"/>
          <p:cNvGraphicFramePr>
            <a:graphicFrameLocks noGrp="1"/>
          </p:cNvGraphicFramePr>
          <p:nvPr/>
        </p:nvGraphicFramePr>
        <p:xfrm>
          <a:off x="173038" y="1079500"/>
          <a:ext cx="4494212" cy="601990"/>
        </p:xfrm>
        <a:graphic>
          <a:graphicData uri="http://schemas.openxmlformats.org/drawingml/2006/table">
            <a:tbl>
              <a:tblPr/>
              <a:tblGrid>
                <a:gridCol w="623887"/>
                <a:gridCol w="387350"/>
                <a:gridCol w="387350"/>
                <a:gridCol w="387350"/>
                <a:gridCol w="387350"/>
                <a:gridCol w="384175"/>
                <a:gridCol w="387350"/>
                <a:gridCol w="387350"/>
                <a:gridCol w="387350"/>
                <a:gridCol w="387350"/>
                <a:gridCol w="387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(0)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(4)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D4</a:t>
                      </a: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628" name="Text Box 68"/>
          <p:cNvSpPr txBox="1">
            <a:spLocks noChangeArrowheads="1"/>
          </p:cNvSpPr>
          <p:nvPr/>
        </p:nvSpPr>
        <p:spPr bwMode="auto">
          <a:xfrm>
            <a:off x="3327400" y="1693863"/>
            <a:ext cx="916968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0</a:t>
            </a:r>
            <a:r>
              <a:rPr lang="ja-JP" altLang="en-US" dirty="0" smtClean="0">
                <a:latin typeface="Calibri" pitchFamily="34" charset="0"/>
              </a:rPr>
              <a:t> と </a:t>
            </a:r>
            <a:r>
              <a:rPr lang="en-US" altLang="ja-JP" dirty="0" smtClean="0">
                <a:latin typeface="Calibri" pitchFamily="34" charset="0"/>
              </a:rPr>
              <a:t>4</a:t>
            </a:r>
            <a:r>
              <a:rPr lang="ja-JP" altLang="en-US" dirty="0" smtClean="0">
                <a:latin typeface="Calibri" pitchFamily="34" charset="0"/>
              </a:rPr>
              <a:t>方向は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629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5435064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/>
              <a:t>◆</a:t>
            </a:r>
            <a:r>
              <a:rPr lang="en-US" altLang="ja-JP" sz="1400" dirty="0">
                <a:latin typeface="Calibri" pitchFamily="34" charset="0"/>
              </a:rPr>
              <a:t>Set up</a:t>
            </a:r>
            <a:r>
              <a:rPr lang="en-US" altLang="ja-JP" sz="1400" dirty="0" smtClean="0">
                <a:latin typeface="Calibri" pitchFamily="34" charset="0"/>
              </a:rPr>
              <a:t>: IIA string theory in                         (Euclidean, finite temperature)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1346630" name="Picture 70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43705" y="535565"/>
            <a:ext cx="871538" cy="1666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346632" name="Text Box 72"/>
          <p:cNvSpPr txBox="1">
            <a:spLocks noChangeArrowheads="1"/>
          </p:cNvSpPr>
          <p:nvPr/>
        </p:nvSpPr>
        <p:spPr bwMode="auto">
          <a:xfrm>
            <a:off x="118858" y="766763"/>
            <a:ext cx="464670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ja-JP" altLang="en-US" sz="1400" dirty="0" smtClean="0">
                <a:latin typeface="Calibri" pitchFamily="34" charset="0"/>
              </a:rPr>
              <a:t>枚の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 D4 brane</a:t>
            </a:r>
            <a:r>
              <a:rPr lang="ja-JP" altLang="en-US" sz="1400" dirty="0" smtClean="0">
                <a:latin typeface="Calibri" pitchFamily="34" charset="0"/>
              </a:rPr>
              <a:t>という</a:t>
            </a:r>
            <a:r>
              <a:rPr lang="en-US" altLang="ja-JP" sz="1400" dirty="0" smtClean="0">
                <a:latin typeface="Calibri" pitchFamily="34" charset="0"/>
              </a:rPr>
              <a:t>4+1</a:t>
            </a:r>
            <a:r>
              <a:rPr lang="ja-JP" altLang="en-US" sz="1400" dirty="0" smtClean="0">
                <a:latin typeface="Calibri" pitchFamily="34" charset="0"/>
              </a:rPr>
              <a:t>次元的な膜を次のように配置する。</a:t>
            </a:r>
            <a:endParaRPr lang="ja-JP" altLang="en-US" sz="1400" dirty="0">
              <a:latin typeface="Calibri" pitchFamily="34" charset="0"/>
            </a:endParaRPr>
          </a:p>
        </p:txBody>
      </p:sp>
      <p:pic>
        <p:nvPicPr>
          <p:cNvPr id="1346709" name="Picture 149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5340" y="1726974"/>
            <a:ext cx="144462" cy="130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54" name="Line 64"/>
          <p:cNvSpPr>
            <a:spLocks noChangeShapeType="1"/>
          </p:cNvSpPr>
          <p:nvPr/>
        </p:nvSpPr>
        <p:spPr bwMode="auto">
          <a:xfrm flipV="1">
            <a:off x="977900" y="1627188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5" name="Picture 65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28688" y="177641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6" name="Line 66"/>
          <p:cNvSpPr>
            <a:spLocks noChangeShapeType="1"/>
          </p:cNvSpPr>
          <p:nvPr/>
        </p:nvSpPr>
        <p:spPr bwMode="auto">
          <a:xfrm flipV="1">
            <a:off x="2544763" y="1611313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7" name="Picture 67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482850" y="1773238"/>
            <a:ext cx="153988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40" name="Picture 65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28688" y="177641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1" name="Picture 67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482850" y="1773238"/>
            <a:ext cx="153988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2" name="AutoShape 74"/>
          <p:cNvSpPr>
            <a:spLocks noChangeArrowheads="1"/>
          </p:cNvSpPr>
          <p:nvPr/>
        </p:nvSpPr>
        <p:spPr bwMode="auto">
          <a:xfrm>
            <a:off x="160338" y="1935163"/>
            <a:ext cx="2651836" cy="84137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    : </a:t>
            </a:r>
            <a:r>
              <a:rPr lang="en-US" altLang="ja-JP" dirty="0" smtClean="0">
                <a:latin typeface="Calibri" pitchFamily="34" charset="0"/>
              </a:rPr>
              <a:t> Fermion</a:t>
            </a:r>
            <a:r>
              <a:rPr lang="ja-JP" altLang="en-US" dirty="0" smtClean="0">
                <a:latin typeface="Calibri" pitchFamily="34" charset="0"/>
              </a:rPr>
              <a:t>に半周期境界条件を課す。</a:t>
            </a:r>
            <a:r>
              <a:rPr lang="en-US" altLang="ja-JP" dirty="0" smtClean="0">
                <a:latin typeface="Calibri" pitchFamily="34" charset="0"/>
              </a:rPr>
              <a:t> </a:t>
            </a:r>
            <a:endParaRPr lang="en-US" altLang="ja-JP" dirty="0">
              <a:latin typeface="Calibri" pitchFamily="34" charset="0"/>
            </a:endParaRPr>
          </a:p>
          <a:p>
            <a:endParaRPr lang="en-US" altLang="ja-JP" dirty="0" smtClean="0">
              <a:latin typeface="Calibri" pitchFamily="34" charset="0"/>
            </a:endParaRPr>
          </a:p>
          <a:p>
            <a:r>
              <a:rPr lang="en-US" altLang="ja-JP" dirty="0" smtClean="0">
                <a:latin typeface="Calibri" pitchFamily="34" charset="0"/>
              </a:rPr>
              <a:t>→ </a:t>
            </a:r>
            <a:r>
              <a:rPr lang="en-US" altLang="ja-JP" dirty="0">
                <a:latin typeface="Calibri" pitchFamily="34" charset="0"/>
              </a:rPr>
              <a:t>mass          </a:t>
            </a:r>
            <a:r>
              <a:rPr lang="en-US" altLang="ja-JP" dirty="0" smtClean="0">
                <a:latin typeface="Calibri" pitchFamily="34" charset="0"/>
              </a:rPr>
              <a:t>→ </a:t>
            </a:r>
            <a:r>
              <a:rPr lang="ja-JP" altLang="en-US" dirty="0" smtClean="0">
                <a:latin typeface="Calibri" pitchFamily="34" charset="0"/>
              </a:rPr>
              <a:t>超対称性を壊す。</a:t>
            </a:r>
            <a:endParaRPr lang="en-US" altLang="ja-JP" dirty="0">
              <a:latin typeface="Calibri" pitchFamily="34" charset="0"/>
            </a:endParaRPr>
          </a:p>
        </p:txBody>
      </p:sp>
      <p:pic>
        <p:nvPicPr>
          <p:cNvPr id="44" name="Picture 7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838" y="2033588"/>
            <a:ext cx="153987" cy="98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5" name="Picture 76" descr="addin_tmp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04069" y="2566878"/>
            <a:ext cx="249237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6" name="図 45" descr="addin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/>
          <a:stretch>
            <a:fillRect/>
          </a:stretch>
        </p:blipFill>
        <p:spPr>
          <a:xfrm>
            <a:off x="527558" y="2225440"/>
            <a:ext cx="1415034" cy="172593"/>
          </a:xfrm>
          <a:prstGeom prst="rect">
            <a:avLst/>
          </a:prstGeom>
        </p:spPr>
      </p:pic>
      <p:sp>
        <p:nvSpPr>
          <p:cNvPr id="27" name="AutoShape 79"/>
          <p:cNvSpPr>
            <a:spLocks/>
          </p:cNvSpPr>
          <p:nvPr/>
        </p:nvSpPr>
        <p:spPr bwMode="auto">
          <a:xfrm>
            <a:off x="150813" y="3557588"/>
            <a:ext cx="88900" cy="881062"/>
          </a:xfrm>
          <a:prstGeom prst="leftBrace">
            <a:avLst>
              <a:gd name="adj1" fmla="val 825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28" name="Picture 94" descr="addin_tmp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15913" y="3575050"/>
            <a:ext cx="1111250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381224" y="2921912"/>
            <a:ext cx="1567659" cy="237255"/>
          </a:xfrm>
          <a:prstGeom prst="rect">
            <a:avLst/>
          </a:prstGeom>
          <a:noFill/>
          <a:ln w="1905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5d SYM </a:t>
            </a:r>
            <a:r>
              <a:rPr lang="en-US" altLang="ja-JP" sz="1400" dirty="0" smtClean="0">
                <a:latin typeface="Calibri" pitchFamily="34" charset="0"/>
              </a:rPr>
              <a:t>on                 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30" name="Picture 85" descr="addin_tmp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213803" y="2945148"/>
            <a:ext cx="673100" cy="222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31" name="Picture 78" descr="addin_tmp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493838" y="3568700"/>
            <a:ext cx="1528762" cy="8366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2" name="Line 81"/>
          <p:cNvSpPr>
            <a:spLocks noChangeShapeType="1"/>
          </p:cNvSpPr>
          <p:nvPr/>
        </p:nvSpPr>
        <p:spPr bwMode="auto">
          <a:xfrm>
            <a:off x="1635125" y="3719513"/>
            <a:ext cx="56038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3" name="AutoShape 82"/>
          <p:cNvSpPr>
            <a:spLocks/>
          </p:cNvSpPr>
          <p:nvPr/>
        </p:nvSpPr>
        <p:spPr bwMode="auto">
          <a:xfrm>
            <a:off x="2049463" y="3803650"/>
            <a:ext cx="146050" cy="428625"/>
          </a:xfrm>
          <a:prstGeom prst="rightBrace">
            <a:avLst>
              <a:gd name="adj1" fmla="val 244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4" name="Text Box 83"/>
          <p:cNvSpPr txBox="1">
            <a:spLocks noChangeArrowheads="1"/>
          </p:cNvSpPr>
          <p:nvPr/>
        </p:nvSpPr>
        <p:spPr bwMode="auto">
          <a:xfrm>
            <a:off x="2193925" y="3921125"/>
            <a:ext cx="595313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one-loop</a:t>
            </a:r>
          </a:p>
        </p:txBody>
      </p:sp>
      <p:pic>
        <p:nvPicPr>
          <p:cNvPr id="35" name="Picture 73" descr="addin_tmp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727325" y="4334161"/>
            <a:ext cx="668337" cy="1317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3455560" y="4297506"/>
            <a:ext cx="1639923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>
                <a:latin typeface="Calibri" pitchFamily="34" charset="0"/>
              </a:rPr>
              <a:t>'t </a:t>
            </a:r>
            <a:r>
              <a:rPr lang="en-US" altLang="ja-JP" sz="1100" dirty="0" err="1">
                <a:latin typeface="Calibri" pitchFamily="34" charset="0"/>
              </a:rPr>
              <a:t>Hooft</a:t>
            </a:r>
            <a:r>
              <a:rPr lang="en-US" altLang="ja-JP" sz="1100" dirty="0">
                <a:latin typeface="Calibri" pitchFamily="34" charset="0"/>
              </a:rPr>
              <a:t> coupling of </a:t>
            </a:r>
            <a:r>
              <a:rPr lang="en-US" altLang="ja-JP" sz="1100" dirty="0" smtClean="0">
                <a:latin typeface="Calibri" pitchFamily="34" charset="0"/>
              </a:rPr>
              <a:t>5dSYM</a:t>
            </a:r>
            <a:endParaRPr lang="en-US" altLang="ja-JP" sz="1100" dirty="0">
              <a:latin typeface="Calibri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5263" y="3214916"/>
            <a:ext cx="2552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Calibri" pitchFamily="34" charset="0"/>
              </a:rPr>
              <a:t>境界条件の効果で場が</a:t>
            </a:r>
            <a:r>
              <a:rPr kumimoji="1" lang="ja-JP" altLang="en-US" dirty="0" smtClean="0">
                <a:solidFill>
                  <a:srgbClr val="FF0000"/>
                </a:solidFill>
                <a:latin typeface="Calibri" pitchFamily="34" charset="0"/>
              </a:rPr>
              <a:t>質量</a:t>
            </a:r>
            <a:r>
              <a:rPr kumimoji="1" lang="ja-JP" altLang="en-US" dirty="0" smtClean="0">
                <a:latin typeface="Calibri" pitchFamily="34" charset="0"/>
              </a:rPr>
              <a:t>を持つ。</a:t>
            </a:r>
          </a:p>
        </p:txBody>
      </p:sp>
      <p:pic>
        <p:nvPicPr>
          <p:cNvPr id="38" name="Picture 49" descr="addin_tmp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4114873" y="3240968"/>
            <a:ext cx="615950" cy="5937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9" name="AutoShape 52"/>
          <p:cNvSpPr>
            <a:spLocks/>
          </p:cNvSpPr>
          <p:nvPr/>
        </p:nvSpPr>
        <p:spPr bwMode="auto">
          <a:xfrm>
            <a:off x="3983111" y="3245730"/>
            <a:ext cx="120650" cy="660400"/>
          </a:xfrm>
          <a:prstGeom prst="leftBrace">
            <a:avLst>
              <a:gd name="adj1" fmla="val 4561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47" name="AutoShape 74"/>
          <p:cNvSpPr>
            <a:spLocks noChangeArrowheads="1"/>
          </p:cNvSpPr>
          <p:nvPr/>
        </p:nvSpPr>
        <p:spPr bwMode="auto">
          <a:xfrm>
            <a:off x="3807750" y="2969071"/>
            <a:ext cx="1746658" cy="1045688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00FF00"/>
            </a:solidFill>
            <a:round/>
            <a:headEnd/>
            <a:tailEnd/>
          </a:ln>
          <a:effectLst/>
        </p:spPr>
        <p:txBody>
          <a:bodyPr wrap="square" lIns="54000" tIns="10800" rIns="54000" bIns="10800"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今日の話</a:t>
            </a:r>
            <a:r>
              <a:rPr lang="ja-JP" altLang="en-US" dirty="0" smtClean="0">
                <a:latin typeface="Calibri" pitchFamily="34" charset="0"/>
              </a:rPr>
              <a:t>で重要な定数</a:t>
            </a:r>
            <a:r>
              <a:rPr lang="en-US" altLang="ja-JP" dirty="0" smtClean="0">
                <a:latin typeface="Calibri" pitchFamily="34" charset="0"/>
              </a:rPr>
              <a:t/>
            </a:r>
            <a:br>
              <a:rPr lang="en-US" altLang="ja-JP" dirty="0" smtClean="0">
                <a:latin typeface="Calibri" pitchFamily="34" charset="0"/>
              </a:rPr>
            </a:br>
            <a:r>
              <a:rPr lang="en-US" altLang="ja-JP" dirty="0" smtClean="0">
                <a:latin typeface="Calibri" pitchFamily="34" charset="0"/>
              </a:rPr>
              <a:t/>
            </a:r>
            <a:br>
              <a:rPr lang="en-US" altLang="ja-JP" dirty="0" smtClean="0">
                <a:latin typeface="Calibri" pitchFamily="34" charset="0"/>
              </a:rPr>
            </a:br>
            <a:r>
              <a:rPr lang="en-US" altLang="ja-JP" dirty="0" smtClean="0">
                <a:latin typeface="Calibri" pitchFamily="34" charset="0"/>
              </a:rPr>
              <a:t/>
            </a:r>
            <a:br>
              <a:rPr lang="en-US" altLang="ja-JP" dirty="0" smtClean="0">
                <a:latin typeface="Calibri" pitchFamily="34" charset="0"/>
              </a:rPr>
            </a:br>
            <a:r>
              <a:rPr lang="en-US" altLang="ja-JP" dirty="0" smtClean="0">
                <a:latin typeface="Calibri" pitchFamily="34" charset="0"/>
              </a:rPr>
              <a:t/>
            </a:r>
            <a:br>
              <a:rPr lang="en-US" altLang="ja-JP" dirty="0" smtClean="0">
                <a:latin typeface="Calibri" pitchFamily="34" charset="0"/>
              </a:rPr>
            </a:br>
            <a:endParaRPr lang="en-US" altLang="ja-JP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38084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6564" name="Group 4"/>
          <p:cNvGraphicFramePr>
            <a:graphicFrameLocks noGrp="1"/>
          </p:cNvGraphicFramePr>
          <p:nvPr/>
        </p:nvGraphicFramePr>
        <p:xfrm>
          <a:off x="173038" y="1079500"/>
          <a:ext cx="4494212" cy="601990"/>
        </p:xfrm>
        <a:graphic>
          <a:graphicData uri="http://schemas.openxmlformats.org/drawingml/2006/table">
            <a:tbl>
              <a:tblPr/>
              <a:tblGrid>
                <a:gridCol w="623887"/>
                <a:gridCol w="387350"/>
                <a:gridCol w="387350"/>
                <a:gridCol w="387350"/>
                <a:gridCol w="387350"/>
                <a:gridCol w="384175"/>
                <a:gridCol w="387350"/>
                <a:gridCol w="387350"/>
                <a:gridCol w="387350"/>
                <a:gridCol w="387350"/>
                <a:gridCol w="38735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(0)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(4)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D4</a:t>
                      </a:r>
                    </a:p>
                  </a:txBody>
                  <a:tcPr marL="54000" marR="54000" marT="10800" marB="10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ＭＳ Ｐゴシック" pitchFamily="50" charset="-128"/>
                        </a:rPr>
                        <a:t>-</a:t>
                      </a: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90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ＭＳ Ｐゴシック" pitchFamily="50" charset="-128"/>
                      </a:endParaRPr>
                    </a:p>
                  </a:txBody>
                  <a:tcPr marL="54000" marR="54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628" name="Text Box 68"/>
          <p:cNvSpPr txBox="1">
            <a:spLocks noChangeArrowheads="1"/>
          </p:cNvSpPr>
          <p:nvPr/>
        </p:nvSpPr>
        <p:spPr bwMode="auto">
          <a:xfrm>
            <a:off x="3327400" y="1693863"/>
            <a:ext cx="916968" cy="2064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0</a:t>
            </a:r>
            <a:r>
              <a:rPr lang="ja-JP" altLang="en-US" dirty="0" smtClean="0">
                <a:latin typeface="Calibri" pitchFamily="34" charset="0"/>
              </a:rPr>
              <a:t> と </a:t>
            </a:r>
            <a:r>
              <a:rPr lang="en-US" altLang="ja-JP" dirty="0" smtClean="0">
                <a:latin typeface="Calibri" pitchFamily="34" charset="0"/>
              </a:rPr>
              <a:t>4</a:t>
            </a:r>
            <a:r>
              <a:rPr lang="ja-JP" altLang="en-US" dirty="0" smtClean="0">
                <a:latin typeface="Calibri" pitchFamily="34" charset="0"/>
              </a:rPr>
              <a:t>方向は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1346629" name="Text Box 69"/>
          <p:cNvSpPr txBox="1">
            <a:spLocks noChangeArrowheads="1"/>
          </p:cNvSpPr>
          <p:nvPr/>
        </p:nvSpPr>
        <p:spPr bwMode="auto">
          <a:xfrm>
            <a:off x="93952" y="487363"/>
            <a:ext cx="5435064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/>
              <a:t>◆</a:t>
            </a:r>
            <a:r>
              <a:rPr lang="en-US" altLang="ja-JP" sz="1400" dirty="0">
                <a:latin typeface="Calibri" pitchFamily="34" charset="0"/>
              </a:rPr>
              <a:t>Set up</a:t>
            </a:r>
            <a:r>
              <a:rPr lang="en-US" altLang="ja-JP" sz="1400" dirty="0" smtClean="0">
                <a:latin typeface="Calibri" pitchFamily="34" charset="0"/>
              </a:rPr>
              <a:t>: IIA string theory in                         (Euclidean, finite temperature)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1346630" name="Picture 70" descr="addin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43705" y="535565"/>
            <a:ext cx="871538" cy="1666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1346632" name="Text Box 72"/>
          <p:cNvSpPr txBox="1">
            <a:spLocks noChangeArrowheads="1"/>
          </p:cNvSpPr>
          <p:nvPr/>
        </p:nvSpPr>
        <p:spPr bwMode="auto">
          <a:xfrm>
            <a:off x="118858" y="766763"/>
            <a:ext cx="4646707" cy="2372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ja-JP" altLang="en-US" sz="1400" dirty="0" smtClean="0">
                <a:latin typeface="Calibri" pitchFamily="34" charset="0"/>
              </a:rPr>
              <a:t>枚の</a:t>
            </a:r>
            <a:r>
              <a:rPr lang="en-US" altLang="ja-JP" sz="1400" dirty="0" smtClean="0">
                <a:solidFill>
                  <a:srgbClr val="FF0000"/>
                </a:solidFill>
                <a:latin typeface="Calibri" pitchFamily="34" charset="0"/>
              </a:rPr>
              <a:t> D4 brane</a:t>
            </a:r>
            <a:r>
              <a:rPr lang="ja-JP" altLang="en-US" sz="1400" dirty="0" smtClean="0">
                <a:latin typeface="Calibri" pitchFamily="34" charset="0"/>
              </a:rPr>
              <a:t>という</a:t>
            </a:r>
            <a:r>
              <a:rPr lang="en-US" altLang="ja-JP" sz="1400" dirty="0" smtClean="0">
                <a:latin typeface="Calibri" pitchFamily="34" charset="0"/>
              </a:rPr>
              <a:t>4+1</a:t>
            </a:r>
            <a:r>
              <a:rPr lang="ja-JP" altLang="en-US" sz="1400" dirty="0" smtClean="0">
                <a:latin typeface="Calibri" pitchFamily="34" charset="0"/>
              </a:rPr>
              <a:t>次元的な膜を次のように配置する。</a:t>
            </a:r>
            <a:endParaRPr lang="ja-JP" altLang="en-US" sz="1400" dirty="0">
              <a:latin typeface="Calibri" pitchFamily="34" charset="0"/>
            </a:endParaRPr>
          </a:p>
        </p:txBody>
      </p:sp>
      <p:pic>
        <p:nvPicPr>
          <p:cNvPr id="1346709" name="Picture 149" descr="addin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15340" y="1726974"/>
            <a:ext cx="144462" cy="130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143818" y="188778"/>
            <a:ext cx="912160" cy="1833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50" dirty="0" smtClean="0">
                <a:solidFill>
                  <a:schemeClr val="accent2"/>
                </a:solidFill>
                <a:latin typeface="Calibri" pitchFamily="34" charset="0"/>
              </a:rPr>
              <a:t>[Witten</a:t>
            </a:r>
            <a:r>
              <a:rPr lang="en-US" altLang="ja-JP" sz="1050" dirty="0" smtClean="0">
                <a:solidFill>
                  <a:schemeClr val="accent2"/>
                </a:solidFill>
              </a:rPr>
              <a:t> 1998]</a:t>
            </a:r>
            <a:endParaRPr lang="en-US" altLang="ja-JP" sz="1050" dirty="0">
              <a:solidFill>
                <a:schemeClr val="accent2"/>
              </a:solidFill>
            </a:endParaRPr>
          </a:p>
        </p:txBody>
      </p:sp>
      <p:sp>
        <p:nvSpPr>
          <p:cNvPr id="54" name="Line 64"/>
          <p:cNvSpPr>
            <a:spLocks noChangeShapeType="1"/>
          </p:cNvSpPr>
          <p:nvPr/>
        </p:nvSpPr>
        <p:spPr bwMode="auto">
          <a:xfrm flipV="1">
            <a:off x="977900" y="1627188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5" name="Picture 65" descr="addin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928688" y="177641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6" name="Line 66"/>
          <p:cNvSpPr>
            <a:spLocks noChangeShapeType="1"/>
          </p:cNvSpPr>
          <p:nvPr/>
        </p:nvSpPr>
        <p:spPr bwMode="auto">
          <a:xfrm flipV="1">
            <a:off x="2544763" y="1611313"/>
            <a:ext cx="0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7" name="Picture 67" descr="addin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482850" y="1773238"/>
            <a:ext cx="153988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0" y="118216"/>
            <a:ext cx="3175150" cy="3295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2000" dirty="0">
                <a:latin typeface="Calibri" pitchFamily="34" charset="0"/>
              </a:rPr>
              <a:t>◆ </a:t>
            </a:r>
            <a:r>
              <a:rPr lang="en-US" altLang="ja-JP" sz="2000" dirty="0" smtClean="0">
                <a:latin typeface="Calibri" pitchFamily="34" charset="0"/>
              </a:rPr>
              <a:t>Witten</a:t>
            </a:r>
            <a:r>
              <a:rPr lang="ja-JP" altLang="en-US" sz="2000" dirty="0" smtClean="0">
                <a:latin typeface="Calibri" pitchFamily="34" charset="0"/>
              </a:rPr>
              <a:t>の</a:t>
            </a:r>
            <a:r>
              <a:rPr lang="en-US" altLang="ja-JP" sz="2000" dirty="0" smtClean="0">
                <a:latin typeface="Calibri" pitchFamily="34" charset="0"/>
              </a:rPr>
              <a:t>Holographic QCD</a:t>
            </a:r>
            <a:endParaRPr lang="en-US" altLang="ja-JP" sz="20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40" name="Picture 65" descr="addin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928688" y="1776413"/>
            <a:ext cx="84137" cy="138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1" name="Picture 67" descr="addin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482850" y="1773238"/>
            <a:ext cx="153988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2" name="AutoShape 74"/>
          <p:cNvSpPr>
            <a:spLocks noChangeArrowheads="1"/>
          </p:cNvSpPr>
          <p:nvPr/>
        </p:nvSpPr>
        <p:spPr bwMode="auto">
          <a:xfrm>
            <a:off x="160338" y="1935163"/>
            <a:ext cx="2651836" cy="84137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lIns="54000" tIns="10800" rIns="54000" bIns="10800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    : </a:t>
            </a:r>
            <a:r>
              <a:rPr lang="en-US" altLang="ja-JP" dirty="0" smtClean="0">
                <a:latin typeface="Calibri" pitchFamily="34" charset="0"/>
              </a:rPr>
              <a:t> Fermion</a:t>
            </a:r>
            <a:r>
              <a:rPr lang="ja-JP" altLang="en-US" dirty="0" smtClean="0">
                <a:latin typeface="Calibri" pitchFamily="34" charset="0"/>
              </a:rPr>
              <a:t>に半周期境界条件を課す。</a:t>
            </a:r>
            <a:r>
              <a:rPr lang="en-US" altLang="ja-JP" dirty="0" smtClean="0">
                <a:latin typeface="Calibri" pitchFamily="34" charset="0"/>
              </a:rPr>
              <a:t> </a:t>
            </a:r>
            <a:endParaRPr lang="en-US" altLang="ja-JP" dirty="0">
              <a:latin typeface="Calibri" pitchFamily="34" charset="0"/>
            </a:endParaRPr>
          </a:p>
          <a:p>
            <a:endParaRPr lang="en-US" altLang="ja-JP" dirty="0" smtClean="0">
              <a:latin typeface="Calibri" pitchFamily="34" charset="0"/>
            </a:endParaRPr>
          </a:p>
          <a:p>
            <a:r>
              <a:rPr lang="en-US" altLang="ja-JP" dirty="0" smtClean="0">
                <a:latin typeface="Calibri" pitchFamily="34" charset="0"/>
              </a:rPr>
              <a:t>→ </a:t>
            </a:r>
            <a:r>
              <a:rPr lang="en-US" altLang="ja-JP" dirty="0">
                <a:latin typeface="Calibri" pitchFamily="34" charset="0"/>
              </a:rPr>
              <a:t>mass          </a:t>
            </a:r>
            <a:r>
              <a:rPr lang="en-US" altLang="ja-JP" dirty="0" smtClean="0">
                <a:latin typeface="Calibri" pitchFamily="34" charset="0"/>
              </a:rPr>
              <a:t>→ </a:t>
            </a:r>
            <a:r>
              <a:rPr lang="ja-JP" altLang="en-US" dirty="0" smtClean="0">
                <a:latin typeface="Calibri" pitchFamily="34" charset="0"/>
              </a:rPr>
              <a:t>超対称性を壊す。</a:t>
            </a:r>
            <a:endParaRPr lang="en-US" altLang="ja-JP" dirty="0">
              <a:latin typeface="Calibri" pitchFamily="34" charset="0"/>
            </a:endParaRPr>
          </a:p>
        </p:txBody>
      </p:sp>
      <p:pic>
        <p:nvPicPr>
          <p:cNvPr id="44" name="Picture 7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838" y="2033588"/>
            <a:ext cx="153987" cy="984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5" name="Picture 76" descr="addin_tmp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04069" y="2566878"/>
            <a:ext cx="249237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46" name="図 45" descr="addin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/>
          <a:stretch>
            <a:fillRect/>
          </a:stretch>
        </p:blipFill>
        <p:spPr>
          <a:xfrm>
            <a:off x="527558" y="2225440"/>
            <a:ext cx="1415034" cy="172593"/>
          </a:xfrm>
          <a:prstGeom prst="rect">
            <a:avLst/>
          </a:prstGeom>
        </p:spPr>
      </p:pic>
      <p:sp>
        <p:nvSpPr>
          <p:cNvPr id="27" name="AutoShape 79"/>
          <p:cNvSpPr>
            <a:spLocks/>
          </p:cNvSpPr>
          <p:nvPr/>
        </p:nvSpPr>
        <p:spPr bwMode="auto">
          <a:xfrm>
            <a:off x="150813" y="3557588"/>
            <a:ext cx="88900" cy="881062"/>
          </a:xfrm>
          <a:prstGeom prst="leftBrace">
            <a:avLst>
              <a:gd name="adj1" fmla="val 825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28" name="Picture 94" descr="addin_tmp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15913" y="3575050"/>
            <a:ext cx="1111250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381224" y="2921912"/>
            <a:ext cx="1567659" cy="237255"/>
          </a:xfrm>
          <a:prstGeom prst="rect">
            <a:avLst/>
          </a:prstGeom>
          <a:noFill/>
          <a:ln w="1905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5d SYM </a:t>
            </a:r>
            <a:r>
              <a:rPr lang="en-US" altLang="ja-JP" sz="1400" dirty="0" smtClean="0">
                <a:latin typeface="Calibri" pitchFamily="34" charset="0"/>
              </a:rPr>
              <a:t>on                 </a:t>
            </a:r>
            <a:endParaRPr lang="en-US" altLang="ja-JP" sz="1400" dirty="0">
              <a:latin typeface="Calibri" pitchFamily="34" charset="0"/>
            </a:endParaRPr>
          </a:p>
        </p:txBody>
      </p:sp>
      <p:pic>
        <p:nvPicPr>
          <p:cNvPr id="30" name="Picture 85" descr="addin_tmp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213803" y="2945148"/>
            <a:ext cx="673100" cy="222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31" name="Picture 78" descr="addin_tmp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493838" y="3568700"/>
            <a:ext cx="1528762" cy="8366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2" name="Line 81"/>
          <p:cNvSpPr>
            <a:spLocks noChangeShapeType="1"/>
          </p:cNvSpPr>
          <p:nvPr/>
        </p:nvSpPr>
        <p:spPr bwMode="auto">
          <a:xfrm>
            <a:off x="1635125" y="3719513"/>
            <a:ext cx="56038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3" name="AutoShape 82"/>
          <p:cNvSpPr>
            <a:spLocks/>
          </p:cNvSpPr>
          <p:nvPr/>
        </p:nvSpPr>
        <p:spPr bwMode="auto">
          <a:xfrm>
            <a:off x="2049463" y="3803650"/>
            <a:ext cx="146050" cy="428625"/>
          </a:xfrm>
          <a:prstGeom prst="rightBrace">
            <a:avLst>
              <a:gd name="adj1" fmla="val 244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54000" tIns="10800" rIns="54000" bIns="10800" anchor="ctr">
            <a:spAutoFit/>
          </a:bodyPr>
          <a:lstStyle/>
          <a:p>
            <a:endParaRPr lang="ja-JP" altLang="en-US"/>
          </a:p>
        </p:txBody>
      </p:sp>
      <p:sp>
        <p:nvSpPr>
          <p:cNvPr id="34" name="Text Box 83"/>
          <p:cNvSpPr txBox="1">
            <a:spLocks noChangeArrowheads="1"/>
          </p:cNvSpPr>
          <p:nvPr/>
        </p:nvSpPr>
        <p:spPr bwMode="auto">
          <a:xfrm>
            <a:off x="2193925" y="3921125"/>
            <a:ext cx="595313" cy="174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000"/>
              <a:t>one-loop</a:t>
            </a:r>
          </a:p>
        </p:txBody>
      </p:sp>
      <p:pic>
        <p:nvPicPr>
          <p:cNvPr id="35" name="Picture 73" descr="addin_tmp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727325" y="4334161"/>
            <a:ext cx="668337" cy="1317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6" name="Rectangle 92"/>
          <p:cNvSpPr>
            <a:spLocks noChangeArrowheads="1"/>
          </p:cNvSpPr>
          <p:nvPr/>
        </p:nvSpPr>
        <p:spPr bwMode="auto">
          <a:xfrm>
            <a:off x="3455560" y="4297506"/>
            <a:ext cx="1639923" cy="191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>
                <a:latin typeface="Calibri" pitchFamily="34" charset="0"/>
              </a:rPr>
              <a:t>'t </a:t>
            </a:r>
            <a:r>
              <a:rPr lang="en-US" altLang="ja-JP" sz="1100" dirty="0" err="1">
                <a:latin typeface="Calibri" pitchFamily="34" charset="0"/>
              </a:rPr>
              <a:t>Hooft</a:t>
            </a:r>
            <a:r>
              <a:rPr lang="en-US" altLang="ja-JP" sz="1100" dirty="0">
                <a:latin typeface="Calibri" pitchFamily="34" charset="0"/>
              </a:rPr>
              <a:t> coupling of </a:t>
            </a:r>
            <a:r>
              <a:rPr lang="en-US" altLang="ja-JP" sz="1100" dirty="0" smtClean="0">
                <a:latin typeface="Calibri" pitchFamily="34" charset="0"/>
              </a:rPr>
              <a:t>5dSYM</a:t>
            </a:r>
            <a:endParaRPr lang="en-US" altLang="ja-JP" sz="1100" dirty="0">
              <a:latin typeface="Calibri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5263" y="3214916"/>
            <a:ext cx="2552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Calibri" pitchFamily="34" charset="0"/>
              </a:rPr>
              <a:t>境界条件の効果で場が</a:t>
            </a:r>
            <a:r>
              <a:rPr kumimoji="1" lang="ja-JP" altLang="en-US" dirty="0" smtClean="0">
                <a:solidFill>
                  <a:srgbClr val="FF0000"/>
                </a:solidFill>
                <a:latin typeface="Calibri" pitchFamily="34" charset="0"/>
              </a:rPr>
              <a:t>質量</a:t>
            </a:r>
            <a:r>
              <a:rPr kumimoji="1" lang="ja-JP" altLang="en-US" dirty="0" smtClean="0">
                <a:latin typeface="Calibri" pitchFamily="34" charset="0"/>
              </a:rPr>
              <a:t>を持つ。</a:t>
            </a:r>
          </a:p>
        </p:txBody>
      </p:sp>
      <p:sp>
        <p:nvSpPr>
          <p:cNvPr id="37" name="AutoShape 80"/>
          <p:cNvSpPr>
            <a:spLocks noChangeArrowheads="1"/>
          </p:cNvSpPr>
          <p:nvPr/>
        </p:nvSpPr>
        <p:spPr bwMode="auto">
          <a:xfrm>
            <a:off x="2879725" y="3803073"/>
            <a:ext cx="777875" cy="343974"/>
          </a:xfrm>
          <a:prstGeom prst="rightArrow">
            <a:avLst>
              <a:gd name="adj1" fmla="val 49620"/>
              <a:gd name="adj2" fmla="val 65650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lIns="54000" tIns="10800" rIns="54000" bIns="10800" anchor="ctr">
            <a:noAutofit/>
          </a:bodyPr>
          <a:lstStyle/>
          <a:p>
            <a:endParaRPr lang="ja-JP" altLang="en-US"/>
          </a:p>
        </p:txBody>
      </p:sp>
      <p:pic>
        <p:nvPicPr>
          <p:cNvPr id="48" name="Picture 87" descr="addin_tmp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550516" y="3180196"/>
            <a:ext cx="374650" cy="107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9" name="Text Box 88"/>
          <p:cNvSpPr txBox="1">
            <a:spLocks noChangeArrowheads="1"/>
          </p:cNvSpPr>
          <p:nvPr/>
        </p:nvSpPr>
        <p:spPr bwMode="auto">
          <a:xfrm>
            <a:off x="4101379" y="3097646"/>
            <a:ext cx="1630305" cy="59889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100" dirty="0" smtClean="0">
                <a:latin typeface="Calibri" pitchFamily="34" charset="0"/>
              </a:rPr>
              <a:t>:           &lt;&lt; KK scale</a:t>
            </a:r>
            <a:br>
              <a:rPr lang="en-US" altLang="ja-JP" sz="1100" dirty="0" smtClean="0">
                <a:latin typeface="Calibri" pitchFamily="34" charset="0"/>
              </a:rPr>
            </a:br>
            <a:r>
              <a:rPr lang="en-US" altLang="ja-JP" sz="1000" dirty="0" smtClean="0">
                <a:latin typeface="Calibri" pitchFamily="34" charset="0"/>
              </a:rPr>
              <a:t>(        : dynamical scale of YM)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en-US" altLang="ja-JP" sz="1100" dirty="0">
                <a:latin typeface="Calibri" pitchFamily="34" charset="0"/>
              </a:rPr>
              <a:t>: </a:t>
            </a:r>
            <a:r>
              <a:rPr lang="ja-JP" altLang="en-US" sz="1100" dirty="0">
                <a:latin typeface="Calibri" pitchFamily="34" charset="0"/>
              </a:rPr>
              <a:t>温度</a:t>
            </a:r>
            <a:r>
              <a:rPr lang="en-US" altLang="ja-JP" sz="1100" dirty="0" smtClean="0">
                <a:latin typeface="Calibri" pitchFamily="34" charset="0"/>
              </a:rPr>
              <a:t> </a:t>
            </a:r>
            <a:r>
              <a:rPr lang="en-US" altLang="ja-JP" sz="1100" dirty="0">
                <a:latin typeface="Calibri" pitchFamily="34" charset="0"/>
              </a:rPr>
              <a:t>≪ KK scale</a:t>
            </a:r>
          </a:p>
        </p:txBody>
      </p:sp>
      <p:sp>
        <p:nvSpPr>
          <p:cNvPr id="50" name="AutoShape 89"/>
          <p:cNvSpPr>
            <a:spLocks/>
          </p:cNvSpPr>
          <p:nvPr/>
        </p:nvSpPr>
        <p:spPr bwMode="auto">
          <a:xfrm>
            <a:off x="3406054" y="3173846"/>
            <a:ext cx="88900" cy="574675"/>
          </a:xfrm>
          <a:prstGeom prst="leftBrace">
            <a:avLst>
              <a:gd name="adj1" fmla="val 5386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tIns="10800" rIns="54000" bIns="10800" anchor="ctr">
            <a:spAutoFit/>
          </a:bodyPr>
          <a:lstStyle/>
          <a:p>
            <a:endParaRPr lang="ja-JP" altLang="en-US"/>
          </a:p>
        </p:txBody>
      </p:sp>
      <p:pic>
        <p:nvPicPr>
          <p:cNvPr id="51" name="Picture 91" descr="addin_tmp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502891" y="3573896"/>
            <a:ext cx="600075" cy="127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52" name="Text Box 86"/>
          <p:cNvSpPr txBox="1">
            <a:spLocks noChangeArrowheads="1"/>
          </p:cNvSpPr>
          <p:nvPr/>
        </p:nvSpPr>
        <p:spPr bwMode="auto">
          <a:xfrm>
            <a:off x="3809569" y="3837422"/>
            <a:ext cx="956274" cy="237255"/>
          </a:xfrm>
          <a:prstGeom prst="rect">
            <a:avLst/>
          </a:prstGeom>
          <a:noFill/>
          <a:ln w="1905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4d pure YM</a:t>
            </a:r>
          </a:p>
        </p:txBody>
      </p:sp>
      <p:pic>
        <p:nvPicPr>
          <p:cNvPr id="58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{YM} &#10;\end{align*}&lt;/body&gt;&#10;  &lt;fcolor&gt;FF000000&lt;/fcolor&gt;&#10;  &lt;bcolor&gt;FFFFFFFF&lt;/bcolor&gt;&#10;  &lt;transparent&gt;True&lt;/transparent&gt;&#10;  &lt;resolution&gt;1800&lt;/resolution&gt;&#10;  &lt;imageh&gt;216&lt;/imageh&gt;&#10;  &lt;imagew&gt;524&lt;/imagew&gt;&#10;  &lt;scale&gt;100&lt;/scale&gt;&#10;  &lt;cursor&gt;29&lt;/cursor&gt;&#10;&lt;/TeXTeX&gt;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4239495" y="3144982"/>
            <a:ext cx="285685" cy="117763"/>
          </a:xfrm>
          <a:prstGeom prst="rect">
            <a:avLst/>
          </a:prstGeom>
        </p:spPr>
      </p:pic>
      <p:pic>
        <p:nvPicPr>
          <p:cNvPr id="59" name="TexTeXPicture" descr="&lt;?xml version=&quot;1.0&quot; encoding=&quot;utf-16&quot;?&gt;&#10;&lt;TeXTeX&gt;&#10;  &lt;preamble&gt;\documentclass{jarticle}&#10;\usepackage{amsmath}&#10;\usepackage{amssymb}&#10;\pagestyle{empty}&#10;\def\tr{\textrm}&#10;\def\Tr{{\rm Tr}}&lt;/preamble&gt;&#10;  &lt;body&gt;\begin{align*} &#10;\Lambda_{YM} &#10;\end{align*}&lt;/body&gt;&#10;  &lt;fcolor&gt;FF000000&lt;/fcolor&gt;&#10;  &lt;bcolor&gt;FFFFFFFF&lt;/bcolor&gt;&#10;  &lt;transparent&gt;True&lt;/transparent&gt;&#10;  &lt;resolution&gt;1800&lt;/resolution&gt;&#10;  &lt;imageh&gt;216&lt;/imageh&gt;&#10;  &lt;imagew&gt;524&lt;/imagew&gt;&#10;  &lt;scale&gt;100&lt;/scale&gt;&#10;  &lt;cursor&gt;29&lt;/cursor&gt;&#10;&lt;/TeXTeX&gt;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4204867" y="3318164"/>
            <a:ext cx="193951" cy="79949"/>
          </a:xfrm>
          <a:prstGeom prst="rect">
            <a:avLst/>
          </a:prstGeom>
        </p:spPr>
      </p:pic>
      <p:sp>
        <p:nvSpPr>
          <p:cNvPr id="60" name="Text Box 84"/>
          <p:cNvSpPr txBox="1">
            <a:spLocks noChangeArrowheads="1"/>
          </p:cNvSpPr>
          <p:nvPr/>
        </p:nvSpPr>
        <p:spPr bwMode="auto">
          <a:xfrm>
            <a:off x="3409622" y="2550190"/>
            <a:ext cx="2191228" cy="452698"/>
          </a:xfrm>
          <a:prstGeom prst="rect">
            <a:avLst/>
          </a:prstGeom>
          <a:noFill/>
          <a:ln w="1905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54000" tIns="10800" rIns="54000" bIns="10800">
            <a:spAutoFit/>
          </a:bodyPr>
          <a:lstStyle/>
          <a:p>
            <a:pPr algn="ctr"/>
            <a:r>
              <a:rPr lang="ja-JP" altLang="en-US" sz="1400" dirty="0" smtClean="0">
                <a:latin typeface="Calibri" pitchFamily="34" charset="0"/>
              </a:rPr>
              <a:t>余分な</a:t>
            </a:r>
            <a:r>
              <a:rPr lang="en-US" altLang="ja-JP" sz="1400" dirty="0" smtClean="0">
                <a:latin typeface="Calibri" pitchFamily="34" charset="0"/>
              </a:rPr>
              <a:t>massive</a:t>
            </a:r>
            <a:r>
              <a:rPr lang="ja-JP" altLang="en-US" sz="1400" dirty="0" smtClean="0">
                <a:latin typeface="Calibri" pitchFamily="34" charset="0"/>
              </a:rPr>
              <a:t>場を無視し</a:t>
            </a:r>
            <a:r>
              <a:rPr lang="en-US" altLang="ja-JP" sz="1400" dirty="0">
                <a:latin typeface="Calibri" pitchFamily="34" charset="0"/>
              </a:rPr>
              <a:t/>
            </a:r>
            <a:br>
              <a:rPr lang="en-US" altLang="ja-JP" sz="1400" dirty="0">
                <a:latin typeface="Calibri" pitchFamily="34" charset="0"/>
              </a:rPr>
            </a:br>
            <a:r>
              <a:rPr lang="en-US" altLang="ja-JP" sz="1400" dirty="0" smtClean="0">
                <a:latin typeface="Calibri" pitchFamily="34" charset="0"/>
              </a:rPr>
              <a:t>4</a:t>
            </a:r>
            <a:r>
              <a:rPr lang="ja-JP" altLang="en-US" sz="1400" dirty="0" smtClean="0">
                <a:latin typeface="Calibri" pitchFamily="34" charset="0"/>
              </a:rPr>
              <a:t>次元</a:t>
            </a:r>
            <a:r>
              <a:rPr lang="en-US" altLang="ja-JP" sz="1400" dirty="0" smtClean="0">
                <a:latin typeface="Calibri" pitchFamily="34" charset="0"/>
              </a:rPr>
              <a:t>YM</a:t>
            </a:r>
            <a:r>
              <a:rPr lang="ja-JP" altLang="en-US" sz="1400" dirty="0" smtClean="0">
                <a:latin typeface="Calibri" pitchFamily="34" charset="0"/>
              </a:rPr>
              <a:t>をえるための条件</a:t>
            </a:r>
            <a:endParaRPr lang="en-US" altLang="ja-JP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417"/>
      </p:ext>
    </p:extLst>
  </p:cSld>
  <p:clrMapOvr>
    <a:masterClrMapping/>
  </p:clrMapOvr>
  <p:transition advTm="95657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usepackage{amsmath}&#10;\usepackage{amssymb}&#10;&#10;\begin{document}&#10;&#10;\end{document}&#10;"/>
  <p:tag name="TEX2PS" val="platex $(base).tex; dvips -D $(res) -E -o $(base).ps $(base).dvi"/>
  <p:tag name="EXTERNALEDITCOMMAND" val="notepad %"/>
  <p:tag name="GHOSTSCRIPTCOMMAND" val="gswin32c -dWINKANJI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408"/>
  <p:tag name="DEFAULTHEIGHT" val="38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L_4 &#10;$&#10;\end{document}"/>
  <p:tag name="IGUANATEXSIZE" val="1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=L_4&#10;$&#10;&#10;\end{document}"/>
  <p:tag name="IGUANATEXSIZE" val="1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\beta/L_4$&#10;\end{document}"/>
  <p:tag name="IGUANATEXSIZE" val="1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p}{\partial}&#10;\begin{document}&#10;$x_4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8"/>
  <p:tag name="BOXHEIGHT" val="388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193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S^1_{\beta}$&#10;&#10;\end{document}"/>
  <p:tag name="IGUANATEXSIZE" val="1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p}{\partial}&#10;\begin{document}&#10;$x_0,..,x_3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8"/>
  <p:tag name="BOXHEIGHT" val="388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52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p}{\partial}&#10;\begin{document}&#10;$x_5,..,x_9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8"/>
  <p:tag name="BOXHEIGHT" val="388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511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R^8 \times S^1_0 \times S^1_4&#10;$&#10;\end{document}"/>
  <p:tag name="IGUANATEXSIZE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S^1$ &#10;&#10;\end{document}"/>
  <p:tag name="IGUANATEXSIZE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A_{\mu} \quad (\mu=0,..,3)  \\&#10;&amp;A_4\\&#10;&amp;X_i \quad (i=5,..,9)\\&#10;&amp; \psi&#10;\end{align*}&#10;&#10;&#10;\end{document}"/>
  <p:tag name="IGUANATEX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\beta &#10;$&#10;\end{document}"/>
  <p:tag name="IGUANATEXSIZE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L_4 &#10;$&#10;\end{document}"/>
  <p:tag name="IGUANATEX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\beta &#10;$&#10;\end{document}"/>
  <p:tag name="IGUANATEX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\def\tr{\textrm}&#10;\def\Tr{{\rm Tr}}&#10;&#10;\begin{align*} &#10;\frac{1}{4g^2}\int_0^\beta dt \int d^3x \Tr&#10; F_{\mu\nu}^2 &#10;\end{align*} &#10;&#10;&#10;\end{document}"/>
  <p:tag name="IGUANATEXSIZE" val="2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L_4 &#10;$&#10;\end{document}"/>
  <p:tag name="IGUANATEXSIZE" val="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p}{\partial}&#10;\begin{document}&#10;$x_4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8"/>
  <p:tag name="BOXHEIGHT" val="388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193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1/L_4$ &#10;&#10;\end{document}"/>
  <p:tag name="IGUANATEXSIZE" val="1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psi(x^4+L_4)= -\psi(x^4)&#10;\end{align*}&#10;&#10;&#10;\end{document}"/>
  <p:tag name="IGUANATEXSIZE" val="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R^8 \times S^1_0 \times S^1_4&#10;$&#10;\end{document}"/>
  <p:tag name="IGUANATEXSIZE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S^1$ &#10;&#10;\end{document}"/>
  <p:tag name="IGUANATEXSIZE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\beta &#10;$&#10;\end{document}"/>
  <p:tag name="IGUANATEXSIZE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L_4 &#10;$&#10;\end{document}"/>
  <p:tag name="IGUANATEXSIZE" val="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\beta &#10;$&#10;\end{document}"/>
  <p:tag name="IGUANATEXSIZE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L_4 &#10;$&#10;\end{document}"/>
  <p:tag name="IGUANATEX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\def\tr{\textrm}&#10;\def\Tr{{\rm Tr}}&#10;&#10;\begin{align*} &#10;T&#10;\end{align*}  &#10;\end{document}"/>
  <p:tag name="IGUANATEXSIZE" val="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p}{\partial}&#10;\begin{document}&#10;$x_4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8"/>
  <p:tag name="BOXHEIGHT" val="388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193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1/L_4$ &#10;&#10;\end{document}"/>
  <p:tag name="IGUANATEXSIZE" val="1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psi(x^4+L_4)= -\psi(x^4)&#10;\end{align*}&#10;&#10;&#10;\end{document}"/>
  <p:tag name="IGUANATEXSIZE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A_{\mu} \quad (\mu=0,..,3)  \\&#10;&amp;A_4\\&#10;&amp;X_i \quad (i=5,..,9)\\&#10;&amp; \psi&#10;\end{align*}&#10;&#10;&#10;\end{document}"/>
  <p:tag name="IGUANATEXSIZE" val="1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S_\beta^1 \times S_{L_4}^1$ &#10;&#10;\end{document}"/>
  <p:tag name="IGUANATEXSIZE" val="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to&amp; {\rm massless}~{\rm (zero~ mode)} \\&#10; \to&amp; \lambda_4/L_4 \\&#10; \to&amp; \lambda_4/L_4 \\&#10; \to&amp; 1/L_4 &#10;\end{align*}&#10;&#10;&#10;\end{document}"/>
  <p:tag name="IGUANATEXSIZE" val="1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\lambda_5=\lambda_4 L_4$&#10;\end{document}"/>
  <p:tag name="IGUANATEXSIZE" val="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beta (=1/T)  \\&#10;&amp;L_4 \\&#10;&amp;\lambda_4&#10;\end{align*}&#10;&#10;\end{document}"/>
  <p:tag name="IGUANATEXSIZE" val="1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R^8 \times S^1_0 \times S^1_4&#10;$&#10;\end{document}"/>
  <p:tag name="IGUANATEXSIZE" val="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S^1$ &#10;&#10;\end{document}"/>
  <p:tag name="IGUANATEXSIZ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\def\tr{\textrm}&#10;\def\Tr{{\rm Tr}}&#10;&#10;\begin{align*} &#10;O(N^2)&#10;\end{align*}&#10;&#10;&#10;\end{document}"/>
  <p:tag name="IGUANATEXSIZE" val="2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\beta &#10;$&#10;\end{document}"/>
  <p:tag name="IGUANATEXSIZE" val="1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L_4 &#10;$&#10;\end{document}"/>
  <p:tag name="IGUANATEXSIZE" val="1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\beta &#10;$&#10;\end{document}"/>
  <p:tag name="IGUANATEXSIZE" val="1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L_4 &#10;$&#10;\end{document}"/>
  <p:tag name="IGUANATEXSIZE" val="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newcommand{\p}{\partial}&#10;\begin{document}&#10;$x_4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8"/>
  <p:tag name="BOXHEIGHT" val="388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193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1/L_4$ &#10;&#10;\end{document}"/>
  <p:tag name="IGUANATEXSIZE" val="1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psi(x^4+L_4)= -\psi(x^4)&#10;\end{align*}&#10;&#10;&#10;\end{document}"/>
  <p:tag name="IGUANATEXSIZE" val="1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A_{\mu} \quad (\mu=0,..,3)  \\&#10;&amp;A_4\\&#10;&amp;X_i \quad (i=5,..,9)\\&#10;&amp; \psi&#10;\end{align*}&#10;&#10;&#10;\end{document}"/>
  <p:tag name="IGUANATEXSIZE" val="1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S_\beta^1 \times S_{L_4}^1$ &#10;&#10;\end{document}"/>
  <p:tag name="IGUANATEXSIZE" val="1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to&amp; {\rm massless}~{\rm (zero~ mode)} \\&#10; \to&amp; \lambda_4/L_4 \\&#10; \to&amp; \lambda_4/L_4 \\&#10; \to&amp; 1/L_4 &#10;\end{align*}&#10;&#10;&#10;\end{document}"/>
  <p:tag name="IGUANATEX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\def\tr{\textrm}&#10;\def\Tr{{\rm Tr}}&#10;&#10;\begin{align*} &#10;O(1)&#10;\end{align*}&#10;&#10;&#10;\end{document}"/>
  <p:tag name="IGUANATEXSIZE" val="2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\lambda_5=\lambda_4 L_4$&#10;\end{document}"/>
  <p:tag name="IGUANATEXSIZE" val="1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&#10;\end{align*}&#10;&#10;\end{document}"/>
  <p:tag name="IGUANATEXSIZE" val="1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\beta \gg L_4/\lambda_4&#10;\end{align*}&#10;&#10;\end{document}"/>
  <p:tag name="IGUANATEXSIZE" val="1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A_{\mu} \quad (\mu=0,..,3)  \\&#10;&amp;A_4\\&#10;&amp;X_i \quad (i=5,..,9)\\&#10;&amp; \psi&#10;\end{align*}&#10;&#10;&#10;\end{document}"/>
  <p:tag name="IGUANATEXSIZE" val="1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to&amp; {\rm massless}~{\rm (zero~ mode)} \\&#10; \to&amp; \lambda_4/L_4 \\&#10; \to&amp; \lambda_4/L_4 \\&#10; \to&amp; 1/L_4 &#10;\end{align*}&#10;&#10;&#10;\end{document}"/>
  <p:tag name="IGUANATEXSIZE" val="1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\lambda_5=\lambda_4 L_4$&#10;\end{document}"/>
  <p:tag name="IGUANATEXSIZE" val="1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&#10;\end{align*}&#10;&#10;\end{document}"/>
  <p:tag name="IGUANATEXSIZE" val="1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\beta \gg L_4/\lambda_4&#10;\end{align*}&#10;&#10;\end{document}"/>
  <p:tag name="IGUANATEXSIZE" val="1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R^8 \times S^1_0 \times S^1_4&#10;$&#10;\end{document}"/>
  <p:tag name="IGUANATEXSIZE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S^1$ &#10;&#10;\end{document}"/>
  <p:tag name="IGUANATEXSIZE" val="1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A_{\mu} \quad (\mu=0,..,3)  \\&#10;&amp;A_4\\&#10;&amp;X_i \quad (i=5,..,9)\\&#10;&amp; \psi&#10;\end{align*}&#10;&#10;&#10;\end{document}"/>
  <p:tag name="IGUANATEXSIZE" val="1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psi(t+\beta)= \mp \psi(t)&#10;\end{align*}&#10;&#10;&#10;\end{document}"/>
  <p:tag name="IGUANATEXSIZE" val="1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 \psi(x^4+L_4)= -\psi(x^4)&#10;\end{align*}&#10;&#10;&#10;\end{document}"/>
  <p:tag name="IGUANATEXSIZE" val="1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=L_4&#10;$&#10;&#10;\end{document}"/>
  <p:tag name="IGUANATEXSIZE" val="1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$&#10; \beta &#10;$&#10;\end{document}"/>
  <p:tag name="IGUANATEXSIZE" val="1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\beta/L_4$&#10;\end{document}"/>
  <p:tag name="IGUANATEXSIZE" val="1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lambda_4&#10;$&#10;&#10;\end{document}"/>
  <p:tag name="IGUANATEXSIZE" val="1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&#10;$&#10;&#10;\end{document}"/>
  <p:tag name="IGUANATEXSIZE" val="1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&#10;\beta=L_4&#10;$&#10;&#10;\end{document}"/>
  <p:tag name="IGUANATEXSIZE" val="1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1$&#10;\end{document}"/>
  <p:tag name="IGUANATEXSIZE" val="1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sim 1$&#10;\end{document}"/>
  <p:tag name="IGUANATEXSIZE" val="1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\begin{align*}&#10;&amp;\lambda_4 \ll 1 \\&#10;&amp;\beta \gg L_4/\lambda_4 &#10;\end{align*}&#10;&#10;\end{document}"/>
  <p:tag name="IGUANATEXSIZE" val="1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amssymb}&#10;\pagestyle{empty}&#10;\begin{document}&#10;&#10;\def\tr{\textrm}&#10;\def\Tr{{\rm Tr}}&#10;&#10;$ \lambda_4 \gg \beta/L_4$&#10;\end{document}"/>
  <p:tag name="IGUANATEXSIZE" val="10"/>
</p:tagLst>
</file>

<file path=ppt/theme/theme1.xml><?xml version="1.0" encoding="utf-8"?>
<a:theme xmlns:a="http://schemas.openxmlformats.org/drawingml/2006/main" name="StackofBooksDesignTemplate_TP01159440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10800" rIns="54000" bIns="10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54000" tIns="10800" rIns="54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itchFamily="18" charset="0"/>
            <a:ea typeface="ＭＳ Ｐゴシック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 \ u s e p a c k a g e { a m s s y m b }  
 \ p a g e s t y l e { e m p t y }  
 \ d e f \ t r { \ t e x t r m }  
 \ d e f \ T r { { \ r m   T r } } < / p r e a m b l e >  
     < b o d y > \ b e g i n { a l i g n * }    
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 1 0 0 < / s c a l e >  
     < c u r s o r > 1 6 < / c u r s o r >  
 < / T e X T e X > 
</file>

<file path=customXml/itemProps1.xml><?xml version="1.0" encoding="utf-8"?>
<ds:datastoreItem xmlns:ds="http://schemas.openxmlformats.org/officeDocument/2006/customXml" ds:itemID="{6B333F80-3147-4FE6-9947-368F7E453E5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89949</TotalTime>
  <Words>1584</Words>
  <Application>Microsoft Office PowerPoint</Application>
  <PresentationFormat>ユーザー設定</PresentationFormat>
  <Paragraphs>411</Paragraphs>
  <Slides>25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StackofBooksDesignTemplate_TP01159440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takeshi</dc:creator>
  <cp:lastModifiedBy>Takeshi</cp:lastModifiedBy>
  <cp:revision>4560</cp:revision>
  <dcterms:created xsi:type="dcterms:W3CDTF">2006-10-04T16:16:21Z</dcterms:created>
  <dcterms:modified xsi:type="dcterms:W3CDTF">2013-08-27T05:47:52Z</dcterms:modified>
</cp:coreProperties>
</file>