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01" r:id="rId3"/>
    <p:sldId id="279" r:id="rId4"/>
    <p:sldId id="293" r:id="rId5"/>
    <p:sldId id="282" r:id="rId6"/>
    <p:sldId id="262" r:id="rId7"/>
    <p:sldId id="283" r:id="rId8"/>
    <p:sldId id="286" r:id="rId9"/>
    <p:sldId id="289" r:id="rId10"/>
    <p:sldId id="263" r:id="rId11"/>
    <p:sldId id="272" r:id="rId12"/>
    <p:sldId id="267" r:id="rId13"/>
    <p:sldId id="291" r:id="rId14"/>
    <p:sldId id="264" r:id="rId15"/>
    <p:sldId id="281" r:id="rId16"/>
    <p:sldId id="302" r:id="rId17"/>
    <p:sldId id="299" r:id="rId18"/>
    <p:sldId id="300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6" autoAdjust="0"/>
    <p:restoredTop sz="97324" autoAdjust="0"/>
  </p:normalViewPr>
  <p:slideViewPr>
    <p:cSldViewPr>
      <p:cViewPr>
        <p:scale>
          <a:sx n="80" d="100"/>
          <a:sy n="80" d="100"/>
        </p:scale>
        <p:origin x="-98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B79E3-6B72-4C26-BDA2-03CC2B846D89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E9CC4-AFD4-4115-9196-4BCDB8998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3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5A00-52E8-4489-A137-40868AA1C8B5}" type="datetime1">
              <a:rPr kumimoji="1" lang="ja-JP" altLang="en-US" smtClean="0"/>
              <a:t>2013/8/27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C295-CB20-40BB-B2D9-0B3ECA4CA9CA}" type="datetime1">
              <a:rPr kumimoji="1" lang="ja-JP" altLang="en-US" smtClean="0"/>
              <a:t>2013/8/27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32259-6BA0-4501-832D-494B4FB7D7E6}" type="datetime1">
              <a:rPr kumimoji="1" lang="ja-JP" altLang="en-US" smtClean="0"/>
              <a:t>2013/8/27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7066-F63F-4362-97D4-B4F37AC8E7E0}" type="datetime1">
              <a:rPr kumimoji="1" lang="ja-JP" altLang="en-US" smtClean="0"/>
              <a:t>2013/8/27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6056-2AA3-4E04-BDC4-D2A7A66E1E3E}" type="datetime1">
              <a:rPr kumimoji="1" lang="ja-JP" altLang="en-US" smtClean="0"/>
              <a:t>2013/8/27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CA20-8FBE-45BF-9606-7673B0BE4ADF}" type="datetime1">
              <a:rPr kumimoji="1" lang="ja-JP" altLang="en-US" smtClean="0"/>
              <a:t>2013/8/27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F4C7-AED0-4DF9-9405-6B31D5A6458C}" type="datetime1">
              <a:rPr kumimoji="1" lang="ja-JP" altLang="en-US" smtClean="0"/>
              <a:t>2013/8/27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086D-993F-4CC8-AC35-47C6D02010DB}" type="datetime1">
              <a:rPr kumimoji="1" lang="ja-JP" altLang="en-US" smtClean="0"/>
              <a:t>2013/8/27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C7DA-8FA5-4FA5-B201-D632B8F0C6A9}" type="datetime1">
              <a:rPr kumimoji="1" lang="ja-JP" altLang="en-US" smtClean="0"/>
              <a:t>2013/8/27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3E82-6000-4DF3-9440-96901D1E55A7}" type="datetime1">
              <a:rPr kumimoji="1" lang="ja-JP" altLang="en-US" smtClean="0"/>
              <a:t>2013/8/27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929F-41F3-4A33-AE2B-7A8B295CDE7D}" type="datetime1">
              <a:rPr kumimoji="1" lang="ja-JP" altLang="en-US" smtClean="0"/>
              <a:t>2013/8/27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5845A-AE6A-46BC-B7DE-FA631D5969D9}" type="datetime1">
              <a:rPr kumimoji="1" lang="ja-JP" altLang="en-US" smtClean="0"/>
              <a:t>2013/8/27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tags" Target="../tags/tag65.xml"/><Relationship Id="rId21" Type="http://schemas.openxmlformats.org/officeDocument/2006/relationships/image" Target="../media/image84.png"/><Relationship Id="rId7" Type="http://schemas.openxmlformats.org/officeDocument/2006/relationships/tags" Target="../tags/tag69.xml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tags" Target="../tags/tag64.xml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7.xml"/><Relationship Id="rId15" Type="http://schemas.openxmlformats.org/officeDocument/2006/relationships/image" Target="../media/image78.png"/><Relationship Id="rId10" Type="http://schemas.openxmlformats.org/officeDocument/2006/relationships/tags" Target="../tags/tag72.xml"/><Relationship Id="rId19" Type="http://schemas.openxmlformats.org/officeDocument/2006/relationships/image" Target="../media/image82.png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image" Target="../media/image77.png"/><Relationship Id="rId22" Type="http://schemas.openxmlformats.org/officeDocument/2006/relationships/image" Target="../media/image8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89.png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88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87.png"/><Relationship Id="rId5" Type="http://schemas.openxmlformats.org/officeDocument/2006/relationships/tags" Target="../tags/tag77.xml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tags" Target="../tags/tag76.xml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image" Target="../media/image95.png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" Type="http://schemas.openxmlformats.org/officeDocument/2006/relationships/tags" Target="../tags/tag81.xml"/><Relationship Id="rId16" Type="http://schemas.openxmlformats.org/officeDocument/2006/relationships/image" Target="../media/image98.png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image" Target="../media/image93.png"/><Relationship Id="rId5" Type="http://schemas.openxmlformats.org/officeDocument/2006/relationships/tags" Target="../tags/tag84.xml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4" Type="http://schemas.openxmlformats.org/officeDocument/2006/relationships/tags" Target="../tags/tag83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9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04.png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12" Type="http://schemas.openxmlformats.org/officeDocument/2006/relationships/image" Target="../media/image103.png"/><Relationship Id="rId17" Type="http://schemas.openxmlformats.org/officeDocument/2006/relationships/image" Target="../media/image107.png"/><Relationship Id="rId2" Type="http://schemas.openxmlformats.org/officeDocument/2006/relationships/tags" Target="../tags/tag89.xml"/><Relationship Id="rId16" Type="http://schemas.openxmlformats.org/officeDocument/2006/relationships/image" Target="../media/image106.png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image" Target="../media/image102.png"/><Relationship Id="rId5" Type="http://schemas.openxmlformats.org/officeDocument/2006/relationships/tags" Target="../tags/tag92.xml"/><Relationship Id="rId15" Type="http://schemas.openxmlformats.org/officeDocument/2006/relationships/image" Target="../media/image26.png"/><Relationship Id="rId10" Type="http://schemas.openxmlformats.org/officeDocument/2006/relationships/image" Target="../media/image101.png"/><Relationship Id="rId4" Type="http://schemas.openxmlformats.org/officeDocument/2006/relationships/tags" Target="../tags/tag91.xml"/><Relationship Id="rId9" Type="http://schemas.openxmlformats.org/officeDocument/2006/relationships/image" Target="../media/image100.png"/><Relationship Id="rId14" Type="http://schemas.openxmlformats.org/officeDocument/2006/relationships/image" Target="../media/image10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tags" Target="../tags/tag10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14.png"/><Relationship Id="rId3" Type="http://schemas.openxmlformats.org/officeDocument/2006/relationships/tags" Target="../tags/tag97.xml"/><Relationship Id="rId21" Type="http://schemas.openxmlformats.org/officeDocument/2006/relationships/image" Target="../media/image109.png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17" Type="http://schemas.openxmlformats.org/officeDocument/2006/relationships/tags" Target="../tags/tag111.xml"/><Relationship Id="rId25" Type="http://schemas.openxmlformats.org/officeDocument/2006/relationships/image" Target="../media/image113.png"/><Relationship Id="rId2" Type="http://schemas.openxmlformats.org/officeDocument/2006/relationships/tags" Target="../tags/tag96.xml"/><Relationship Id="rId16" Type="http://schemas.openxmlformats.org/officeDocument/2006/relationships/tags" Target="../tags/tag110.xml"/><Relationship Id="rId20" Type="http://schemas.openxmlformats.org/officeDocument/2006/relationships/image" Target="../media/image24.png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24" Type="http://schemas.openxmlformats.org/officeDocument/2006/relationships/image" Target="../media/image112.png"/><Relationship Id="rId5" Type="http://schemas.openxmlformats.org/officeDocument/2006/relationships/tags" Target="../tags/tag99.xml"/><Relationship Id="rId15" Type="http://schemas.openxmlformats.org/officeDocument/2006/relationships/tags" Target="../tags/tag109.xml"/><Relationship Id="rId23" Type="http://schemas.openxmlformats.org/officeDocument/2006/relationships/image" Target="../media/image111.png"/><Relationship Id="rId10" Type="http://schemas.openxmlformats.org/officeDocument/2006/relationships/tags" Target="../tags/tag104.xml"/><Relationship Id="rId19" Type="http://schemas.openxmlformats.org/officeDocument/2006/relationships/image" Target="../media/image23.png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tags" Target="../tags/tag108.xml"/><Relationship Id="rId22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tags" Target="../tags/tag5.xml"/><Relationship Id="rId21" Type="http://schemas.openxmlformats.org/officeDocument/2006/relationships/image" Target="../media/image15.png"/><Relationship Id="rId7" Type="http://schemas.openxmlformats.org/officeDocument/2006/relationships/tags" Target="../tags/tag9.xml"/><Relationship Id="rId12" Type="http://schemas.openxmlformats.org/officeDocument/2006/relationships/image" Target="../media/image7.png"/><Relationship Id="rId17" Type="http://schemas.openxmlformats.org/officeDocument/2006/relationships/image" Target="../media/image610.png"/><Relationship Id="rId2" Type="http://schemas.openxmlformats.org/officeDocument/2006/relationships/tags" Target="../tags/tag4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15" Type="http://schemas.openxmlformats.org/officeDocument/2006/relationships/image" Target="../media/image10.png"/><Relationship Id="rId10" Type="http://schemas.openxmlformats.org/officeDocument/2006/relationships/tags" Target="../tags/tag12.xml"/><Relationship Id="rId19" Type="http://schemas.openxmlformats.org/officeDocument/2006/relationships/image" Target="../media/image13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9.png"/><Relationship Id="rId2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tags" Target="../tags/tag15.xml"/><Relationship Id="rId21" Type="http://schemas.openxmlformats.org/officeDocument/2006/relationships/image" Target="../media/image26.png"/><Relationship Id="rId7" Type="http://schemas.openxmlformats.org/officeDocument/2006/relationships/tags" Target="../tags/tag19.xml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tags" Target="../tags/tag14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7.xml"/><Relationship Id="rId15" Type="http://schemas.openxmlformats.org/officeDocument/2006/relationships/image" Target="../media/image20.png"/><Relationship Id="rId10" Type="http://schemas.openxmlformats.org/officeDocument/2006/relationships/tags" Target="../tags/tag22.xml"/><Relationship Id="rId19" Type="http://schemas.openxmlformats.org/officeDocument/2006/relationships/image" Target="../media/image24.png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tags" Target="../tags/tag25.xml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20.png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tags" Target="../tags/tag32.xml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image" Target="../media/image47.png"/><Relationship Id="rId18" Type="http://schemas.openxmlformats.org/officeDocument/2006/relationships/image" Target="../media/image51.png"/><Relationship Id="rId3" Type="http://schemas.openxmlformats.org/officeDocument/2006/relationships/tags" Target="../tags/tag41.xml"/><Relationship Id="rId21" Type="http://schemas.openxmlformats.org/officeDocument/2006/relationships/image" Target="../media/image54.png"/><Relationship Id="rId7" Type="http://schemas.openxmlformats.org/officeDocument/2006/relationships/tags" Target="../tags/tag45.xml"/><Relationship Id="rId12" Type="http://schemas.openxmlformats.org/officeDocument/2006/relationships/image" Target="../media/image46.png"/><Relationship Id="rId17" Type="http://schemas.openxmlformats.org/officeDocument/2006/relationships/image" Target="../media/image50.png"/><Relationship Id="rId2" Type="http://schemas.openxmlformats.org/officeDocument/2006/relationships/tags" Target="../tags/tag40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3.xml"/><Relationship Id="rId15" Type="http://schemas.openxmlformats.org/officeDocument/2006/relationships/image" Target="../media/image48.png"/><Relationship Id="rId10" Type="http://schemas.openxmlformats.org/officeDocument/2006/relationships/tags" Target="../tags/tag48.xml"/><Relationship Id="rId19" Type="http://schemas.openxmlformats.org/officeDocument/2006/relationships/image" Target="../media/image52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image" Target="../media/image460.png"/><Relationship Id="rId22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51.xml"/><Relationship Id="rId7" Type="http://schemas.openxmlformats.org/officeDocument/2006/relationships/image" Target="../media/image57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0.png"/><Relationship Id="rId4" Type="http://schemas.openxmlformats.org/officeDocument/2006/relationships/tags" Target="../tags/tag52.xml"/><Relationship Id="rId9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image" Target="../media/image65.png"/><Relationship Id="rId3" Type="http://schemas.openxmlformats.org/officeDocument/2006/relationships/tags" Target="../tags/tag5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4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24.png"/><Relationship Id="rId5" Type="http://schemas.openxmlformats.org/officeDocument/2006/relationships/tags" Target="../tags/tag57.xml"/><Relationship Id="rId15" Type="http://schemas.openxmlformats.org/officeDocument/2006/relationships/image" Target="../media/image67.png"/><Relationship Id="rId10" Type="http://schemas.openxmlformats.org/officeDocument/2006/relationships/image" Target="../media/image63.png"/><Relationship Id="rId4" Type="http://schemas.openxmlformats.org/officeDocument/2006/relationships/tags" Target="../tags/tag56.xml"/><Relationship Id="rId9" Type="http://schemas.openxmlformats.org/officeDocument/2006/relationships/image" Target="../media/image62.png"/><Relationship Id="rId14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61.xml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2.png"/><Relationship Id="rId4" Type="http://schemas.openxmlformats.org/officeDocument/2006/relationships/tags" Target="../tags/tag62.xml"/><Relationship Id="rId9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カイラル線形シグマ模型に</a:t>
            </a:r>
            <a:r>
              <a:rPr lang="ja-JP" altLang="en-US" dirty="0" smtClean="0"/>
              <a:t>おける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磁気</a:t>
            </a:r>
            <a:r>
              <a:rPr lang="ja-JP" altLang="en-US" dirty="0"/>
              <a:t>効果の非摂動</a:t>
            </a:r>
            <a:r>
              <a:rPr lang="ja-JP" altLang="en-US" dirty="0" smtClean="0"/>
              <a:t>くりこみ群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を</a:t>
            </a:r>
            <a:r>
              <a:rPr lang="ja-JP" altLang="en-US" dirty="0"/>
              <a:t>用いた解析</a:t>
            </a:r>
            <a:endParaRPr 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41221" y="4221088"/>
            <a:ext cx="3268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佐藤 大輔　</a:t>
            </a:r>
            <a:r>
              <a:rPr lang="ja-JP" altLang="en-US" sz="2800" dirty="0" smtClean="0"/>
              <a:t>金沢大</a:t>
            </a:r>
            <a:endParaRPr 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39752" y="4941168"/>
            <a:ext cx="42562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共同研究者：</a:t>
            </a:r>
            <a:endParaRPr lang="en-US" altLang="ja-JP" sz="2400" dirty="0" smtClean="0"/>
          </a:p>
          <a:p>
            <a:r>
              <a:rPr lang="ja-JP" altLang="en-US" sz="2400" dirty="0" smtClean="0"/>
              <a:t>青木 健一，山田 雅俊  </a:t>
            </a:r>
            <a:r>
              <a:rPr lang="ja-JP" altLang="en-US" sz="2400" dirty="0"/>
              <a:t>　</a:t>
            </a:r>
            <a:r>
              <a:rPr lang="ja-JP" altLang="en-US" sz="2400" dirty="0" smtClean="0"/>
              <a:t>金沢大</a:t>
            </a:r>
            <a:endParaRPr 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643" y="6124654"/>
            <a:ext cx="406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基研研究会「熱場の量子論とその応用」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45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2411760" y="5445224"/>
            <a:ext cx="2287882" cy="4439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有効ポテンシャル</a:t>
            </a:r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7" y="1653885"/>
            <a:ext cx="3732085" cy="80886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62" y="1756088"/>
            <a:ext cx="3653505" cy="62236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69" y="3156910"/>
            <a:ext cx="2895143" cy="811378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964" y="3280431"/>
            <a:ext cx="1546283" cy="420319"/>
          </a:xfrm>
          <a:prstGeom prst="rect">
            <a:avLst/>
          </a:prstGeom>
        </p:spPr>
      </p:pic>
      <p:sp>
        <p:nvSpPr>
          <p:cNvPr id="10" name="右矢印 9"/>
          <p:cNvSpPr/>
          <p:nvPr/>
        </p:nvSpPr>
        <p:spPr>
          <a:xfrm>
            <a:off x="4518763" y="3280431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980728"/>
            <a:ext cx="6231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ja-JP" altLang="en-US" sz="2800" dirty="0" smtClean="0">
                <a:solidFill>
                  <a:srgbClr val="FF0000"/>
                </a:solidFill>
              </a:rPr>
              <a:t>ポテンシャルの極小値の周りで展開：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7" name="図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16" y="5566966"/>
            <a:ext cx="971550" cy="27860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59" y="5517198"/>
            <a:ext cx="2324100" cy="319088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16" y="5022608"/>
            <a:ext cx="2497931" cy="319088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51520" y="4365104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ja-JP" altLang="en-US" sz="2800" dirty="0" smtClean="0"/>
              <a:t>初期条件：</a:t>
            </a:r>
            <a:endParaRPr lang="en-US" sz="2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111902" y="2569996"/>
            <a:ext cx="150804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Breaking term</a:t>
            </a:r>
            <a:endParaRPr lang="en-US" dirty="0"/>
          </a:p>
        </p:txBody>
      </p:sp>
      <p:cxnSp>
        <p:nvCxnSpPr>
          <p:cNvPr id="24" name="直線矢印コネクタ 23"/>
          <p:cNvCxnSpPr/>
          <p:nvPr/>
        </p:nvCxnSpPr>
        <p:spPr>
          <a:xfrm flipV="1">
            <a:off x="3950147" y="220995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3816008" y="2197924"/>
            <a:ext cx="280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図 3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23" y="5949280"/>
            <a:ext cx="2028825" cy="333375"/>
          </a:xfrm>
          <a:prstGeom prst="rect">
            <a:avLst/>
          </a:prstGeom>
        </p:spPr>
      </p:pic>
      <p:sp>
        <p:nvSpPr>
          <p:cNvPr id="32" name="右矢印 31"/>
          <p:cNvSpPr/>
          <p:nvPr/>
        </p:nvSpPr>
        <p:spPr>
          <a:xfrm rot="10800000">
            <a:off x="5082962" y="5445224"/>
            <a:ext cx="720080" cy="50405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図 2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31" y="5481626"/>
            <a:ext cx="2033588" cy="40481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904" y="4124333"/>
            <a:ext cx="1932854" cy="37095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878803" y="4048191"/>
            <a:ext cx="212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Pion</a:t>
            </a:r>
            <a:r>
              <a:rPr lang="ja-JP" altLang="en-US" sz="2400" dirty="0"/>
              <a:t>崩壊</a:t>
            </a:r>
            <a:r>
              <a:rPr lang="ja-JP" altLang="en-US" sz="2400" dirty="0" smtClean="0"/>
              <a:t>定数：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6012160" y="5085184"/>
                <a:ext cx="22949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smtClean="0"/>
                  <a:t>At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</a:rPr>
                      <m:t>𝑇</m:t>
                    </m:r>
                    <m:r>
                      <a:rPr lang="en-US" altLang="ja-JP" sz="2000" b="0" i="1" smtClean="0">
                        <a:latin typeface="Cambria Math"/>
                      </a:rPr>
                      <m:t>=0 &amp; </m:t>
                    </m:r>
                    <m:r>
                      <a:rPr lang="en-US" altLang="ja-JP" sz="2000" b="0" i="1" smtClean="0">
                        <a:latin typeface="Cambria Math"/>
                      </a:rPr>
                      <m:t>𝑞𝐵</m:t>
                    </m:r>
                    <m:r>
                      <a:rPr lang="en-US" altLang="ja-JP" sz="2000" b="0" i="1" smtClean="0">
                        <a:latin typeface="Cambria Math"/>
                      </a:rPr>
                      <m:t>=0,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5085184"/>
                <a:ext cx="2294987" cy="400110"/>
              </a:xfrm>
              <a:prstGeom prst="rect">
                <a:avLst/>
              </a:prstGeom>
              <a:blipFill rotWithShape="1">
                <a:blip r:embed="rId22"/>
                <a:stretch>
                  <a:fillRect l="-2653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スライド番号プレースホルダー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869718" y="6093696"/>
            <a:ext cx="243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</a:t>
            </a:r>
            <a:r>
              <a:rPr lang="ja-JP" altLang="en-US" dirty="0"/>
              <a:t> で</a:t>
            </a:r>
            <a:r>
              <a:rPr lang="ja-JP" altLang="en-US" dirty="0" smtClean="0"/>
              <a:t>の観測量から決定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0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くりこみ群</a:t>
            </a:r>
            <a:r>
              <a:rPr lang="en-US" altLang="ja-JP" dirty="0" smtClean="0"/>
              <a:t>flow</a:t>
            </a:r>
            <a:r>
              <a:rPr lang="ja-JP" altLang="en-US" dirty="0" smtClean="0"/>
              <a:t>の温度依存性</a:t>
            </a:r>
            <a:endParaRPr lang="en-US" dirty="0"/>
          </a:p>
        </p:txBody>
      </p:sp>
      <p:pic>
        <p:nvPicPr>
          <p:cNvPr id="1031" name="Picture 7" descr="C:\Users\satodai\Dropbox\work\phys\investigate\MagneticInhibishion\Magnetic_thermal\graph1\flow_v2_b_NLPA_NJL_low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b="5307"/>
          <a:stretch/>
        </p:blipFill>
        <p:spPr bwMode="auto">
          <a:xfrm>
            <a:off x="4634809" y="2476182"/>
            <a:ext cx="4473695" cy="30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atodai\Dropbox\work\phys\investigate\MagneticInhibishion\Magnetic_thermal\graph1\flow_fpi_b_NLPA_NJL_low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b="6207"/>
          <a:stretch/>
        </p:blipFill>
        <p:spPr bwMode="auto">
          <a:xfrm>
            <a:off x="179512" y="2476182"/>
            <a:ext cx="4436548" cy="305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図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24" y="2077647"/>
            <a:ext cx="3509963" cy="37861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17" y="2037166"/>
            <a:ext cx="1652588" cy="35956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097" y="5568395"/>
            <a:ext cx="995782" cy="30887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765" y="5560426"/>
            <a:ext cx="995782" cy="308877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676" y="1429124"/>
            <a:ext cx="1547622" cy="345186"/>
          </a:xfrm>
          <a:prstGeom prst="rect">
            <a:avLst/>
          </a:prstGeom>
        </p:spPr>
      </p:pic>
      <p:cxnSp>
        <p:nvCxnSpPr>
          <p:cNvPr id="16" name="直線矢印コネクタ 15"/>
          <p:cNvCxnSpPr/>
          <p:nvPr/>
        </p:nvCxnSpPr>
        <p:spPr>
          <a:xfrm flipH="1">
            <a:off x="1763688" y="3582069"/>
            <a:ext cx="458540" cy="7107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図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90" y="3284984"/>
            <a:ext cx="216694" cy="216694"/>
          </a:xfrm>
          <a:prstGeom prst="rect">
            <a:avLst/>
          </a:prstGeom>
        </p:spPr>
      </p:pic>
      <p:cxnSp>
        <p:nvCxnSpPr>
          <p:cNvPr id="19" name="直線矢印コネクタ 18"/>
          <p:cNvCxnSpPr/>
          <p:nvPr/>
        </p:nvCxnSpPr>
        <p:spPr>
          <a:xfrm flipV="1">
            <a:off x="2820184" y="3277810"/>
            <a:ext cx="227345" cy="2834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 flipV="1">
            <a:off x="5685242" y="3649429"/>
            <a:ext cx="432049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6" name="図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765" y="4225493"/>
            <a:ext cx="216694" cy="216694"/>
          </a:xfrm>
          <a:prstGeom prst="rect">
            <a:avLst/>
          </a:prstGeom>
        </p:spPr>
      </p:pic>
      <p:cxnSp>
        <p:nvCxnSpPr>
          <p:cNvPr id="27" name="直線矢印コネクタ 26"/>
          <p:cNvCxnSpPr/>
          <p:nvPr/>
        </p:nvCxnSpPr>
        <p:spPr>
          <a:xfrm flipV="1">
            <a:off x="6590459" y="4218319"/>
            <a:ext cx="227345" cy="2834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スライド番号プレースホルダー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5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ja-JP" altLang="en-US" dirty="0"/>
              <a:t>結果</a:t>
            </a:r>
            <a:endParaRPr lang="en-US" dirty="0"/>
          </a:p>
        </p:txBody>
      </p:sp>
      <p:pic>
        <p:nvPicPr>
          <p:cNvPr id="1026" name="Picture 2" descr="C:\Users\satodai\Dropbox\work\phys\investigate\MagneticInhibishion\Magnetic_thermal\graph1\fpiVsT_b_NLPA_NJL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" b="5776"/>
          <a:stretch/>
        </p:blipFill>
        <p:spPr bwMode="auto">
          <a:xfrm>
            <a:off x="107504" y="2032489"/>
            <a:ext cx="4419212" cy="306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todai\Dropbox\work\phys\investigate\MagneticInhibishion\Magnetic_thermal\graph1\fpiVSv2_b_NLPA_NJL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 b="5648"/>
          <a:stretch/>
        </p:blipFill>
        <p:spPr bwMode="auto">
          <a:xfrm>
            <a:off x="4652963" y="2031926"/>
            <a:ext cx="4455540" cy="307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13401"/>
            <a:ext cx="2471738" cy="31908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72356"/>
            <a:ext cx="1335881" cy="35956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98" y="5157192"/>
            <a:ext cx="1885950" cy="31908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758" y="5174080"/>
            <a:ext cx="1885950" cy="319088"/>
          </a:xfrm>
          <a:prstGeom prst="rect">
            <a:avLst/>
          </a:prstGeom>
        </p:spPr>
      </p:pic>
      <p:cxnSp>
        <p:nvCxnSpPr>
          <p:cNvPr id="11" name="直線矢印コネクタ 10"/>
          <p:cNvCxnSpPr/>
          <p:nvPr/>
        </p:nvCxnSpPr>
        <p:spPr>
          <a:xfrm flipV="1">
            <a:off x="2309408" y="2555608"/>
            <a:ext cx="462392" cy="5133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509" y="3426455"/>
            <a:ext cx="381000" cy="280988"/>
          </a:xfrm>
          <a:prstGeom prst="rect">
            <a:avLst/>
          </a:prstGeom>
        </p:spPr>
      </p:pic>
      <p:cxnSp>
        <p:nvCxnSpPr>
          <p:cNvPr id="17" name="直線矢印コネクタ 16"/>
          <p:cNvCxnSpPr/>
          <p:nvPr/>
        </p:nvCxnSpPr>
        <p:spPr>
          <a:xfrm flipV="1">
            <a:off x="2195736" y="3388364"/>
            <a:ext cx="227345" cy="2834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7354788" y="2509522"/>
            <a:ext cx="0" cy="7179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3" name="図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08" y="2594806"/>
            <a:ext cx="381000" cy="280988"/>
          </a:xfrm>
          <a:prstGeom prst="rect">
            <a:avLst/>
          </a:prstGeom>
        </p:spPr>
      </p:pic>
      <p:cxnSp>
        <p:nvCxnSpPr>
          <p:cNvPr id="24" name="直線矢印コネクタ 23"/>
          <p:cNvCxnSpPr/>
          <p:nvPr/>
        </p:nvCxnSpPr>
        <p:spPr>
          <a:xfrm flipV="1">
            <a:off x="7828935" y="2556715"/>
            <a:ext cx="227345" cy="2834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1" name="図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2" y="5589496"/>
            <a:ext cx="2196275" cy="229743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258" y="1022230"/>
            <a:ext cx="2103120" cy="345186"/>
          </a:xfrm>
          <a:prstGeom prst="rect">
            <a:avLst/>
          </a:prstGeom>
        </p:spPr>
      </p:pic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41874" y="5733256"/>
            <a:ext cx="38183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chemeClr val="accent5"/>
                </a:solidFill>
              </a:rPr>
              <a:t>Only Magnetic Catalysis,</a:t>
            </a:r>
          </a:p>
          <a:p>
            <a:r>
              <a:rPr lang="en-US" altLang="ja-JP" sz="2800" dirty="0" smtClean="0">
                <a:solidFill>
                  <a:srgbClr val="FF0000"/>
                </a:solidFill>
              </a:rPr>
              <a:t>No 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Mangnetic</a:t>
            </a:r>
            <a:r>
              <a:rPr lang="en-US" altLang="ja-JP" sz="2800" dirty="0" smtClean="0">
                <a:solidFill>
                  <a:srgbClr val="FF0000"/>
                </a:solidFill>
              </a:rPr>
              <a:t> Inhibition.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2008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Magnetic</a:t>
            </a:r>
            <a:r>
              <a:rPr lang="ja-JP" altLang="en-US" dirty="0" smtClean="0"/>
              <a:t>　</a:t>
            </a:r>
            <a:r>
              <a:rPr lang="en-US" altLang="ja-JP" dirty="0" smtClean="0"/>
              <a:t>Inhibition</a:t>
            </a:r>
            <a:r>
              <a:rPr lang="ja-JP" altLang="en-US" dirty="0" smtClean="0"/>
              <a:t>が見えない理由</a:t>
            </a:r>
            <a:endParaRPr lang="en-US" dirty="0"/>
          </a:p>
        </p:txBody>
      </p:sp>
      <p:pic>
        <p:nvPicPr>
          <p:cNvPr id="28" name="図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0" y="1355915"/>
            <a:ext cx="7785735" cy="11791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23527" y="4005064"/>
                <a:ext cx="8145843" cy="403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ja-JP" altLang="en-US" sz="2000" dirty="0" smtClean="0"/>
                  <a:t>実際には，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</a:rPr>
                          <m:t>⊥</m:t>
                        </m:r>
                      </m:sub>
                      <m:sup>
                        <m:r>
                          <a:rPr lang="en-US" altLang="ja-JP" sz="2000" b="0" i="1" smtClean="0">
                            <a:latin typeface="Cambria Math"/>
                          </a:rPr>
                          <m:t>−2</m:t>
                        </m:r>
                      </m:sup>
                    </m:sSubSup>
                    <m:d>
                      <m:dPr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ja-JP" altLang="en-US" sz="2000" b="0" dirty="0" smtClean="0"/>
                  <a:t>は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</a:rPr>
                      <m:t>𝑞𝐵</m:t>
                    </m:r>
                    <m:r>
                      <a:rPr lang="en-US" altLang="ja-JP" sz="2000" b="0" i="1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sz="2000" b="0" dirty="0" smtClean="0"/>
                  <a:t>と比較して</a:t>
                </a:r>
                <a:r>
                  <a:rPr lang="en-US" altLang="ja-JP" sz="2000" b="0" dirty="0" smtClean="0"/>
                  <a:t>singularity</a:t>
                </a:r>
                <a:r>
                  <a:rPr lang="ja-JP" altLang="en-US" sz="2000" b="0" dirty="0" smtClean="0"/>
                  <a:t>が小さくなってしまう．</a:t>
                </a:r>
                <a:endParaRPr lang="en-US" altLang="ja-JP" sz="2000" b="0" dirty="0" smtClean="0"/>
              </a:p>
            </p:txBody>
          </p:sp>
        </mc:Choice>
        <mc:Fallback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7" y="4005064"/>
                <a:ext cx="8145843" cy="403700"/>
              </a:xfrm>
              <a:prstGeom prst="rect">
                <a:avLst/>
              </a:prstGeom>
              <a:blipFill rotWithShape="1">
                <a:blip r:embed="rId10"/>
                <a:stretch>
                  <a:fillRect l="-599" t="-1212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323528" y="894249"/>
            <a:ext cx="3626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ポテンシャルの</a:t>
            </a:r>
            <a:r>
              <a:rPr lang="en-US" altLang="ja-JP" sz="2400" dirty="0" smtClean="0"/>
              <a:t>flow</a:t>
            </a:r>
            <a:r>
              <a:rPr lang="ja-JP" altLang="en-US" sz="2400" dirty="0" smtClean="0"/>
              <a:t>方程式</a:t>
            </a:r>
            <a:endParaRPr lang="en-US" sz="2400" dirty="0"/>
          </a:p>
        </p:txBody>
      </p:sp>
      <p:pic>
        <p:nvPicPr>
          <p:cNvPr id="15" name="図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17" y="4921566"/>
            <a:ext cx="2345055" cy="121539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468" y="5056836"/>
            <a:ext cx="2175510" cy="714375"/>
          </a:xfrm>
          <a:prstGeom prst="rect">
            <a:avLst/>
          </a:prstGeom>
        </p:spPr>
      </p:pic>
      <p:sp>
        <p:nvSpPr>
          <p:cNvPr id="12" name="右矢印 11"/>
          <p:cNvSpPr/>
          <p:nvPr/>
        </p:nvSpPr>
        <p:spPr>
          <a:xfrm>
            <a:off x="3590186" y="5200852"/>
            <a:ext cx="720080" cy="50405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図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21" y="4612990"/>
            <a:ext cx="843915" cy="249555"/>
          </a:xfrm>
          <a:prstGeom prst="rect">
            <a:avLst/>
          </a:prstGeom>
        </p:spPr>
      </p:pic>
      <p:cxnSp>
        <p:nvCxnSpPr>
          <p:cNvPr id="21" name="直線コネクタ 20"/>
          <p:cNvCxnSpPr/>
          <p:nvPr/>
        </p:nvCxnSpPr>
        <p:spPr>
          <a:xfrm>
            <a:off x="7164288" y="1734097"/>
            <a:ext cx="360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5436096" y="2418265"/>
            <a:ext cx="71169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4" name="図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44" y="2195198"/>
            <a:ext cx="823852" cy="369706"/>
          </a:xfrm>
          <a:prstGeom prst="rect">
            <a:avLst/>
          </a:prstGeom>
        </p:spPr>
      </p:pic>
      <p:sp>
        <p:nvSpPr>
          <p:cNvPr id="34" name="スライド番号プレースホルダー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131840" y="6021288"/>
            <a:ext cx="6130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ただし，</a:t>
            </a:r>
            <a:r>
              <a:rPr lang="en-US" dirty="0" smtClean="0"/>
              <a:t>Pion</a:t>
            </a:r>
            <a:r>
              <a:rPr lang="ja-JP" altLang="en-US" dirty="0" smtClean="0"/>
              <a:t>の</a:t>
            </a:r>
            <a:r>
              <a:rPr lang="ja-JP" altLang="en-US" dirty="0"/>
              <a:t>横</a:t>
            </a:r>
            <a:r>
              <a:rPr lang="ja-JP" altLang="en-US" dirty="0" smtClean="0"/>
              <a:t>運動量を紫外切断すれば</a:t>
            </a:r>
            <a:r>
              <a:rPr lang="en-US" altLang="ja-JP" dirty="0" smtClean="0"/>
              <a:t>MI</a:t>
            </a:r>
            <a:r>
              <a:rPr lang="ja-JP" altLang="en-US" dirty="0"/>
              <a:t>は</a:t>
            </a:r>
            <a:r>
              <a:rPr lang="ja-JP" altLang="en-US" dirty="0" smtClean="0"/>
              <a:t>見えるが</a:t>
            </a:r>
            <a:r>
              <a:rPr lang="ja-JP" altLang="en-US" dirty="0" err="1" smtClean="0"/>
              <a:t>．．．</a:t>
            </a:r>
            <a:endParaRPr lang="en-US" i="1" dirty="0">
              <a:latin typeface="Cambria Math"/>
            </a:endParaRPr>
          </a:p>
        </p:txBody>
      </p:sp>
      <p:pic>
        <p:nvPicPr>
          <p:cNvPr id="27" name="図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268" y="6429573"/>
            <a:ext cx="1086993" cy="257175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20397"/>
            <a:ext cx="1430655" cy="5219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323528" y="2708920"/>
                <a:ext cx="7848872" cy="711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altLang="ja-JP" sz="2000" dirty="0" smtClean="0"/>
                  <a:t>Pion</a:t>
                </a:r>
                <a:r>
                  <a:rPr lang="ja-JP" altLang="en-US" sz="2000" dirty="0" smtClean="0"/>
                  <a:t>の</a:t>
                </a:r>
                <a:r>
                  <a:rPr lang="en-US" altLang="ja-JP" sz="2000" dirty="0" smtClean="0"/>
                  <a:t>dimensional reduction</a:t>
                </a:r>
                <a:r>
                  <a:rPr lang="ja-JP" altLang="en-US" sz="2000" dirty="0" smtClean="0"/>
                  <a:t>が起きるには，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</a:rPr>
                          <m:t>⊥</m:t>
                        </m:r>
                      </m:sub>
                      <m:sup>
                        <m:r>
                          <a:rPr lang="en-US" altLang="ja-JP" sz="2000" b="0" i="1" smtClean="0">
                            <a:latin typeface="Cambria Math"/>
                          </a:rPr>
                          <m:t>−2</m:t>
                        </m:r>
                      </m:sup>
                    </m:sSubSup>
                    <m:d>
                      <m:dPr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ja-JP" altLang="en-US" sz="2000" b="0" dirty="0" smtClean="0"/>
                  <a:t>と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</a:rPr>
                      <m:t>𝑞𝐵</m:t>
                    </m:r>
                    <m:r>
                      <a:rPr lang="en-US" altLang="ja-JP" sz="2000" b="0" i="1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sz="2000" b="0" dirty="0" smtClean="0"/>
                  <a:t>の</a:t>
                </a:r>
                <a:r>
                  <a:rPr lang="en-US" altLang="ja-JP" sz="2000" b="0" dirty="0" smtClean="0"/>
                  <a:t>singularity</a:t>
                </a:r>
                <a:r>
                  <a:rPr lang="ja-JP" altLang="en-US" sz="2000" b="0" dirty="0" smtClean="0"/>
                  <a:t>が</a:t>
                </a:r>
                <a:r>
                  <a:rPr lang="ja-JP" altLang="en-US" sz="2000" dirty="0"/>
                  <a:t>同等</a:t>
                </a:r>
                <a:r>
                  <a:rPr lang="ja-JP" altLang="en-US" sz="2000" dirty="0" smtClean="0"/>
                  <a:t>であることが必要：</a:t>
                </a:r>
                <a:endParaRPr lang="en-US" altLang="ja-JP" sz="2000" b="0" dirty="0" smtClean="0"/>
              </a:p>
            </p:txBody>
          </p:sp>
        </mc:Choice>
        <mc:Fallback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708920"/>
                <a:ext cx="7848872" cy="711477"/>
              </a:xfrm>
              <a:prstGeom prst="rect">
                <a:avLst/>
              </a:prstGeom>
              <a:blipFill rotWithShape="1">
                <a:blip r:embed="rId17"/>
                <a:stretch>
                  <a:fillRect l="-621" t="-6838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コネクタ 32"/>
          <p:cNvCxnSpPr/>
          <p:nvPr/>
        </p:nvCxnSpPr>
        <p:spPr>
          <a:xfrm>
            <a:off x="5400184" y="3075761"/>
            <a:ext cx="751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6300192" y="3075761"/>
            <a:ext cx="71169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95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まとめ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ja-JP" altLang="en-US" dirty="0" smtClean="0"/>
                  <a:t>背景場の方法を使って，定磁場の下</a:t>
                </a:r>
                <a:r>
                  <a:rPr lang="ja-JP" altLang="en-US" dirty="0"/>
                  <a:t>で</a:t>
                </a:r>
                <a:r>
                  <a:rPr lang="ja-JP" altLang="en-US" dirty="0" smtClean="0"/>
                  <a:t>の</a:t>
                </a:r>
                <a:r>
                  <a:rPr lang="en-US" altLang="ja-JP" dirty="0" smtClean="0"/>
                  <a:t>NPRG</a:t>
                </a:r>
                <a:r>
                  <a:rPr lang="ja-JP" altLang="en-US" dirty="0" smtClean="0"/>
                  <a:t>方程式を導出し，微分展開について運動項の係数の補正までを評価した（</a:t>
                </a:r>
                <a:r>
                  <a:rPr lang="en-US" altLang="ja-JP" dirty="0" smtClean="0"/>
                  <a:t>Next LPA)</a:t>
                </a:r>
                <a:r>
                  <a:rPr lang="ja-JP" altLang="en-US" dirty="0" err="1" smtClean="0"/>
                  <a:t>．</a:t>
                </a:r>
                <a:endParaRPr lang="en-US" altLang="ja-JP" dirty="0" smtClean="0"/>
              </a:p>
              <a:p>
                <a:r>
                  <a:rPr lang="en-US" altLang="ja-JP" dirty="0" smtClean="0"/>
                  <a:t>Large-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altLang="ja-JP" dirty="0" smtClean="0"/>
                  <a:t> leading</a:t>
                </a:r>
                <a:r>
                  <a:rPr lang="ja-JP" altLang="en-US" dirty="0" smtClean="0"/>
                  <a:t>では</a:t>
                </a:r>
                <a:r>
                  <a:rPr lang="ja-JP" altLang="en-US" dirty="0"/>
                  <a:t>非摂動くりこみ群</a:t>
                </a:r>
                <a:r>
                  <a:rPr lang="ja-JP" altLang="en-US" dirty="0" smtClean="0"/>
                  <a:t>と</a:t>
                </a:r>
                <a:r>
                  <a:rPr lang="ja-JP" altLang="en-US" dirty="0"/>
                  <a:t>自己無撞着</a:t>
                </a:r>
                <a:r>
                  <a:rPr lang="ja-JP" altLang="en-US" dirty="0" smtClean="0"/>
                  <a:t>方程式の結果は一致する．ただし，</a:t>
                </a:r>
                <a:r>
                  <a:rPr lang="en-US" altLang="ja-JP" dirty="0" smtClean="0"/>
                  <a:t>non-leading</a:t>
                </a:r>
                <a:r>
                  <a:rPr lang="ja-JP" altLang="en-US" dirty="0" smtClean="0"/>
                  <a:t>からその効果の取り込まれ方が異なる</a:t>
                </a:r>
                <a:r>
                  <a:rPr lang="ja-JP" altLang="en-US" dirty="0"/>
                  <a:t>．</a:t>
                </a:r>
                <a:endParaRPr lang="en-US" altLang="ja-JP" dirty="0" smtClean="0"/>
              </a:p>
              <a:p>
                <a:r>
                  <a:rPr lang="ja-JP" altLang="en-US" dirty="0"/>
                  <a:t>ここ</a:t>
                </a:r>
                <a:r>
                  <a:rPr lang="ja-JP" altLang="en-US" dirty="0" smtClean="0"/>
                  <a:t>で用いた</a:t>
                </a:r>
                <a:r>
                  <a:rPr lang="en-US" altLang="ja-JP" dirty="0" smtClean="0"/>
                  <a:t>Truncation</a:t>
                </a:r>
                <a:r>
                  <a:rPr lang="ja-JP" altLang="en-US" dirty="0" smtClean="0"/>
                  <a:t>では</a:t>
                </a:r>
                <a:r>
                  <a:rPr lang="en-US" altLang="ja-JP" dirty="0" smtClean="0"/>
                  <a:t>Magnetic</a:t>
                </a:r>
                <a:r>
                  <a:rPr lang="ja-JP" altLang="en-US" dirty="0"/>
                  <a:t> </a:t>
                </a:r>
                <a:r>
                  <a:rPr lang="en-US" altLang="ja-JP" dirty="0" smtClean="0"/>
                  <a:t>Inhibition</a:t>
                </a:r>
                <a:r>
                  <a:rPr lang="ja-JP" altLang="en-US" dirty="0" smtClean="0"/>
                  <a:t>の傾向は確認できなかった．</a:t>
                </a:r>
                <a:endParaRPr lang="en-US" altLang="ja-JP" dirty="0" smtClean="0"/>
              </a:p>
              <a:p>
                <a:r>
                  <a:rPr lang="ja-JP" altLang="en-US" dirty="0"/>
                  <a:t>今後</a:t>
                </a:r>
                <a:r>
                  <a:rPr lang="ja-JP" altLang="en-US" dirty="0" smtClean="0"/>
                  <a:t>の課題</a:t>
                </a:r>
                <a:endParaRPr lang="en-US" altLang="ja-JP" dirty="0" smtClean="0"/>
              </a:p>
              <a:p>
                <a:pPr lvl="1"/>
                <a:r>
                  <a:rPr lang="en-US" altLang="ja-JP" dirty="0" smtClean="0"/>
                  <a:t>Truncate</a:t>
                </a:r>
                <a:r>
                  <a:rPr lang="ja-JP" altLang="en-US" dirty="0" smtClean="0"/>
                  <a:t>した</a:t>
                </a:r>
                <a:r>
                  <a:rPr lang="en-US" altLang="ja-JP" dirty="0" smtClean="0"/>
                  <a:t>diagram</a:t>
                </a:r>
                <a:r>
                  <a:rPr lang="ja-JP" altLang="en-US" dirty="0" smtClean="0"/>
                  <a:t>や相互作用を取り入れる．</a:t>
                </a:r>
                <a:endParaRPr lang="en-US" altLang="ja-JP" dirty="0" smtClean="0"/>
              </a:p>
              <a:p>
                <a:pPr lvl="1"/>
                <a:r>
                  <a:rPr lang="en-US" altLang="ja-JP" dirty="0" smtClean="0"/>
                  <a:t>“QCD”</a:t>
                </a:r>
                <a:r>
                  <a:rPr lang="ja-JP" altLang="en-US" dirty="0" err="1" smtClean="0"/>
                  <a:t>でど</a:t>
                </a:r>
                <a:r>
                  <a:rPr lang="ja-JP" altLang="en-US" dirty="0" smtClean="0"/>
                  <a:t>うなるか．</a:t>
                </a:r>
                <a:endParaRPr lang="en-US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4313" r="-1037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98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16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非摂動くりこみ群を使った先行研究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46856" y="1672208"/>
                <a:ext cx="8229600" cy="305293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Scherer &amp; Gies (2012), Fukushima &amp; Pawlowski (2012)</a:t>
                </a:r>
              </a:p>
              <a:p>
                <a:r>
                  <a:rPr lang="en-US" dirty="0" err="1" smtClean="0"/>
                  <a:t>Skokov</a:t>
                </a:r>
                <a:r>
                  <a:rPr lang="en-US" dirty="0" smtClean="0"/>
                  <a:t> (2012)</a:t>
                </a:r>
              </a:p>
              <a:p>
                <a:pPr lvl="1"/>
                <a:r>
                  <a:rPr lang="en-US" dirty="0" err="1" smtClean="0"/>
                  <a:t>Polyakov</a:t>
                </a:r>
                <a:r>
                  <a:rPr lang="en-US" dirty="0" smtClean="0"/>
                  <a:t> loop, 2-flavor quark-meson model</a:t>
                </a:r>
              </a:p>
              <a:p>
                <a:pPr lvl="1"/>
                <a:r>
                  <a:rPr lang="ja-JP" altLang="en-US" dirty="0"/>
                  <a:t>相</a:t>
                </a:r>
                <a:r>
                  <a:rPr lang="ja-JP" altLang="en-US" dirty="0" smtClean="0"/>
                  <a:t>転移温度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ja-JP" altLang="en-US" dirty="0" smtClean="0"/>
                  <a:t>の評価</a:t>
                </a:r>
                <a:endParaRPr lang="en-US" dirty="0"/>
              </a:p>
              <a:p>
                <a:r>
                  <a:rPr lang="en-US" dirty="0" smtClean="0"/>
                  <a:t>Andersen &amp; </a:t>
                </a:r>
                <a:r>
                  <a:rPr lang="en-US" dirty="0" err="1" smtClean="0"/>
                  <a:t>Tranberg</a:t>
                </a:r>
                <a:r>
                  <a:rPr lang="en-US" dirty="0" smtClean="0"/>
                  <a:t> (2012)</a:t>
                </a:r>
              </a:p>
              <a:p>
                <a:pPr lvl="1"/>
                <a:r>
                  <a:rPr lang="ja-JP" altLang="en-US" dirty="0"/>
                  <a:t>有限</a:t>
                </a:r>
                <a:r>
                  <a:rPr lang="ja-JP" altLang="en-US" dirty="0" smtClean="0"/>
                  <a:t>密度系</a:t>
                </a:r>
                <a:r>
                  <a:rPr lang="ja-JP" altLang="en-US" dirty="0"/>
                  <a:t>へ</a:t>
                </a:r>
                <a:r>
                  <a:rPr lang="ja-JP" altLang="en-US" dirty="0" smtClean="0"/>
                  <a:t>の拡張</a:t>
                </a:r>
                <a:endParaRPr 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856" y="1672208"/>
                <a:ext cx="8229600" cy="3052936"/>
              </a:xfrm>
              <a:blipFill rotWithShape="1">
                <a:blip r:embed="rId2"/>
                <a:stretch>
                  <a:fillRect l="-1481" t="-5190" b="-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2103816" y="4924325"/>
            <a:ext cx="6140592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ja-JP" sz="2800" dirty="0" smtClean="0"/>
              <a:t>Magnetic inhibition</a:t>
            </a:r>
            <a:r>
              <a:rPr lang="ja-JP" altLang="en-US" sz="2800" dirty="0" smtClean="0"/>
              <a:t>は確認できず．</a:t>
            </a:r>
            <a:endParaRPr lang="en-US" altLang="ja-JP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2800" dirty="0" smtClean="0"/>
              <a:t>微分展開の</a:t>
            </a:r>
            <a:r>
              <a:rPr lang="en-US" altLang="ja-JP" sz="2800" dirty="0" smtClean="0"/>
              <a:t>lowest order:</a:t>
            </a:r>
            <a:br>
              <a:rPr lang="en-US" altLang="ja-JP" sz="2800" dirty="0" smtClean="0"/>
            </a:br>
            <a:r>
              <a:rPr lang="en-US" altLang="ja-JP" sz="2800" dirty="0" smtClean="0"/>
              <a:t>LPA</a:t>
            </a:r>
            <a:r>
              <a:rPr lang="ja-JP" altLang="en-US" sz="2800" dirty="0" smtClean="0"/>
              <a:t>（運動</a:t>
            </a:r>
            <a:r>
              <a:rPr lang="ja-JP" altLang="en-US" sz="2800" dirty="0"/>
              <a:t>項の</a:t>
            </a:r>
            <a:r>
              <a:rPr lang="ja-JP" altLang="en-US" sz="2800" dirty="0" smtClean="0"/>
              <a:t>係数への補正を無視）</a:t>
            </a:r>
            <a:endParaRPr lang="en-US" sz="28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332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角丸四角形 282"/>
          <p:cNvSpPr/>
          <p:nvPr/>
        </p:nvSpPr>
        <p:spPr>
          <a:xfrm>
            <a:off x="5793190" y="4599751"/>
            <a:ext cx="3171297" cy="17363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角丸四角形 270"/>
          <p:cNvSpPr/>
          <p:nvPr/>
        </p:nvSpPr>
        <p:spPr>
          <a:xfrm>
            <a:off x="5591546" y="3269474"/>
            <a:ext cx="1800798" cy="12461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角丸四角形 269"/>
          <p:cNvSpPr/>
          <p:nvPr/>
        </p:nvSpPr>
        <p:spPr>
          <a:xfrm>
            <a:off x="7714380" y="1412776"/>
            <a:ext cx="1341618" cy="1246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角丸四角形 268"/>
          <p:cNvSpPr/>
          <p:nvPr/>
        </p:nvSpPr>
        <p:spPr>
          <a:xfrm>
            <a:off x="5538669" y="1412776"/>
            <a:ext cx="1800798" cy="12461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角丸四角形 238"/>
          <p:cNvSpPr/>
          <p:nvPr/>
        </p:nvSpPr>
        <p:spPr>
          <a:xfrm>
            <a:off x="2692683" y="5366166"/>
            <a:ext cx="2151450" cy="7879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角丸四角形 237"/>
          <p:cNvSpPr/>
          <p:nvPr/>
        </p:nvSpPr>
        <p:spPr>
          <a:xfrm>
            <a:off x="2692683" y="4402363"/>
            <a:ext cx="1003939" cy="8141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角丸四角形 236"/>
          <p:cNvSpPr/>
          <p:nvPr/>
        </p:nvSpPr>
        <p:spPr>
          <a:xfrm>
            <a:off x="1436431" y="5366166"/>
            <a:ext cx="1082183" cy="7879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角丸四角形 235"/>
          <p:cNvSpPr/>
          <p:nvPr/>
        </p:nvSpPr>
        <p:spPr>
          <a:xfrm>
            <a:off x="1450237" y="4407352"/>
            <a:ext cx="1082183" cy="7879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円/楕円 187"/>
          <p:cNvSpPr/>
          <p:nvPr/>
        </p:nvSpPr>
        <p:spPr>
          <a:xfrm>
            <a:off x="7932481" y="1610503"/>
            <a:ext cx="977401" cy="977401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7549" y="0"/>
            <a:ext cx="8229600" cy="980728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ダイアグラムの足し上げの違い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3245881" y="1467176"/>
            <a:ext cx="1355672" cy="10853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角丸四角形 20"/>
          <p:cNvSpPr/>
          <p:nvPr/>
        </p:nvSpPr>
        <p:spPr>
          <a:xfrm>
            <a:off x="1623779" y="1479551"/>
            <a:ext cx="1355672" cy="10853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グループ化 21"/>
          <p:cNvGrpSpPr/>
          <p:nvPr/>
        </p:nvGrpSpPr>
        <p:grpSpPr>
          <a:xfrm>
            <a:off x="467544" y="1644329"/>
            <a:ext cx="4071925" cy="716392"/>
            <a:chOff x="4964571" y="4368976"/>
            <a:chExt cx="4071925" cy="716392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4964571" y="4368976"/>
              <a:ext cx="4071925" cy="716392"/>
              <a:chOff x="4964571" y="4368976"/>
              <a:chExt cx="4071925" cy="716392"/>
            </a:xfrm>
          </p:grpSpPr>
          <p:grpSp>
            <p:nvGrpSpPr>
              <p:cNvPr id="25" name="グループ化 24"/>
              <p:cNvGrpSpPr/>
              <p:nvPr/>
            </p:nvGrpSpPr>
            <p:grpSpPr>
              <a:xfrm>
                <a:off x="4964571" y="4368976"/>
                <a:ext cx="4071925" cy="716392"/>
                <a:chOff x="1847269" y="3144656"/>
                <a:chExt cx="4071925" cy="716392"/>
              </a:xfrm>
            </p:grpSpPr>
            <p:grpSp>
              <p:nvGrpSpPr>
                <p:cNvPr id="27" name="グループ化 26"/>
                <p:cNvGrpSpPr/>
                <p:nvPr/>
              </p:nvGrpSpPr>
              <p:grpSpPr>
                <a:xfrm>
                  <a:off x="1847269" y="3144657"/>
                  <a:ext cx="2415646" cy="716391"/>
                  <a:chOff x="4445672" y="3437292"/>
                  <a:chExt cx="3363687" cy="997545"/>
                </a:xfrm>
              </p:grpSpPr>
              <p:grpSp>
                <p:nvGrpSpPr>
                  <p:cNvPr id="32" name="グループ化 31"/>
                  <p:cNvGrpSpPr/>
                  <p:nvPr/>
                </p:nvGrpSpPr>
                <p:grpSpPr>
                  <a:xfrm>
                    <a:off x="4445672" y="3746106"/>
                    <a:ext cx="987309" cy="343020"/>
                    <a:chOff x="9468876" y="3785604"/>
                    <a:chExt cx="829038" cy="288032"/>
                  </a:xfrm>
                </p:grpSpPr>
                <p:cxnSp>
                  <p:nvCxnSpPr>
                    <p:cNvPr id="38" name="直線コネクタ 37"/>
                    <p:cNvCxnSpPr/>
                    <p:nvPr/>
                  </p:nvCxnSpPr>
                  <p:spPr>
                    <a:xfrm>
                      <a:off x="9468876" y="3892141"/>
                      <a:ext cx="541006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直線コネクタ 38"/>
                    <p:cNvCxnSpPr/>
                    <p:nvPr/>
                  </p:nvCxnSpPr>
                  <p:spPr>
                    <a:xfrm>
                      <a:off x="9468876" y="3964148"/>
                      <a:ext cx="541006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0" name="円/楕円 39"/>
                    <p:cNvSpPr/>
                    <p:nvPr/>
                  </p:nvSpPr>
                  <p:spPr>
                    <a:xfrm>
                      <a:off x="10009882" y="3785604"/>
                      <a:ext cx="288032" cy="28803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" name="グループ化 32"/>
                  <p:cNvGrpSpPr/>
                  <p:nvPr/>
                </p:nvGrpSpPr>
                <p:grpSpPr>
                  <a:xfrm>
                    <a:off x="6156176" y="3437292"/>
                    <a:ext cx="1653183" cy="997545"/>
                    <a:chOff x="9315148" y="4171940"/>
                    <a:chExt cx="1388169" cy="837633"/>
                  </a:xfrm>
                </p:grpSpPr>
                <p:cxnSp>
                  <p:nvCxnSpPr>
                    <p:cNvPr id="35" name="直線コネクタ 34"/>
                    <p:cNvCxnSpPr/>
                    <p:nvPr/>
                  </p:nvCxnSpPr>
                  <p:spPr>
                    <a:xfrm>
                      <a:off x="9315148" y="4557881"/>
                      <a:ext cx="541006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直線コネクタ 35"/>
                    <p:cNvCxnSpPr/>
                    <p:nvPr/>
                  </p:nvCxnSpPr>
                  <p:spPr>
                    <a:xfrm>
                      <a:off x="9315148" y="4629889"/>
                      <a:ext cx="541006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7" name="円/楕円 36"/>
                    <p:cNvSpPr/>
                    <p:nvPr/>
                  </p:nvSpPr>
                  <p:spPr>
                    <a:xfrm>
                      <a:off x="9865684" y="4171940"/>
                      <a:ext cx="837633" cy="837633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pic>
                <p:nvPicPr>
                  <p:cNvPr id="34" name="図 33"/>
                  <p:cNvPicPr>
                    <a:picLocks noChangeAspect="1"/>
                  </p:cNvPicPr>
                  <p:nvPr>
                    <p:custDataLst>
                      <p:tags r:id="rId17"/>
                    </p:custDataLst>
                  </p:nvPr>
                </p:nvPicPr>
                <p:blipFill>
                  <a:blip r:embed="rId1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81853" y="3892499"/>
                    <a:ext cx="254318" cy="91440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28" name="直線コネクタ 27"/>
                <p:cNvCxnSpPr/>
                <p:nvPr/>
              </p:nvCxnSpPr>
              <p:spPr>
                <a:xfrm>
                  <a:off x="4731954" y="3474735"/>
                  <a:ext cx="46269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コネクタ 28"/>
                <p:cNvCxnSpPr/>
                <p:nvPr/>
              </p:nvCxnSpPr>
              <p:spPr>
                <a:xfrm>
                  <a:off x="4731954" y="3536320"/>
                  <a:ext cx="46269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円/楕円 29"/>
                <p:cNvSpPr/>
                <p:nvPr/>
              </p:nvSpPr>
              <p:spPr>
                <a:xfrm>
                  <a:off x="5202803" y="3144656"/>
                  <a:ext cx="716391" cy="716391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1" name="図 30"/>
                <p:cNvPicPr>
                  <a:picLocks noChangeAspect="1"/>
                </p:cNvPicPr>
                <p:nvPr>
                  <p:custDataLst>
                    <p:tags r:id="rId16"/>
                  </p:custDataLst>
                </p:nvPr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94546" y="3427412"/>
                  <a:ext cx="157912" cy="159685"/>
                </a:xfrm>
                <a:prstGeom prst="rect">
                  <a:avLst/>
                </a:prstGeom>
              </p:spPr>
            </p:pic>
          </p:grpSp>
          <p:sp>
            <p:nvSpPr>
              <p:cNvPr id="26" name="円/楕円 25"/>
              <p:cNvSpPr/>
              <p:nvPr/>
            </p:nvSpPr>
            <p:spPr>
              <a:xfrm flipV="1">
                <a:off x="6604431" y="4669978"/>
                <a:ext cx="126555" cy="1265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円/楕円 23"/>
            <p:cNvSpPr/>
            <p:nvPr/>
          </p:nvSpPr>
          <p:spPr>
            <a:xfrm flipV="1">
              <a:off x="8261377" y="4676328"/>
              <a:ext cx="126555" cy="1265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1481905" y="4533941"/>
            <a:ext cx="992314" cy="546523"/>
            <a:chOff x="3160864" y="3402422"/>
            <a:chExt cx="1776778" cy="978571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3600249" y="3402422"/>
              <a:ext cx="887518" cy="978571"/>
              <a:chOff x="3351163" y="2645376"/>
              <a:chExt cx="716391" cy="789887"/>
            </a:xfrm>
          </p:grpSpPr>
          <p:sp>
            <p:nvSpPr>
              <p:cNvPr id="45" name="円/楕円 44"/>
              <p:cNvSpPr/>
              <p:nvPr/>
            </p:nvSpPr>
            <p:spPr>
              <a:xfrm>
                <a:off x="3351163" y="2645376"/>
                <a:ext cx="716391" cy="71639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グループ化 45"/>
              <p:cNvGrpSpPr/>
              <p:nvPr/>
            </p:nvGrpSpPr>
            <p:grpSpPr>
              <a:xfrm>
                <a:off x="3638272" y="3293092"/>
                <a:ext cx="142171" cy="142171"/>
                <a:chOff x="7452320" y="1579695"/>
                <a:chExt cx="142171" cy="142171"/>
              </a:xfrm>
            </p:grpSpPr>
            <p:sp>
              <p:nvSpPr>
                <p:cNvPr id="47" name="円/楕円 46"/>
                <p:cNvSpPr/>
                <p:nvPr/>
              </p:nvSpPr>
              <p:spPr>
                <a:xfrm>
                  <a:off x="7452320" y="1579695"/>
                  <a:ext cx="142171" cy="14217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8" name="直線コネクタ 47"/>
                <p:cNvCxnSpPr>
                  <a:stCxn id="47" idx="1"/>
                  <a:endCxn id="47" idx="5"/>
                </p:cNvCxnSpPr>
                <p:nvPr/>
              </p:nvCxnSpPr>
              <p:spPr>
                <a:xfrm>
                  <a:off x="7473140" y="1600515"/>
                  <a:ext cx="100531" cy="1005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線コネクタ 48"/>
                <p:cNvCxnSpPr>
                  <a:stCxn id="47" idx="7"/>
                  <a:endCxn id="47" idx="3"/>
                </p:cNvCxnSpPr>
                <p:nvPr/>
              </p:nvCxnSpPr>
              <p:spPr>
                <a:xfrm flipH="1">
                  <a:off x="7473140" y="1600515"/>
                  <a:ext cx="100531" cy="1005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3" name="直線コネクタ 42"/>
            <p:cNvCxnSpPr>
              <a:stCxn id="45" idx="2"/>
            </p:cNvCxnSpPr>
            <p:nvPr/>
          </p:nvCxnSpPr>
          <p:spPr>
            <a:xfrm flipH="1" flipV="1">
              <a:off x="3160864" y="3846181"/>
              <a:ext cx="439385" cy="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H="1" flipV="1">
              <a:off x="4498257" y="3856924"/>
              <a:ext cx="439385" cy="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テキスト ボックス 49"/>
          <p:cNvSpPr txBox="1"/>
          <p:nvPr/>
        </p:nvSpPr>
        <p:spPr>
          <a:xfrm>
            <a:off x="179512" y="98072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自己</a:t>
            </a:r>
            <a:r>
              <a:rPr lang="ja-JP" altLang="en-US" sz="2400" dirty="0" smtClean="0"/>
              <a:t>無撞着方程式</a:t>
            </a:r>
            <a:endParaRPr lang="en-US" sz="2400" dirty="0"/>
          </a:p>
        </p:txBody>
      </p:sp>
      <p:sp>
        <p:nvSpPr>
          <p:cNvPr id="5" name="角丸四角形 4"/>
          <p:cNvSpPr/>
          <p:nvPr/>
        </p:nvSpPr>
        <p:spPr>
          <a:xfrm>
            <a:off x="1259632" y="3068960"/>
            <a:ext cx="1209925" cy="10563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角丸四角形 5"/>
          <p:cNvSpPr/>
          <p:nvPr/>
        </p:nvSpPr>
        <p:spPr>
          <a:xfrm>
            <a:off x="2771800" y="3079416"/>
            <a:ext cx="1226563" cy="10434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円/楕円 7"/>
          <p:cNvSpPr/>
          <p:nvPr/>
        </p:nvSpPr>
        <p:spPr>
          <a:xfrm>
            <a:off x="1476563" y="3178419"/>
            <a:ext cx="789860" cy="78986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円/楕円 8"/>
          <p:cNvSpPr/>
          <p:nvPr/>
        </p:nvSpPr>
        <p:spPr>
          <a:xfrm>
            <a:off x="2994669" y="3188873"/>
            <a:ext cx="789860" cy="78986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図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68" y="3506731"/>
            <a:ext cx="174107" cy="176061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3311222" y="3903245"/>
            <a:ext cx="156751" cy="156751"/>
            <a:chOff x="7452320" y="1579695"/>
            <a:chExt cx="142171" cy="142171"/>
          </a:xfrm>
        </p:grpSpPr>
        <p:sp>
          <p:nvSpPr>
            <p:cNvPr id="16" name="円/楕円 15"/>
            <p:cNvSpPr/>
            <p:nvPr/>
          </p:nvSpPr>
          <p:spPr>
            <a:xfrm>
              <a:off x="7452320" y="1579695"/>
              <a:ext cx="142171" cy="14217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直線コネクタ 16"/>
            <p:cNvCxnSpPr>
              <a:stCxn id="16" idx="1"/>
              <a:endCxn id="16" idx="5"/>
            </p:cNvCxnSpPr>
            <p:nvPr/>
          </p:nvCxnSpPr>
          <p:spPr>
            <a:xfrm>
              <a:off x="7473140" y="1600515"/>
              <a:ext cx="100531" cy="1005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>
              <a:stCxn id="16" idx="7"/>
              <a:endCxn id="16" idx="3"/>
            </p:cNvCxnSpPr>
            <p:nvPr/>
          </p:nvCxnSpPr>
          <p:spPr>
            <a:xfrm flipH="1">
              <a:off x="7473140" y="1600515"/>
              <a:ext cx="100531" cy="1005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グループ化 11"/>
          <p:cNvGrpSpPr/>
          <p:nvPr/>
        </p:nvGrpSpPr>
        <p:grpSpPr>
          <a:xfrm>
            <a:off x="1793116" y="3892562"/>
            <a:ext cx="156751" cy="156751"/>
            <a:chOff x="7452320" y="1579695"/>
            <a:chExt cx="142171" cy="142171"/>
          </a:xfrm>
        </p:grpSpPr>
        <p:sp>
          <p:nvSpPr>
            <p:cNvPr id="13" name="円/楕円 12"/>
            <p:cNvSpPr/>
            <p:nvPr/>
          </p:nvSpPr>
          <p:spPr>
            <a:xfrm>
              <a:off x="7452320" y="1579695"/>
              <a:ext cx="142171" cy="14217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直線コネクタ 13"/>
            <p:cNvCxnSpPr>
              <a:stCxn id="13" idx="1"/>
              <a:endCxn id="13" idx="5"/>
            </p:cNvCxnSpPr>
            <p:nvPr/>
          </p:nvCxnSpPr>
          <p:spPr>
            <a:xfrm>
              <a:off x="7473140" y="1600515"/>
              <a:ext cx="100531" cy="1005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>
              <a:stCxn id="13" idx="7"/>
              <a:endCxn id="13" idx="3"/>
            </p:cNvCxnSpPr>
            <p:nvPr/>
          </p:nvCxnSpPr>
          <p:spPr>
            <a:xfrm flipH="1">
              <a:off x="7473140" y="1600515"/>
              <a:ext cx="100531" cy="1005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4" name="図 28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79" y="3500883"/>
            <a:ext cx="784860" cy="222885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251521" y="2564904"/>
            <a:ext cx="182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NPRG</a:t>
            </a:r>
            <a:r>
              <a:rPr lang="ja-JP" altLang="en-US" sz="2400" dirty="0" smtClean="0"/>
              <a:t>方程式</a:t>
            </a:r>
            <a:endParaRPr lang="en-US" sz="2400" dirty="0"/>
          </a:p>
        </p:txBody>
      </p:sp>
      <p:sp>
        <p:nvSpPr>
          <p:cNvPr id="54" name="円/楕円 53"/>
          <p:cNvSpPr/>
          <p:nvPr/>
        </p:nvSpPr>
        <p:spPr>
          <a:xfrm>
            <a:off x="2958291" y="5486626"/>
            <a:ext cx="519775" cy="519774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図 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278" y="5656172"/>
            <a:ext cx="148681" cy="150351"/>
          </a:xfrm>
          <a:prstGeom prst="rect">
            <a:avLst/>
          </a:prstGeom>
        </p:spPr>
      </p:pic>
      <p:grpSp>
        <p:nvGrpSpPr>
          <p:cNvPr id="56" name="グループ化 55"/>
          <p:cNvGrpSpPr/>
          <p:nvPr/>
        </p:nvGrpSpPr>
        <p:grpSpPr>
          <a:xfrm>
            <a:off x="3166602" y="5956724"/>
            <a:ext cx="103152" cy="103152"/>
            <a:chOff x="7452320" y="1579695"/>
            <a:chExt cx="142171" cy="142171"/>
          </a:xfrm>
        </p:grpSpPr>
        <p:sp>
          <p:nvSpPr>
            <p:cNvPr id="61" name="円/楕円 60"/>
            <p:cNvSpPr/>
            <p:nvPr/>
          </p:nvSpPr>
          <p:spPr>
            <a:xfrm>
              <a:off x="7452320" y="1579695"/>
              <a:ext cx="142171" cy="14217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直線コネクタ 61"/>
            <p:cNvCxnSpPr>
              <a:stCxn id="61" idx="1"/>
              <a:endCxn id="61" idx="5"/>
            </p:cNvCxnSpPr>
            <p:nvPr/>
          </p:nvCxnSpPr>
          <p:spPr>
            <a:xfrm>
              <a:off x="7473140" y="1600515"/>
              <a:ext cx="100531" cy="1005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>
              <a:stCxn id="61" idx="7"/>
              <a:endCxn id="61" idx="3"/>
            </p:cNvCxnSpPr>
            <p:nvPr/>
          </p:nvCxnSpPr>
          <p:spPr>
            <a:xfrm flipH="1">
              <a:off x="7473140" y="1600515"/>
              <a:ext cx="100531" cy="1005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直線コネクタ 63"/>
          <p:cNvCxnSpPr/>
          <p:nvPr/>
        </p:nvCxnSpPr>
        <p:spPr>
          <a:xfrm flipH="1" flipV="1">
            <a:off x="2755901" y="5558634"/>
            <a:ext cx="194866" cy="19519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 flipH="1">
            <a:off x="2761629" y="5760136"/>
            <a:ext cx="194866" cy="19519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グループ化 72"/>
          <p:cNvGrpSpPr/>
          <p:nvPr/>
        </p:nvGrpSpPr>
        <p:grpSpPr>
          <a:xfrm flipH="1">
            <a:off x="3487569" y="5548167"/>
            <a:ext cx="200594" cy="396692"/>
            <a:chOff x="1497673" y="5957664"/>
            <a:chExt cx="200594" cy="396692"/>
          </a:xfrm>
        </p:grpSpPr>
        <p:cxnSp>
          <p:nvCxnSpPr>
            <p:cNvPr id="71" name="直線コネクタ 70"/>
            <p:cNvCxnSpPr/>
            <p:nvPr/>
          </p:nvCxnSpPr>
          <p:spPr>
            <a:xfrm flipH="1" flipV="1">
              <a:off x="1497673" y="5957664"/>
              <a:ext cx="194866" cy="19519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 flipH="1">
              <a:off x="1503401" y="6159166"/>
              <a:ext cx="194866" cy="19519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グループ化 74"/>
          <p:cNvGrpSpPr/>
          <p:nvPr/>
        </p:nvGrpSpPr>
        <p:grpSpPr>
          <a:xfrm>
            <a:off x="1736104" y="5504828"/>
            <a:ext cx="495671" cy="546523"/>
            <a:chOff x="3351163" y="2645376"/>
            <a:chExt cx="716391" cy="789887"/>
          </a:xfrm>
        </p:grpSpPr>
        <p:sp>
          <p:nvSpPr>
            <p:cNvPr id="78" name="円/楕円 77"/>
            <p:cNvSpPr/>
            <p:nvPr/>
          </p:nvSpPr>
          <p:spPr>
            <a:xfrm>
              <a:off x="3351163" y="2645376"/>
              <a:ext cx="716391" cy="71639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グループ化 78"/>
            <p:cNvGrpSpPr/>
            <p:nvPr/>
          </p:nvGrpSpPr>
          <p:grpSpPr>
            <a:xfrm>
              <a:off x="3638272" y="3293092"/>
              <a:ext cx="142171" cy="142171"/>
              <a:chOff x="7452320" y="1579695"/>
              <a:chExt cx="142171" cy="142171"/>
            </a:xfrm>
          </p:grpSpPr>
          <p:sp>
            <p:nvSpPr>
              <p:cNvPr id="80" name="円/楕円 79"/>
              <p:cNvSpPr/>
              <p:nvPr/>
            </p:nvSpPr>
            <p:spPr>
              <a:xfrm>
                <a:off x="7452320" y="1579695"/>
                <a:ext cx="142171" cy="14217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直線コネクタ 80"/>
              <p:cNvCxnSpPr>
                <a:stCxn id="80" idx="1"/>
                <a:endCxn id="80" idx="5"/>
              </p:cNvCxnSpPr>
              <p:nvPr/>
            </p:nvCxnSpPr>
            <p:spPr>
              <a:xfrm>
                <a:off x="7473140" y="1600515"/>
                <a:ext cx="100531" cy="1005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>
                <a:stCxn id="80" idx="7"/>
                <a:endCxn id="80" idx="3"/>
              </p:cNvCxnSpPr>
              <p:nvPr/>
            </p:nvCxnSpPr>
            <p:spPr>
              <a:xfrm flipH="1">
                <a:off x="7473140" y="1600515"/>
                <a:ext cx="100531" cy="1005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6" name="直線コネクタ 75"/>
          <p:cNvCxnSpPr/>
          <p:nvPr/>
        </p:nvCxnSpPr>
        <p:spPr>
          <a:xfrm flipH="1" flipV="1">
            <a:off x="1606424" y="5421237"/>
            <a:ext cx="180370" cy="17582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>
          <a:xfrm flipH="1" flipV="1">
            <a:off x="2175164" y="5936688"/>
            <a:ext cx="180370" cy="17582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 flipH="1">
            <a:off x="2190509" y="5422416"/>
            <a:ext cx="180370" cy="17582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>
          <a:xfrm flipH="1">
            <a:off x="1591073" y="5885614"/>
            <a:ext cx="180370" cy="17582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円/楕円 88"/>
          <p:cNvSpPr/>
          <p:nvPr/>
        </p:nvSpPr>
        <p:spPr>
          <a:xfrm>
            <a:off x="2949864" y="4590496"/>
            <a:ext cx="519775" cy="519774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図 8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20" y="4713634"/>
            <a:ext cx="148681" cy="150351"/>
          </a:xfrm>
          <a:prstGeom prst="rect">
            <a:avLst/>
          </a:prstGeom>
        </p:spPr>
      </p:pic>
      <p:grpSp>
        <p:nvGrpSpPr>
          <p:cNvPr id="91" name="グループ化 90"/>
          <p:cNvGrpSpPr/>
          <p:nvPr/>
        </p:nvGrpSpPr>
        <p:grpSpPr>
          <a:xfrm>
            <a:off x="3158175" y="5060594"/>
            <a:ext cx="103152" cy="103152"/>
            <a:chOff x="7452320" y="1579695"/>
            <a:chExt cx="142171" cy="142171"/>
          </a:xfrm>
        </p:grpSpPr>
        <p:sp>
          <p:nvSpPr>
            <p:cNvPr id="92" name="円/楕円 91"/>
            <p:cNvSpPr/>
            <p:nvPr/>
          </p:nvSpPr>
          <p:spPr>
            <a:xfrm>
              <a:off x="7452320" y="1579695"/>
              <a:ext cx="142171" cy="14217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直線コネクタ 92"/>
            <p:cNvCxnSpPr>
              <a:stCxn id="92" idx="1"/>
              <a:endCxn id="92" idx="5"/>
            </p:cNvCxnSpPr>
            <p:nvPr/>
          </p:nvCxnSpPr>
          <p:spPr>
            <a:xfrm>
              <a:off x="7473140" y="1600515"/>
              <a:ext cx="100531" cy="1005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>
              <a:stCxn id="92" idx="7"/>
              <a:endCxn id="92" idx="3"/>
            </p:cNvCxnSpPr>
            <p:nvPr/>
          </p:nvCxnSpPr>
          <p:spPr>
            <a:xfrm flipH="1">
              <a:off x="7473140" y="1600515"/>
              <a:ext cx="100531" cy="1005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直線コネクタ 94"/>
          <p:cNvCxnSpPr/>
          <p:nvPr/>
        </p:nvCxnSpPr>
        <p:spPr>
          <a:xfrm flipH="1" flipV="1">
            <a:off x="2881387" y="4492992"/>
            <a:ext cx="325538" cy="975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 flipH="1">
            <a:off x="3209751" y="4492992"/>
            <a:ext cx="325538" cy="975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図 10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77" y="5665644"/>
            <a:ext cx="148681" cy="150351"/>
          </a:xfrm>
          <a:prstGeom prst="rect">
            <a:avLst/>
          </a:prstGeom>
        </p:spPr>
      </p:pic>
      <p:sp>
        <p:nvSpPr>
          <p:cNvPr id="113" name="円/楕円 112"/>
          <p:cNvSpPr/>
          <p:nvPr/>
        </p:nvSpPr>
        <p:spPr>
          <a:xfrm>
            <a:off x="4120522" y="5562826"/>
            <a:ext cx="519775" cy="519774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グループ化 113"/>
          <p:cNvGrpSpPr/>
          <p:nvPr/>
        </p:nvGrpSpPr>
        <p:grpSpPr>
          <a:xfrm>
            <a:off x="4328833" y="6032924"/>
            <a:ext cx="103152" cy="103152"/>
            <a:chOff x="7452320" y="1579695"/>
            <a:chExt cx="142171" cy="142171"/>
          </a:xfrm>
        </p:grpSpPr>
        <p:sp>
          <p:nvSpPr>
            <p:cNvPr id="115" name="円/楕円 114"/>
            <p:cNvSpPr/>
            <p:nvPr/>
          </p:nvSpPr>
          <p:spPr>
            <a:xfrm>
              <a:off x="7452320" y="1579695"/>
              <a:ext cx="142171" cy="14217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直線コネクタ 115"/>
            <p:cNvCxnSpPr>
              <a:stCxn id="115" idx="1"/>
              <a:endCxn id="115" idx="5"/>
            </p:cNvCxnSpPr>
            <p:nvPr/>
          </p:nvCxnSpPr>
          <p:spPr>
            <a:xfrm>
              <a:off x="7473140" y="1600515"/>
              <a:ext cx="100531" cy="1005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116"/>
            <p:cNvCxnSpPr>
              <a:stCxn id="115" idx="7"/>
              <a:endCxn id="115" idx="3"/>
            </p:cNvCxnSpPr>
            <p:nvPr/>
          </p:nvCxnSpPr>
          <p:spPr>
            <a:xfrm flipH="1">
              <a:off x="7473140" y="1600515"/>
              <a:ext cx="100531" cy="1005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直線コネクタ 117"/>
          <p:cNvCxnSpPr/>
          <p:nvPr/>
        </p:nvCxnSpPr>
        <p:spPr>
          <a:xfrm flipH="1" flipV="1">
            <a:off x="4052045" y="5465322"/>
            <a:ext cx="325538" cy="975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/>
          <p:cNvCxnSpPr/>
          <p:nvPr/>
        </p:nvCxnSpPr>
        <p:spPr>
          <a:xfrm flipH="1">
            <a:off x="4380409" y="5465322"/>
            <a:ext cx="325538" cy="975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/>
          <p:cNvCxnSpPr/>
          <p:nvPr/>
        </p:nvCxnSpPr>
        <p:spPr>
          <a:xfrm flipH="1" flipV="1">
            <a:off x="4199183" y="5377408"/>
            <a:ext cx="180370" cy="17582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/>
          <p:nvPr/>
        </p:nvCxnSpPr>
        <p:spPr>
          <a:xfrm flipV="1">
            <a:off x="4381400" y="5377408"/>
            <a:ext cx="180370" cy="17582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グループ化 129"/>
          <p:cNvGrpSpPr/>
          <p:nvPr/>
        </p:nvGrpSpPr>
        <p:grpSpPr>
          <a:xfrm>
            <a:off x="708149" y="5556986"/>
            <a:ext cx="413732" cy="433518"/>
            <a:chOff x="228479" y="4838914"/>
            <a:chExt cx="713325" cy="747438"/>
          </a:xfrm>
        </p:grpSpPr>
        <p:cxnSp>
          <p:nvCxnSpPr>
            <p:cNvPr id="124" name="直線コネクタ 123"/>
            <p:cNvCxnSpPr/>
            <p:nvPr/>
          </p:nvCxnSpPr>
          <p:spPr>
            <a:xfrm flipH="1" flipV="1">
              <a:off x="251521" y="4838914"/>
              <a:ext cx="690283" cy="74202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/>
            <p:cNvCxnSpPr/>
            <p:nvPr/>
          </p:nvCxnSpPr>
          <p:spPr>
            <a:xfrm flipH="1">
              <a:off x="228479" y="4851285"/>
              <a:ext cx="713325" cy="735067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円/楕円 130"/>
          <p:cNvSpPr/>
          <p:nvPr/>
        </p:nvSpPr>
        <p:spPr>
          <a:xfrm flipV="1">
            <a:off x="1704437" y="475770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円/楕円 131"/>
          <p:cNvSpPr/>
          <p:nvPr/>
        </p:nvSpPr>
        <p:spPr>
          <a:xfrm flipV="1">
            <a:off x="3187453" y="456763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円/楕円 132"/>
          <p:cNvSpPr/>
          <p:nvPr/>
        </p:nvSpPr>
        <p:spPr>
          <a:xfrm flipV="1">
            <a:off x="2200108" y="476148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円/楕円 133"/>
          <p:cNvSpPr/>
          <p:nvPr/>
        </p:nvSpPr>
        <p:spPr>
          <a:xfrm flipV="1">
            <a:off x="2933635" y="573727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円/楕円 134"/>
          <p:cNvSpPr/>
          <p:nvPr/>
        </p:nvSpPr>
        <p:spPr>
          <a:xfrm flipV="1">
            <a:off x="3455206" y="57236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円/楕円 135"/>
          <p:cNvSpPr/>
          <p:nvPr/>
        </p:nvSpPr>
        <p:spPr>
          <a:xfrm flipV="1">
            <a:off x="4358540" y="553037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円/楕円 136"/>
          <p:cNvSpPr/>
          <p:nvPr/>
        </p:nvSpPr>
        <p:spPr>
          <a:xfrm flipV="1">
            <a:off x="898837" y="575266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9" name="図 13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98" y="5655758"/>
            <a:ext cx="204026" cy="200597"/>
          </a:xfrm>
          <a:prstGeom prst="rect">
            <a:avLst/>
          </a:prstGeom>
        </p:spPr>
      </p:pic>
      <p:pic>
        <p:nvPicPr>
          <p:cNvPr id="141" name="図 14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47" y="5721393"/>
            <a:ext cx="152591" cy="54864"/>
          </a:xfrm>
          <a:prstGeom prst="rect">
            <a:avLst/>
          </a:prstGeom>
        </p:spPr>
      </p:pic>
      <p:cxnSp>
        <p:nvCxnSpPr>
          <p:cNvPr id="144" name="直線コネクタ 143"/>
          <p:cNvCxnSpPr/>
          <p:nvPr/>
        </p:nvCxnSpPr>
        <p:spPr>
          <a:xfrm flipH="1">
            <a:off x="656889" y="4780484"/>
            <a:ext cx="477692" cy="334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円/楕円 144"/>
          <p:cNvSpPr/>
          <p:nvPr/>
        </p:nvSpPr>
        <p:spPr>
          <a:xfrm flipV="1">
            <a:off x="886611" y="476078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8" name="図 14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67562"/>
            <a:ext cx="204026" cy="200597"/>
          </a:xfrm>
          <a:prstGeom prst="rect">
            <a:avLst/>
          </a:prstGeom>
        </p:spPr>
      </p:pic>
      <p:pic>
        <p:nvPicPr>
          <p:cNvPr id="149" name="図 14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90" y="4763289"/>
            <a:ext cx="152591" cy="54864"/>
          </a:xfrm>
          <a:prstGeom prst="rect">
            <a:avLst/>
          </a:prstGeom>
        </p:spPr>
      </p:pic>
      <p:grpSp>
        <p:nvGrpSpPr>
          <p:cNvPr id="150" name="グループ化 149"/>
          <p:cNvGrpSpPr/>
          <p:nvPr/>
        </p:nvGrpSpPr>
        <p:grpSpPr>
          <a:xfrm>
            <a:off x="709865" y="6237312"/>
            <a:ext cx="413732" cy="433518"/>
            <a:chOff x="228479" y="4838914"/>
            <a:chExt cx="713325" cy="747438"/>
          </a:xfrm>
        </p:grpSpPr>
        <p:cxnSp>
          <p:nvCxnSpPr>
            <p:cNvPr id="151" name="直線コネクタ 150"/>
            <p:cNvCxnSpPr/>
            <p:nvPr/>
          </p:nvCxnSpPr>
          <p:spPr>
            <a:xfrm flipH="1" flipV="1">
              <a:off x="251521" y="4838914"/>
              <a:ext cx="690283" cy="74202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線コネクタ 151"/>
            <p:cNvCxnSpPr/>
            <p:nvPr/>
          </p:nvCxnSpPr>
          <p:spPr>
            <a:xfrm flipH="1">
              <a:off x="228479" y="4851285"/>
              <a:ext cx="713325" cy="735067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円/楕円 152"/>
          <p:cNvSpPr/>
          <p:nvPr/>
        </p:nvSpPr>
        <p:spPr>
          <a:xfrm flipV="1">
            <a:off x="900553" y="643298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4" name="図 15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14" y="6336084"/>
            <a:ext cx="204026" cy="200597"/>
          </a:xfrm>
          <a:prstGeom prst="rect">
            <a:avLst/>
          </a:prstGeom>
        </p:spPr>
      </p:pic>
      <p:cxnSp>
        <p:nvCxnSpPr>
          <p:cNvPr id="155" name="直線コネクタ 154"/>
          <p:cNvCxnSpPr/>
          <p:nvPr/>
        </p:nvCxnSpPr>
        <p:spPr>
          <a:xfrm>
            <a:off x="923081" y="6204895"/>
            <a:ext cx="0" cy="50552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8" name="図 15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86" y="6423844"/>
            <a:ext cx="476631" cy="54864"/>
          </a:xfrm>
          <a:prstGeom prst="rect">
            <a:avLst/>
          </a:prstGeom>
        </p:spPr>
      </p:pic>
      <p:sp>
        <p:nvSpPr>
          <p:cNvPr id="159" name="円/楕円 158"/>
          <p:cNvSpPr/>
          <p:nvPr/>
        </p:nvSpPr>
        <p:spPr>
          <a:xfrm>
            <a:off x="6307289" y="2173076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円/楕円 161"/>
          <p:cNvSpPr/>
          <p:nvPr/>
        </p:nvSpPr>
        <p:spPr>
          <a:xfrm>
            <a:off x="6523312" y="1875968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円/楕円 162"/>
          <p:cNvSpPr/>
          <p:nvPr/>
        </p:nvSpPr>
        <p:spPr>
          <a:xfrm>
            <a:off x="6896507" y="1928080"/>
            <a:ext cx="237756" cy="23775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円/楕円 163"/>
          <p:cNvSpPr/>
          <p:nvPr/>
        </p:nvSpPr>
        <p:spPr>
          <a:xfrm>
            <a:off x="6523312" y="1644851"/>
            <a:ext cx="237756" cy="23775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円/楕円 164"/>
          <p:cNvSpPr/>
          <p:nvPr/>
        </p:nvSpPr>
        <p:spPr>
          <a:xfrm>
            <a:off x="6658751" y="2293881"/>
            <a:ext cx="237756" cy="23775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円/楕円 166"/>
          <p:cNvSpPr/>
          <p:nvPr/>
        </p:nvSpPr>
        <p:spPr>
          <a:xfrm>
            <a:off x="5945098" y="2080843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円/楕円 167"/>
          <p:cNvSpPr/>
          <p:nvPr/>
        </p:nvSpPr>
        <p:spPr>
          <a:xfrm>
            <a:off x="5816694" y="1909478"/>
            <a:ext cx="237756" cy="23775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円/楕円 168"/>
          <p:cNvSpPr/>
          <p:nvPr/>
        </p:nvSpPr>
        <p:spPr>
          <a:xfrm>
            <a:off x="5805059" y="1770825"/>
            <a:ext cx="141378" cy="14137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円/楕円 170"/>
          <p:cNvSpPr/>
          <p:nvPr/>
        </p:nvSpPr>
        <p:spPr>
          <a:xfrm>
            <a:off x="5663681" y="1964839"/>
            <a:ext cx="141378" cy="14137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" name="図 17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08" y="2009853"/>
            <a:ext cx="216624" cy="219056"/>
          </a:xfrm>
          <a:prstGeom prst="rect">
            <a:avLst/>
          </a:prstGeom>
        </p:spPr>
      </p:pic>
      <p:sp>
        <p:nvSpPr>
          <p:cNvPr id="177" name="テキスト ボックス 176"/>
          <p:cNvSpPr txBox="1"/>
          <p:nvPr/>
        </p:nvSpPr>
        <p:spPr>
          <a:xfrm>
            <a:off x="7084900" y="181156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…</a:t>
            </a:r>
            <a:endParaRPr lang="en-US" dirty="0"/>
          </a:p>
        </p:txBody>
      </p:sp>
      <p:sp>
        <p:nvSpPr>
          <p:cNvPr id="179" name="テキスト ボックス 178"/>
          <p:cNvSpPr txBox="1"/>
          <p:nvPr/>
        </p:nvSpPr>
        <p:spPr>
          <a:xfrm rot="14414942">
            <a:off x="6326630" y="139277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…</a:t>
            </a:r>
            <a:endParaRPr lang="en-US" dirty="0"/>
          </a:p>
        </p:txBody>
      </p:sp>
      <p:sp>
        <p:nvSpPr>
          <p:cNvPr id="180" name="テキスト ボックス 179"/>
          <p:cNvSpPr txBox="1"/>
          <p:nvPr/>
        </p:nvSpPr>
        <p:spPr>
          <a:xfrm rot="13113522">
            <a:off x="6673880" y="1726146"/>
            <a:ext cx="328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…</a:t>
            </a:r>
            <a:endParaRPr lang="en-US" dirty="0"/>
          </a:p>
        </p:txBody>
      </p:sp>
      <p:sp>
        <p:nvSpPr>
          <p:cNvPr id="181" name="テキスト ボックス 180"/>
          <p:cNvSpPr txBox="1"/>
          <p:nvPr/>
        </p:nvSpPr>
        <p:spPr>
          <a:xfrm rot="14414942">
            <a:off x="5567830" y="153948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…</a:t>
            </a:r>
            <a:endParaRPr lang="en-US" dirty="0"/>
          </a:p>
        </p:txBody>
      </p:sp>
      <p:sp>
        <p:nvSpPr>
          <p:cNvPr id="182" name="テキスト ボックス 181"/>
          <p:cNvSpPr txBox="1"/>
          <p:nvPr/>
        </p:nvSpPr>
        <p:spPr>
          <a:xfrm rot="9436036">
            <a:off x="6245531" y="197482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…</a:t>
            </a:r>
            <a:endParaRPr lang="en-US" dirty="0"/>
          </a:p>
        </p:txBody>
      </p:sp>
      <p:sp>
        <p:nvSpPr>
          <p:cNvPr id="183" name="円/楕円 182"/>
          <p:cNvSpPr/>
          <p:nvPr/>
        </p:nvSpPr>
        <p:spPr>
          <a:xfrm>
            <a:off x="8302304" y="1506865"/>
            <a:ext cx="237756" cy="237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円/楕円 183"/>
          <p:cNvSpPr/>
          <p:nvPr/>
        </p:nvSpPr>
        <p:spPr>
          <a:xfrm>
            <a:off x="8535836" y="1560628"/>
            <a:ext cx="237756" cy="237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円/楕円 184"/>
          <p:cNvSpPr/>
          <p:nvPr/>
        </p:nvSpPr>
        <p:spPr>
          <a:xfrm>
            <a:off x="8071040" y="1553008"/>
            <a:ext cx="237756" cy="237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円/楕円 185"/>
          <p:cNvSpPr/>
          <p:nvPr/>
        </p:nvSpPr>
        <p:spPr>
          <a:xfrm>
            <a:off x="8726732" y="1728268"/>
            <a:ext cx="237756" cy="237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円/楕円 186"/>
          <p:cNvSpPr/>
          <p:nvPr/>
        </p:nvSpPr>
        <p:spPr>
          <a:xfrm>
            <a:off x="7887332" y="1727973"/>
            <a:ext cx="237756" cy="237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円/楕円 188"/>
          <p:cNvSpPr/>
          <p:nvPr/>
        </p:nvSpPr>
        <p:spPr>
          <a:xfrm>
            <a:off x="7828843" y="1963877"/>
            <a:ext cx="237756" cy="237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円/楕円 189"/>
          <p:cNvSpPr/>
          <p:nvPr/>
        </p:nvSpPr>
        <p:spPr>
          <a:xfrm>
            <a:off x="7879712" y="2209351"/>
            <a:ext cx="237756" cy="237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円/楕円 190"/>
          <p:cNvSpPr/>
          <p:nvPr/>
        </p:nvSpPr>
        <p:spPr>
          <a:xfrm>
            <a:off x="8040560" y="2399156"/>
            <a:ext cx="237756" cy="237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円/楕円 192"/>
          <p:cNvSpPr/>
          <p:nvPr/>
        </p:nvSpPr>
        <p:spPr>
          <a:xfrm>
            <a:off x="6059795" y="4652949"/>
            <a:ext cx="2726836" cy="1656371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円弧 202"/>
          <p:cNvSpPr/>
          <p:nvPr/>
        </p:nvSpPr>
        <p:spPr>
          <a:xfrm>
            <a:off x="7078133" y="4668947"/>
            <a:ext cx="807640" cy="1612070"/>
          </a:xfrm>
          <a:prstGeom prst="arc">
            <a:avLst>
              <a:gd name="adj1" fmla="val 5695596"/>
              <a:gd name="adj2" fmla="val 5589309"/>
            </a:avLst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円/楕円 213"/>
          <p:cNvSpPr/>
          <p:nvPr/>
        </p:nvSpPr>
        <p:spPr>
          <a:xfrm>
            <a:off x="7733309" y="5034980"/>
            <a:ext cx="237756" cy="237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円/楕円 214"/>
          <p:cNvSpPr/>
          <p:nvPr/>
        </p:nvSpPr>
        <p:spPr>
          <a:xfrm>
            <a:off x="7774660" y="5285053"/>
            <a:ext cx="237756" cy="237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円/楕円 215"/>
          <p:cNvSpPr/>
          <p:nvPr/>
        </p:nvSpPr>
        <p:spPr>
          <a:xfrm>
            <a:off x="7766895" y="5511143"/>
            <a:ext cx="237756" cy="237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円/楕円 216"/>
          <p:cNvSpPr/>
          <p:nvPr/>
        </p:nvSpPr>
        <p:spPr>
          <a:xfrm>
            <a:off x="6388027" y="4734422"/>
            <a:ext cx="237756" cy="237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円/楕円 217"/>
          <p:cNvSpPr/>
          <p:nvPr/>
        </p:nvSpPr>
        <p:spPr>
          <a:xfrm>
            <a:off x="6183924" y="4882464"/>
            <a:ext cx="237756" cy="237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円/楕円 218"/>
          <p:cNvSpPr/>
          <p:nvPr/>
        </p:nvSpPr>
        <p:spPr>
          <a:xfrm>
            <a:off x="6031199" y="5075937"/>
            <a:ext cx="237756" cy="237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円/楕円 219"/>
          <p:cNvSpPr/>
          <p:nvPr/>
        </p:nvSpPr>
        <p:spPr>
          <a:xfrm>
            <a:off x="5936394" y="5313693"/>
            <a:ext cx="237756" cy="237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円/楕円 220"/>
          <p:cNvSpPr/>
          <p:nvPr/>
        </p:nvSpPr>
        <p:spPr>
          <a:xfrm>
            <a:off x="7702296" y="5747376"/>
            <a:ext cx="237756" cy="237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円/楕円 221"/>
          <p:cNvSpPr/>
          <p:nvPr/>
        </p:nvSpPr>
        <p:spPr>
          <a:xfrm>
            <a:off x="6106950" y="5762365"/>
            <a:ext cx="237756" cy="237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円/楕円 222"/>
          <p:cNvSpPr/>
          <p:nvPr/>
        </p:nvSpPr>
        <p:spPr>
          <a:xfrm>
            <a:off x="5980697" y="5551449"/>
            <a:ext cx="237756" cy="237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円/楕円 223"/>
          <p:cNvSpPr/>
          <p:nvPr/>
        </p:nvSpPr>
        <p:spPr>
          <a:xfrm>
            <a:off x="7944576" y="4633378"/>
            <a:ext cx="237756" cy="237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円/楕円 224"/>
          <p:cNvSpPr/>
          <p:nvPr/>
        </p:nvSpPr>
        <p:spPr>
          <a:xfrm>
            <a:off x="8167092" y="4722705"/>
            <a:ext cx="237756" cy="237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円/楕円 225"/>
          <p:cNvSpPr/>
          <p:nvPr/>
        </p:nvSpPr>
        <p:spPr>
          <a:xfrm>
            <a:off x="8357988" y="4853300"/>
            <a:ext cx="237756" cy="237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円/楕円 226"/>
          <p:cNvSpPr/>
          <p:nvPr/>
        </p:nvSpPr>
        <p:spPr>
          <a:xfrm>
            <a:off x="8535846" y="5012025"/>
            <a:ext cx="237756" cy="237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円/楕円 227"/>
          <p:cNvSpPr/>
          <p:nvPr/>
        </p:nvSpPr>
        <p:spPr>
          <a:xfrm>
            <a:off x="8654724" y="5209336"/>
            <a:ext cx="237756" cy="237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円/楕円 228"/>
          <p:cNvSpPr/>
          <p:nvPr/>
        </p:nvSpPr>
        <p:spPr>
          <a:xfrm>
            <a:off x="6298585" y="5915283"/>
            <a:ext cx="237756" cy="237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円/楕円 229"/>
          <p:cNvSpPr/>
          <p:nvPr/>
        </p:nvSpPr>
        <p:spPr>
          <a:xfrm>
            <a:off x="7093295" y="4791572"/>
            <a:ext cx="237756" cy="237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円/楕円 230"/>
          <p:cNvSpPr/>
          <p:nvPr/>
        </p:nvSpPr>
        <p:spPr>
          <a:xfrm>
            <a:off x="6990924" y="5017353"/>
            <a:ext cx="237756" cy="237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円/楕円 231"/>
          <p:cNvSpPr/>
          <p:nvPr/>
        </p:nvSpPr>
        <p:spPr>
          <a:xfrm>
            <a:off x="6950586" y="5254016"/>
            <a:ext cx="237756" cy="237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円/楕円 232"/>
          <p:cNvSpPr/>
          <p:nvPr/>
        </p:nvSpPr>
        <p:spPr>
          <a:xfrm>
            <a:off x="7965055" y="6058338"/>
            <a:ext cx="237756" cy="237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円/楕円 233"/>
          <p:cNvSpPr/>
          <p:nvPr/>
        </p:nvSpPr>
        <p:spPr>
          <a:xfrm>
            <a:off x="8196780" y="5982534"/>
            <a:ext cx="237756" cy="237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円/楕円 234"/>
          <p:cNvSpPr/>
          <p:nvPr/>
        </p:nvSpPr>
        <p:spPr>
          <a:xfrm>
            <a:off x="8398906" y="5852506"/>
            <a:ext cx="237756" cy="237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右矢印 239"/>
          <p:cNvSpPr/>
          <p:nvPr/>
        </p:nvSpPr>
        <p:spPr>
          <a:xfrm>
            <a:off x="4932040" y="1790764"/>
            <a:ext cx="432048" cy="53746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右矢印 240"/>
          <p:cNvSpPr/>
          <p:nvPr/>
        </p:nvSpPr>
        <p:spPr>
          <a:xfrm>
            <a:off x="4644008" y="3988934"/>
            <a:ext cx="629471" cy="53746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円/楕円 242"/>
          <p:cNvSpPr/>
          <p:nvPr/>
        </p:nvSpPr>
        <p:spPr>
          <a:xfrm>
            <a:off x="6366110" y="4027378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円/楕円 243"/>
          <p:cNvSpPr/>
          <p:nvPr/>
        </p:nvSpPr>
        <p:spPr>
          <a:xfrm>
            <a:off x="6582133" y="3730270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円/楕円 244"/>
          <p:cNvSpPr/>
          <p:nvPr/>
        </p:nvSpPr>
        <p:spPr>
          <a:xfrm>
            <a:off x="6955328" y="3782382"/>
            <a:ext cx="237756" cy="23775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円/楕円 245"/>
          <p:cNvSpPr/>
          <p:nvPr/>
        </p:nvSpPr>
        <p:spPr>
          <a:xfrm>
            <a:off x="6582133" y="3499153"/>
            <a:ext cx="237756" cy="23775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円/楕円 246"/>
          <p:cNvSpPr/>
          <p:nvPr/>
        </p:nvSpPr>
        <p:spPr>
          <a:xfrm>
            <a:off x="6717572" y="4148183"/>
            <a:ext cx="237756" cy="23775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円/楕円 247"/>
          <p:cNvSpPr/>
          <p:nvPr/>
        </p:nvSpPr>
        <p:spPr>
          <a:xfrm>
            <a:off x="6003919" y="3935145"/>
            <a:ext cx="360040" cy="360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円/楕円 248"/>
          <p:cNvSpPr/>
          <p:nvPr/>
        </p:nvSpPr>
        <p:spPr>
          <a:xfrm>
            <a:off x="5875515" y="3763780"/>
            <a:ext cx="237756" cy="23775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円/楕円 249"/>
          <p:cNvSpPr/>
          <p:nvPr/>
        </p:nvSpPr>
        <p:spPr>
          <a:xfrm>
            <a:off x="5863880" y="3625127"/>
            <a:ext cx="141378" cy="14137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円/楕円 250"/>
          <p:cNvSpPr/>
          <p:nvPr/>
        </p:nvSpPr>
        <p:spPr>
          <a:xfrm>
            <a:off x="5722502" y="3819141"/>
            <a:ext cx="141378" cy="14137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テキスト ボックス 252"/>
          <p:cNvSpPr txBox="1"/>
          <p:nvPr/>
        </p:nvSpPr>
        <p:spPr>
          <a:xfrm>
            <a:off x="7143721" y="366586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…</a:t>
            </a:r>
            <a:endParaRPr lang="en-US" dirty="0"/>
          </a:p>
        </p:txBody>
      </p:sp>
      <p:sp>
        <p:nvSpPr>
          <p:cNvPr id="254" name="テキスト ボックス 253"/>
          <p:cNvSpPr txBox="1"/>
          <p:nvPr/>
        </p:nvSpPr>
        <p:spPr>
          <a:xfrm rot="14414942">
            <a:off x="6362982" y="32690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…</a:t>
            </a:r>
            <a:endParaRPr lang="en-US" dirty="0"/>
          </a:p>
        </p:txBody>
      </p:sp>
      <p:sp>
        <p:nvSpPr>
          <p:cNvPr id="255" name="テキスト ボックス 254"/>
          <p:cNvSpPr txBox="1"/>
          <p:nvPr/>
        </p:nvSpPr>
        <p:spPr>
          <a:xfrm rot="13113522">
            <a:off x="6732701" y="3580448"/>
            <a:ext cx="328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…</a:t>
            </a:r>
            <a:endParaRPr lang="en-US" dirty="0"/>
          </a:p>
        </p:txBody>
      </p:sp>
      <p:sp>
        <p:nvSpPr>
          <p:cNvPr id="256" name="テキスト ボックス 255"/>
          <p:cNvSpPr txBox="1"/>
          <p:nvPr/>
        </p:nvSpPr>
        <p:spPr>
          <a:xfrm rot="14414942">
            <a:off x="5626651" y="339378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…</a:t>
            </a:r>
            <a:endParaRPr lang="en-US" dirty="0"/>
          </a:p>
        </p:txBody>
      </p:sp>
      <p:sp>
        <p:nvSpPr>
          <p:cNvPr id="257" name="テキスト ボックス 256"/>
          <p:cNvSpPr txBox="1"/>
          <p:nvPr/>
        </p:nvSpPr>
        <p:spPr>
          <a:xfrm rot="9436036">
            <a:off x="6304352" y="382912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…</a:t>
            </a:r>
            <a:endParaRPr lang="en-US" dirty="0"/>
          </a:p>
        </p:txBody>
      </p:sp>
      <p:pic>
        <p:nvPicPr>
          <p:cNvPr id="266" name="図 26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276864"/>
            <a:ext cx="291303" cy="294574"/>
          </a:xfrm>
          <a:prstGeom prst="rect">
            <a:avLst/>
          </a:prstGeom>
        </p:spPr>
      </p:pic>
      <p:pic>
        <p:nvPicPr>
          <p:cNvPr id="268" name="図 26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929" y="6465787"/>
            <a:ext cx="802247" cy="275581"/>
          </a:xfrm>
          <a:prstGeom prst="rect">
            <a:avLst/>
          </a:prstGeom>
        </p:spPr>
      </p:pic>
      <p:sp>
        <p:nvSpPr>
          <p:cNvPr id="272" name="角丸四角形 271"/>
          <p:cNvSpPr/>
          <p:nvPr/>
        </p:nvSpPr>
        <p:spPr>
          <a:xfrm>
            <a:off x="7723063" y="3269474"/>
            <a:ext cx="1341618" cy="12235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円/楕円 272"/>
          <p:cNvSpPr/>
          <p:nvPr/>
        </p:nvSpPr>
        <p:spPr>
          <a:xfrm>
            <a:off x="7941164" y="3411098"/>
            <a:ext cx="977401" cy="977401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4" name="図 27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891" y="3810448"/>
            <a:ext cx="216624" cy="219056"/>
          </a:xfrm>
          <a:prstGeom prst="rect">
            <a:avLst/>
          </a:prstGeom>
        </p:spPr>
      </p:pic>
      <p:sp>
        <p:nvSpPr>
          <p:cNvPr id="275" name="円/楕円 274"/>
          <p:cNvSpPr/>
          <p:nvPr/>
        </p:nvSpPr>
        <p:spPr>
          <a:xfrm>
            <a:off x="8310987" y="3307460"/>
            <a:ext cx="237756" cy="237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円/楕円 275"/>
          <p:cNvSpPr/>
          <p:nvPr/>
        </p:nvSpPr>
        <p:spPr>
          <a:xfrm>
            <a:off x="8544519" y="3361223"/>
            <a:ext cx="237756" cy="237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円/楕円 276"/>
          <p:cNvSpPr/>
          <p:nvPr/>
        </p:nvSpPr>
        <p:spPr>
          <a:xfrm>
            <a:off x="8079723" y="3353603"/>
            <a:ext cx="237756" cy="237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円/楕円 277"/>
          <p:cNvSpPr/>
          <p:nvPr/>
        </p:nvSpPr>
        <p:spPr>
          <a:xfrm>
            <a:off x="8735415" y="3528863"/>
            <a:ext cx="237756" cy="237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9" name="円/楕円 278"/>
          <p:cNvSpPr/>
          <p:nvPr/>
        </p:nvSpPr>
        <p:spPr>
          <a:xfrm>
            <a:off x="7896015" y="3528568"/>
            <a:ext cx="237756" cy="237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円/楕円 279"/>
          <p:cNvSpPr/>
          <p:nvPr/>
        </p:nvSpPr>
        <p:spPr>
          <a:xfrm>
            <a:off x="7837526" y="3764472"/>
            <a:ext cx="237756" cy="237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円/楕円 280"/>
          <p:cNvSpPr/>
          <p:nvPr/>
        </p:nvSpPr>
        <p:spPr>
          <a:xfrm>
            <a:off x="7888395" y="4009946"/>
            <a:ext cx="237756" cy="237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円/楕円 281"/>
          <p:cNvSpPr/>
          <p:nvPr/>
        </p:nvSpPr>
        <p:spPr>
          <a:xfrm>
            <a:off x="8049243" y="4199751"/>
            <a:ext cx="237756" cy="237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1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ja-JP" altLang="en-US" dirty="0"/>
              <a:t>相図</a:t>
            </a:r>
            <a:endParaRPr lang="en-US" dirty="0"/>
          </a:p>
        </p:txBody>
      </p:sp>
      <p:pic>
        <p:nvPicPr>
          <p:cNvPr id="2051" name="Picture 3" descr="C:\Users\satodai\Dropbox\work\phys\investigate\MagneticInhibishion\Magnetic_thermal\graph1\TpcVSqB_variousA_b_NLPA_NJL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" b="7138"/>
          <a:stretch/>
        </p:blipFill>
        <p:spPr bwMode="auto">
          <a:xfrm>
            <a:off x="1467853" y="1587848"/>
            <a:ext cx="6519641" cy="442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1804988" cy="31908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039204"/>
            <a:ext cx="854869" cy="361950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27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正方形/長方形 19"/>
              <p:cNvSpPr/>
              <p:nvPr/>
            </p:nvSpPr>
            <p:spPr>
              <a:xfrm>
                <a:off x="755575" y="1844824"/>
                <a:ext cx="7704857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ja-JP" altLang="en-US" sz="2400" dirty="0"/>
                  <a:t>磁場に</a:t>
                </a:r>
                <a:r>
                  <a:rPr lang="ja-JP" altLang="en-US" sz="2400" dirty="0" smtClean="0"/>
                  <a:t>対して横方向の運動量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⊥</m:t>
                        </m:r>
                      </m:sub>
                    </m:sSub>
                  </m:oMath>
                </a14:m>
                <a:r>
                  <a:rPr lang="ja-JP" altLang="en-US" sz="2400" dirty="0"/>
                  <a:t>の</a:t>
                </a:r>
                <a:r>
                  <a:rPr lang="ja-JP" altLang="en-US" sz="2400" dirty="0">
                    <a:solidFill>
                      <a:schemeClr val="tx2"/>
                    </a:solidFill>
                  </a:rPr>
                  <a:t>量子化</a:t>
                </a:r>
                <a:r>
                  <a:rPr lang="ja-JP" altLang="en-US" sz="2400" dirty="0" smtClean="0"/>
                  <a:t>：</a:t>
                </a:r>
                <a:endParaRPr lang="en-US" altLang="ja-JP" sz="24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altLang="ja-JP" sz="2400" dirty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altLang="ja-JP" sz="2400" dirty="0"/>
              </a:p>
              <a:p>
                <a:pPr marL="742950" lvl="1" indent="-285750">
                  <a:buFontTx/>
                  <a:buChar char="-"/>
                </a:pPr>
                <a:r>
                  <a:rPr lang="ja-JP" altLang="en-US" dirty="0" smtClean="0"/>
                  <a:t>ゼロモード</a:t>
                </a:r>
                <a:r>
                  <a:rPr lang="ja-JP" altLang="en-US" dirty="0"/>
                  <a:t>があるためにクォークのループ補正の次元が</a:t>
                </a:r>
                <a:r>
                  <a:rPr lang="ja-JP" altLang="en-US" dirty="0" smtClean="0"/>
                  <a:t>下がる：</a:t>
                </a:r>
                <a:r>
                  <a:rPr lang="en-US" altLang="ja-JP" dirty="0" smtClean="0"/>
                  <a:t/>
                </a:r>
                <a:br>
                  <a:rPr lang="en-US" altLang="ja-JP" dirty="0" smtClean="0"/>
                </a:br>
                <a:r>
                  <a:rPr lang="en-US" altLang="ja-JP" dirty="0" smtClean="0"/>
                  <a:t>                                                                                                       </a:t>
                </a:r>
                <a:r>
                  <a:rPr lang="en-US" altLang="ja-JP" sz="2400" dirty="0" smtClean="0">
                    <a:solidFill>
                      <a:srgbClr val="FF0000"/>
                    </a:solidFill>
                  </a:rPr>
                  <a:t>1+3</a:t>
                </a:r>
                <a:r>
                  <a:rPr lang="ja-JP" altLang="en-US" sz="2400" dirty="0" smtClean="0">
                    <a:solidFill>
                      <a:srgbClr val="FF0000"/>
                    </a:solidFill>
                  </a:rPr>
                  <a:t>⇒</a:t>
                </a:r>
                <a:r>
                  <a:rPr lang="en-US" altLang="ja-JP" sz="2400" dirty="0" smtClean="0">
                    <a:solidFill>
                      <a:srgbClr val="FF0000"/>
                    </a:solidFill>
                  </a:rPr>
                  <a:t>1+1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5" y="1844824"/>
                <a:ext cx="7704857" cy="1846659"/>
              </a:xfrm>
              <a:prstGeom prst="rect">
                <a:avLst/>
              </a:prstGeom>
              <a:blipFill rotWithShape="1">
                <a:blip r:embed="rId4"/>
                <a:stretch>
                  <a:fillRect l="-1108" t="-3960" b="-6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pic>
        <p:nvPicPr>
          <p:cNvPr id="13" name="図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46" y="2519030"/>
            <a:ext cx="5310378" cy="345186"/>
          </a:xfrm>
          <a:prstGeom prst="rect">
            <a:avLst/>
          </a:prstGeom>
        </p:spPr>
      </p:pic>
      <p:grpSp>
        <p:nvGrpSpPr>
          <p:cNvPr id="17" name="グループ化 16"/>
          <p:cNvGrpSpPr/>
          <p:nvPr/>
        </p:nvGrpSpPr>
        <p:grpSpPr>
          <a:xfrm>
            <a:off x="7701240" y="2519030"/>
            <a:ext cx="978025" cy="369332"/>
            <a:chOff x="5724128" y="1628800"/>
            <a:chExt cx="978025" cy="369332"/>
          </a:xfrm>
        </p:grpSpPr>
        <p:pic>
          <p:nvPicPr>
            <p:cNvPr id="14" name="図 1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8" y="1744886"/>
              <a:ext cx="114300" cy="137160"/>
            </a:xfrm>
            <a:prstGeom prst="rect">
              <a:avLst/>
            </a:prstGeom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5796136" y="1628800"/>
              <a:ext cx="906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：スピン</a:t>
              </a:r>
              <a:endParaRPr lang="en-US" dirty="0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6420333" y="6093296"/>
            <a:ext cx="276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/>
              <a:t>Fukushima &amp; Hidaka (</a:t>
            </a:r>
            <a:r>
              <a:rPr lang="en-US" dirty="0" smtClean="0"/>
              <a:t>2012)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正方形/長方形 17"/>
              <p:cNvSpPr/>
              <p:nvPr/>
            </p:nvSpPr>
            <p:spPr>
              <a:xfrm>
                <a:off x="737426" y="941819"/>
                <a:ext cx="772300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ja-JP" altLang="en-US" sz="2800" dirty="0"/>
                  <a:t>強い背景</a:t>
                </a:r>
                <a:r>
                  <a:rPr lang="ja-JP" altLang="en-US" sz="2800" dirty="0" smtClean="0"/>
                  <a:t>磁場</a:t>
                </a:r>
                <a:endParaRPr lang="en-US" altLang="ja-JP" dirty="0"/>
              </a:p>
              <a:p>
                <a:pPr marL="800100" lvl="1" indent="-342900">
                  <a:buFontTx/>
                  <a:buChar char="-"/>
                </a:pPr>
                <a:r>
                  <a:rPr lang="ja-JP" altLang="en-US" sz="2000" dirty="0" smtClean="0"/>
                  <a:t>重イオン</a:t>
                </a:r>
                <a:r>
                  <a:rPr lang="ja-JP" altLang="en-US" sz="2000" dirty="0"/>
                  <a:t>衝突実験におけるかすり衝突</a:t>
                </a:r>
                <a:r>
                  <a:rPr lang="ja-JP" altLang="en-US" sz="2000" dirty="0"/>
                  <a:t>：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/>
                      </a:rPr>
                      <m:t>𝑞𝐵</m:t>
                    </m:r>
                    <m:r>
                      <a:rPr lang="en-US" altLang="ja-JP" sz="2000" i="1">
                        <a:latin typeface="Cambria Math"/>
                      </a:rPr>
                      <m:t>∼10</m:t>
                    </m:r>
                    <m:sSubSup>
                      <m:sSubSup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</a:rPr>
                          <m:t>𝜋</m:t>
                        </m:r>
                      </m:sub>
                      <m:sup>
                        <m:r>
                          <a:rPr lang="en-US" altLang="ja-JP" sz="20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sz="2400" dirty="0" smtClean="0"/>
              </a:p>
            </p:txBody>
          </p:sp>
        </mc:Choice>
        <mc:Fallback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26" y="941819"/>
                <a:ext cx="7723006" cy="830997"/>
              </a:xfrm>
              <a:prstGeom prst="rect">
                <a:avLst/>
              </a:prstGeom>
              <a:blipFill rotWithShape="1">
                <a:blip r:embed="rId7"/>
                <a:stretch>
                  <a:fillRect l="-1421" t="-10219" b="-12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正方形/長方形 18"/>
              <p:cNvSpPr/>
              <p:nvPr/>
            </p:nvSpPr>
            <p:spPr>
              <a:xfrm>
                <a:off x="788303" y="3596433"/>
                <a:ext cx="7128792" cy="840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</a:rPr>
                  <a:t>Magnetic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catalysis</a:t>
                </a:r>
              </a:p>
              <a:p>
                <a:pPr marL="800100" lvl="1" indent="-342900">
                  <a:buFontTx/>
                  <a:buChar char="-"/>
                </a:pPr>
                <a:r>
                  <a:rPr lang="ja-JP" altLang="en-US" sz="2200" dirty="0" smtClean="0"/>
                  <a:t>磁場</a:t>
                </a:r>
                <a:r>
                  <a:rPr lang="ja-JP" altLang="en-US" sz="2200" dirty="0"/>
                  <a:t>に対してカイラル凝縮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2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ja-JP" sz="2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ja-JP" sz="2200" i="1">
                                <a:latin typeface="Cambria Math"/>
                              </a:rPr>
                              <m:t>𝜓</m:t>
                            </m:r>
                          </m:e>
                        </m:acc>
                        <m:r>
                          <a:rPr lang="en-US" altLang="ja-JP" sz="2200" i="1" dirty="0">
                            <a:latin typeface="Cambria Math"/>
                          </a:rPr>
                          <m:t>𝜓</m:t>
                        </m:r>
                      </m:e>
                    </m:d>
                  </m:oMath>
                </a14:m>
                <a:r>
                  <a:rPr lang="ja-JP" altLang="en-US" sz="2200" dirty="0"/>
                  <a:t>が増加する</a:t>
                </a:r>
                <a:r>
                  <a:rPr lang="ja-JP" altLang="en-US" sz="2200" dirty="0" smtClean="0"/>
                  <a:t>．</a:t>
                </a:r>
                <a:endParaRPr lang="en-US" altLang="ja-JP" sz="2200" dirty="0" smtClean="0"/>
              </a:p>
            </p:txBody>
          </p:sp>
        </mc:Choice>
        <mc:Fallback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03" y="3596433"/>
                <a:ext cx="7128792" cy="840679"/>
              </a:xfrm>
              <a:prstGeom prst="rect">
                <a:avLst/>
              </a:prstGeom>
              <a:blipFill rotWithShape="1">
                <a:blip r:embed="rId8"/>
                <a:stretch>
                  <a:fillRect l="-1111" t="-5797" b="-1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正方形/長方形 20"/>
              <p:cNvSpPr/>
              <p:nvPr/>
            </p:nvSpPr>
            <p:spPr>
              <a:xfrm>
                <a:off x="788303" y="4509120"/>
                <a:ext cx="7890961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</a:rPr>
                  <a:t>Magnetic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Inhibition</a:t>
                </a:r>
              </a:p>
              <a:p>
                <a:pPr marL="800100" lvl="1" indent="-342900">
                  <a:buFontTx/>
                  <a:buChar char="-"/>
                </a:pPr>
                <a:r>
                  <a:rPr lang="en-US" sz="2000" dirty="0" smtClean="0"/>
                  <a:t>Lattice </a:t>
                </a:r>
                <a:r>
                  <a:rPr lang="en-US" sz="2000" dirty="0"/>
                  <a:t>simulation </a:t>
                </a:r>
                <a:r>
                  <a:rPr lang="ja-JP" altLang="en-US" sz="2000" dirty="0"/>
                  <a:t>でカイラル</a:t>
                </a:r>
                <a:r>
                  <a:rPr lang="ja-JP" altLang="en-US" sz="2000" dirty="0"/>
                  <a:t>相転移</a:t>
                </a:r>
                <a:r>
                  <a:rPr lang="ja-JP" altLang="en-US" sz="2000" dirty="0"/>
                  <a:t>温度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ja-JP" altLang="en-US" sz="2000" dirty="0"/>
                  <a:t>が</a:t>
                </a:r>
                <a:r>
                  <a:rPr lang="ja-JP" altLang="en-US" sz="2000" dirty="0"/>
                  <a:t>磁場</a:t>
                </a:r>
                <a:r>
                  <a:rPr lang="ja-JP" altLang="en-US" sz="2000" dirty="0"/>
                  <a:t>に対して減少することが報告される</a:t>
                </a:r>
                <a:r>
                  <a:rPr lang="ja-JP" altLang="en-US" sz="2000" dirty="0" smtClean="0"/>
                  <a:t>．</a:t>
                </a:r>
                <a:r>
                  <a:rPr lang="hu-HU" sz="2000" dirty="0" smtClean="0"/>
                  <a:t>Bali</a:t>
                </a:r>
                <a:r>
                  <a:rPr lang="hu-HU" sz="2000" dirty="0"/>
                  <a:t>,</a:t>
                </a:r>
                <a:r>
                  <a:rPr lang="en-US" sz="2000" dirty="0"/>
                  <a:t> et al. </a:t>
                </a:r>
                <a:r>
                  <a:rPr lang="hu-HU" sz="2000" dirty="0"/>
                  <a:t>(</a:t>
                </a:r>
                <a:r>
                  <a:rPr lang="en-US" sz="2000" dirty="0"/>
                  <a:t>2011, </a:t>
                </a:r>
                <a:r>
                  <a:rPr lang="hu-HU" sz="2000" dirty="0"/>
                  <a:t>2012</a:t>
                </a:r>
                <a:r>
                  <a:rPr lang="hu-HU" sz="2000" dirty="0" smtClean="0"/>
                  <a:t>).</a:t>
                </a:r>
                <a:endParaRPr lang="en-US" altLang="ja-JP" sz="2200" dirty="0" smtClean="0"/>
              </a:p>
            </p:txBody>
          </p:sp>
        </mc:Choice>
        <mc:Fallback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03" y="4509120"/>
                <a:ext cx="7890961" cy="1077218"/>
              </a:xfrm>
              <a:prstGeom prst="rect">
                <a:avLst/>
              </a:prstGeom>
              <a:blipFill rotWithShape="1">
                <a:blip r:embed="rId9"/>
                <a:stretch>
                  <a:fillRect l="-1004" t="-4545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正方形/長方形 22"/>
          <p:cNvSpPr/>
          <p:nvPr/>
        </p:nvSpPr>
        <p:spPr>
          <a:xfrm>
            <a:off x="797036" y="5602595"/>
            <a:ext cx="642673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Dimensional reduction</a:t>
            </a:r>
            <a:r>
              <a:rPr lang="ja-JP" altLang="en-US" sz="2400" dirty="0"/>
              <a:t>による</a:t>
            </a:r>
            <a:r>
              <a:rPr lang="ja-JP" altLang="en-US" sz="2400" dirty="0" smtClean="0"/>
              <a:t>説明</a:t>
            </a:r>
            <a:endParaRPr lang="en-US" altLang="ja-JP" sz="2400" dirty="0" smtClean="0"/>
          </a:p>
          <a:p>
            <a:pPr marL="800100" lvl="1" indent="-342900">
              <a:buFontTx/>
              <a:buChar char="-"/>
            </a:pPr>
            <a:r>
              <a:rPr lang="en-US" sz="2200" dirty="0" err="1" smtClean="0"/>
              <a:t>Mermin</a:t>
            </a:r>
            <a:r>
              <a:rPr lang="en-US" sz="2200" dirty="0" smtClean="0"/>
              <a:t>-Wagner-Coleman</a:t>
            </a:r>
            <a:r>
              <a:rPr lang="ja-JP" altLang="en-US" sz="2200" dirty="0" smtClean="0"/>
              <a:t>定理</a:t>
            </a:r>
            <a:endParaRPr lang="en-US" altLang="ja-JP" sz="2200" dirty="0"/>
          </a:p>
          <a:p>
            <a:pPr marL="800100" lvl="1" indent="-342900">
              <a:buFontTx/>
              <a:buChar char="-"/>
            </a:pPr>
            <a:r>
              <a:rPr lang="en-US" sz="2200" dirty="0" smtClean="0"/>
              <a:t>Neutral </a:t>
            </a:r>
            <a:r>
              <a:rPr lang="en-US" sz="2200" dirty="0"/>
              <a:t>pion</a:t>
            </a:r>
            <a:r>
              <a:rPr lang="ja-JP" altLang="en-US" sz="2200" dirty="0"/>
              <a:t>による</a:t>
            </a:r>
            <a:r>
              <a:rPr lang="en-US" altLang="ja-JP" sz="2200" dirty="0"/>
              <a:t>dimensional reduction</a:t>
            </a:r>
            <a:endParaRPr lang="en-US" sz="22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156176" y="3645024"/>
            <a:ext cx="292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Gusynin</a:t>
            </a:r>
            <a:r>
              <a:rPr lang="en-US" dirty="0" smtClean="0"/>
              <a:t>, </a:t>
            </a:r>
            <a:r>
              <a:rPr lang="en-US" dirty="0" err="1" smtClean="0"/>
              <a:t>Miransky</a:t>
            </a:r>
            <a:r>
              <a:rPr lang="en-US" dirty="0" smtClean="0"/>
              <a:t>, </a:t>
            </a:r>
            <a:r>
              <a:rPr lang="en-US" dirty="0" err="1" smtClean="0"/>
              <a:t>Shovkovy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46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93" y="3608641"/>
            <a:ext cx="8482491" cy="567302"/>
          </a:xfrm>
          <a:prstGeom prst="rect">
            <a:avLst/>
          </a:prstGeom>
        </p:spPr>
      </p:pic>
      <p:sp>
        <p:nvSpPr>
          <p:cNvPr id="40" name="角丸四角形 39"/>
          <p:cNvSpPr/>
          <p:nvPr/>
        </p:nvSpPr>
        <p:spPr>
          <a:xfrm>
            <a:off x="4320063" y="7707709"/>
            <a:ext cx="2171219" cy="69913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66662"/>
            <a:ext cx="8229600" cy="886074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背景磁場中での</a:t>
            </a:r>
            <a:r>
              <a:rPr lang="en-US" sz="3600" dirty="0" smtClean="0"/>
              <a:t>Fermion Propagator</a:t>
            </a:r>
            <a:endParaRPr lang="en-US" sz="3600" dirty="0"/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55" y="2030929"/>
            <a:ext cx="2487740" cy="46805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827036"/>
            <a:ext cx="1541387" cy="277989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7707709"/>
            <a:ext cx="4655820" cy="699135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613576"/>
            <a:ext cx="5724716" cy="9401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5988866" y="8550860"/>
                <a:ext cx="3016082" cy="428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 err="1" smtClean="0"/>
                  <a:t>Laguerre</a:t>
                </a:r>
                <a:r>
                  <a:rPr lang="en-US" dirty="0" smtClean="0"/>
                  <a:t> polynomials</a:t>
                </a:r>
                <a:endParaRPr lang="en-US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866" y="8550860"/>
                <a:ext cx="3016082" cy="428707"/>
              </a:xfrm>
              <a:prstGeom prst="rect">
                <a:avLst/>
              </a:prstGeom>
              <a:blipFill rotWithShape="1">
                <a:blip r:embed="rId17"/>
                <a:stretch>
                  <a:fillRect r="-1414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6588224" y="3075052"/>
            <a:ext cx="1995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Schwinger (1950)</a:t>
            </a:r>
            <a:endParaRPr 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139951" y="9549680"/>
            <a:ext cx="4099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Chodos</a:t>
            </a:r>
            <a:r>
              <a:rPr lang="en-US" dirty="0" smtClean="0"/>
              <a:t>, K. </a:t>
            </a:r>
            <a:r>
              <a:rPr lang="en-US" dirty="0" err="1" smtClean="0"/>
              <a:t>Everding</a:t>
            </a:r>
            <a:r>
              <a:rPr lang="en-US" dirty="0" smtClean="0"/>
              <a:t>, D. A. Owen (1990)</a:t>
            </a:r>
            <a:endParaRPr 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971600" y="4678188"/>
            <a:ext cx="7677919" cy="373018"/>
            <a:chOff x="564604" y="4430226"/>
            <a:chExt cx="7677919" cy="373018"/>
          </a:xfrm>
        </p:grpSpPr>
        <p:pic>
          <p:nvPicPr>
            <p:cNvPr id="7" name="図 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6856" y="4464154"/>
              <a:ext cx="1362075" cy="339090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4433912"/>
              <a:ext cx="1438275" cy="321945"/>
            </a:xfrm>
            <a:prstGeom prst="rect">
              <a:avLst/>
            </a:prstGeom>
          </p:spPr>
        </p:pic>
        <p:sp>
          <p:nvSpPr>
            <p:cNvPr id="25" name="テキスト ボックス 24"/>
            <p:cNvSpPr txBox="1"/>
            <p:nvPr/>
          </p:nvSpPr>
          <p:spPr>
            <a:xfrm>
              <a:off x="564604" y="4430226"/>
              <a:ext cx="3211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磁場</a:t>
              </a:r>
              <a:r>
                <a:rPr lang="ja-JP" altLang="en-US" dirty="0"/>
                <a:t>に</a:t>
              </a:r>
              <a:r>
                <a:rPr lang="ja-JP" altLang="en-US" dirty="0" smtClean="0"/>
                <a:t>対して縦方向の</a:t>
              </a:r>
              <a:r>
                <a:rPr lang="ja-JP" altLang="en-US" dirty="0" smtClean="0"/>
                <a:t>運動量</a:t>
              </a:r>
              <a:r>
                <a:rPr lang="ja-JP" altLang="en-US" dirty="0" smtClean="0"/>
                <a:t>：</a:t>
              </a:r>
              <a:endParaRPr 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220072" y="4433912"/>
              <a:ext cx="1685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/>
                <a:t>横</a:t>
              </a:r>
              <a:r>
                <a:rPr lang="ja-JP" altLang="en-US" dirty="0" smtClean="0"/>
                <a:t>方向の動量</a:t>
              </a:r>
              <a:r>
                <a:rPr lang="ja-JP" altLang="en-US" dirty="0" smtClean="0"/>
                <a:t>：</a:t>
              </a:r>
              <a:endParaRPr lang="en-US" dirty="0"/>
            </a:p>
          </p:txBody>
        </p:sp>
      </p:grpSp>
      <p:cxnSp>
        <p:nvCxnSpPr>
          <p:cNvPr id="29" name="直線コネクタ 28"/>
          <p:cNvCxnSpPr/>
          <p:nvPr/>
        </p:nvCxnSpPr>
        <p:spPr>
          <a:xfrm>
            <a:off x="3728826" y="4221088"/>
            <a:ext cx="9746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395536" y="3083588"/>
            <a:ext cx="5758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Fermion propagator</a:t>
            </a:r>
            <a:r>
              <a:rPr lang="ja-JP" altLang="en-US" sz="2000" dirty="0" smtClean="0"/>
              <a:t>が運動量固有状態で表せる：</a:t>
            </a:r>
            <a:endParaRPr lang="en-US" sz="20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13037" y="7037670"/>
            <a:ext cx="2687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ja-JP" sz="2800" dirty="0"/>
              <a:t>P</a:t>
            </a:r>
            <a:r>
              <a:rPr lang="en-US" sz="2800" dirty="0"/>
              <a:t>ole</a:t>
            </a:r>
            <a:r>
              <a:rPr lang="ja-JP" altLang="en-US" sz="2800" dirty="0"/>
              <a:t> </a:t>
            </a:r>
            <a:r>
              <a:rPr lang="en-US" altLang="ja-JP" sz="2800" dirty="0" smtClean="0"/>
              <a:t>structure</a:t>
            </a:r>
            <a:endParaRPr lang="en-US" sz="28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95536" y="1738838"/>
            <a:ext cx="2710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ja-JP" altLang="en-US" sz="2000" dirty="0" smtClean="0"/>
              <a:t>背景磁場：一様磁場</a:t>
            </a:r>
            <a:endParaRPr lang="en-US" sz="2000" dirty="0"/>
          </a:p>
        </p:txBody>
      </p:sp>
      <p:pic>
        <p:nvPicPr>
          <p:cNvPr id="39" name="図 3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00808"/>
            <a:ext cx="1608859" cy="235527"/>
          </a:xfrm>
          <a:prstGeom prst="rect">
            <a:avLst/>
          </a:prstGeom>
        </p:spPr>
      </p:pic>
      <p:sp>
        <p:nvSpPr>
          <p:cNvPr id="41" name="スライド番号プレースホルダー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07384" y="2433801"/>
            <a:ext cx="2307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Proper-time</a:t>
            </a:r>
            <a:r>
              <a:rPr lang="ja-JP" altLang="en-US" sz="2000" dirty="0" smtClean="0"/>
              <a:t>表示</a:t>
            </a:r>
            <a:endParaRPr lang="en-US" sz="1600" dirty="0"/>
          </a:p>
        </p:txBody>
      </p:sp>
      <p:pic>
        <p:nvPicPr>
          <p:cNvPr id="47" name="図 4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04" y="2360740"/>
            <a:ext cx="2872740" cy="594360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292377"/>
            <a:ext cx="160020" cy="184785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1229386" y="5189130"/>
            <a:ext cx="1298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：</a:t>
            </a:r>
            <a:r>
              <a:rPr lang="en-US" altLang="ja-JP" sz="2000" dirty="0" smtClean="0"/>
              <a:t>UV cutoff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606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角丸四角形 64"/>
          <p:cNvSpPr/>
          <p:nvPr/>
        </p:nvSpPr>
        <p:spPr>
          <a:xfrm>
            <a:off x="1058851" y="5503221"/>
            <a:ext cx="3821942" cy="73409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角丸四角形 63"/>
          <p:cNvSpPr/>
          <p:nvPr/>
        </p:nvSpPr>
        <p:spPr>
          <a:xfrm>
            <a:off x="1043608" y="4649693"/>
            <a:ext cx="3837185" cy="73121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角丸四角形 62"/>
          <p:cNvSpPr/>
          <p:nvPr/>
        </p:nvSpPr>
        <p:spPr>
          <a:xfrm>
            <a:off x="3427390" y="3956103"/>
            <a:ext cx="755992" cy="60096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角丸四角形 61"/>
          <p:cNvSpPr/>
          <p:nvPr/>
        </p:nvSpPr>
        <p:spPr>
          <a:xfrm>
            <a:off x="2416771" y="3958012"/>
            <a:ext cx="746107" cy="58197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角丸四角形 59"/>
          <p:cNvSpPr/>
          <p:nvPr/>
        </p:nvSpPr>
        <p:spPr>
          <a:xfrm>
            <a:off x="7638369" y="3717032"/>
            <a:ext cx="1355672" cy="108535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角丸四角形 60"/>
          <p:cNvSpPr/>
          <p:nvPr/>
        </p:nvSpPr>
        <p:spPr>
          <a:xfrm>
            <a:off x="6016267" y="3729407"/>
            <a:ext cx="1355672" cy="108535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7647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Magnetic Catalysis vs. Magnetic Inhibition</a:t>
            </a:r>
            <a:endParaRPr 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24128" y="6372036"/>
            <a:ext cx="276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/>
              <a:t>Fukushima &amp; Hidaka (</a:t>
            </a:r>
            <a:r>
              <a:rPr lang="en-US" dirty="0" smtClean="0"/>
              <a:t>2012)</a:t>
            </a:r>
            <a:endParaRPr lang="en-US" dirty="0"/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70385"/>
            <a:ext cx="3808095" cy="45720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323528" y="836712"/>
            <a:ext cx="3949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Propagator of neutral pion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5364088" y="1370385"/>
            <a:ext cx="1710912" cy="906487"/>
            <a:chOff x="889025" y="1586409"/>
            <a:chExt cx="1882775" cy="997545"/>
          </a:xfrm>
        </p:grpSpPr>
        <p:sp>
          <p:nvSpPr>
            <p:cNvPr id="11" name="円/楕円 10"/>
            <p:cNvSpPr/>
            <p:nvPr/>
          </p:nvSpPr>
          <p:spPr>
            <a:xfrm>
              <a:off x="1331640" y="1586409"/>
              <a:ext cx="997545" cy="99754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直線コネクタ 13"/>
            <p:cNvCxnSpPr>
              <a:stCxn id="11" idx="6"/>
            </p:cNvCxnSpPr>
            <p:nvPr/>
          </p:nvCxnSpPr>
          <p:spPr>
            <a:xfrm flipV="1">
              <a:off x="2329185" y="2085181"/>
              <a:ext cx="442615" cy="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889025" y="2085180"/>
              <a:ext cx="442615" cy="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図 5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84" y="5593137"/>
            <a:ext cx="3449955" cy="563880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323528" y="3386582"/>
            <a:ext cx="2811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ja-JP" altLang="en-US" sz="2400" dirty="0" smtClean="0"/>
              <a:t>有効ポテンシャル</a:t>
            </a:r>
            <a:endParaRPr 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87624" y="2030170"/>
            <a:ext cx="118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0070C0"/>
                </a:solidFill>
              </a:rPr>
              <a:t>横速度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52" name="図 5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647" y="4741540"/>
            <a:ext cx="3301365" cy="563880"/>
          </a:xfrm>
          <a:prstGeom prst="rect">
            <a:avLst/>
          </a:prstGeom>
        </p:spPr>
      </p:pic>
      <p:pic>
        <p:nvPicPr>
          <p:cNvPr id="54" name="図 5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36" y="3044177"/>
            <a:ext cx="218980" cy="223590"/>
          </a:xfrm>
          <a:prstGeom prst="rect">
            <a:avLst/>
          </a:prstGeom>
        </p:spPr>
      </p:pic>
      <p:sp>
        <p:nvSpPr>
          <p:cNvPr id="55" name="テキスト ボックス 54"/>
          <p:cNvSpPr txBox="1"/>
          <p:nvPr/>
        </p:nvSpPr>
        <p:spPr>
          <a:xfrm>
            <a:off x="3329376" y="2939665"/>
            <a:ext cx="2101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：</a:t>
            </a:r>
            <a:r>
              <a:rPr lang="en-US" altLang="ja-JP" sz="2000" dirty="0" smtClean="0"/>
              <a:t>4-fermi</a:t>
            </a:r>
            <a:r>
              <a:rPr lang="ja-JP" altLang="en-US" sz="2000" dirty="0" smtClean="0"/>
              <a:t>結合定数</a:t>
            </a:r>
            <a:endParaRPr lang="en-US" sz="2000" dirty="0"/>
          </a:p>
        </p:txBody>
      </p:sp>
      <p:pic>
        <p:nvPicPr>
          <p:cNvPr id="56" name="図 5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520" y="2761073"/>
            <a:ext cx="209550" cy="114300"/>
          </a:xfrm>
          <a:prstGeom prst="rect">
            <a:avLst/>
          </a:prstGeom>
        </p:spPr>
      </p:pic>
      <p:sp>
        <p:nvSpPr>
          <p:cNvPr id="57" name="テキスト ボックス 56"/>
          <p:cNvSpPr txBox="1"/>
          <p:nvPr/>
        </p:nvSpPr>
        <p:spPr>
          <a:xfrm>
            <a:off x="3337262" y="2595594"/>
            <a:ext cx="2746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：</a:t>
            </a:r>
            <a:r>
              <a:rPr lang="en-US" altLang="ja-JP" sz="2000" dirty="0" smtClean="0"/>
              <a:t>constituent quark mass</a:t>
            </a:r>
            <a:endParaRPr lang="en-US" sz="2000" dirty="0"/>
          </a:p>
        </p:txBody>
      </p:sp>
      <p:pic>
        <p:nvPicPr>
          <p:cNvPr id="17" name="コンテンツ プレースホルダー 6"/>
          <p:cNvPicPr>
            <a:picLocks noGrp="1" noChangeAspect="1"/>
          </p:cNvPicPr>
          <p:nvPr>
            <p:ph idx="1"/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74" y="3932471"/>
            <a:ext cx="3366859" cy="571112"/>
          </a:xfrm>
        </p:spPr>
      </p:pic>
      <p:grpSp>
        <p:nvGrpSpPr>
          <p:cNvPr id="69" name="グループ化 68"/>
          <p:cNvGrpSpPr/>
          <p:nvPr/>
        </p:nvGrpSpPr>
        <p:grpSpPr>
          <a:xfrm>
            <a:off x="4860032" y="3894185"/>
            <a:ext cx="4071925" cy="716392"/>
            <a:chOff x="4964571" y="4368976"/>
            <a:chExt cx="4071925" cy="716392"/>
          </a:xfrm>
        </p:grpSpPr>
        <p:grpSp>
          <p:nvGrpSpPr>
            <p:cNvPr id="67" name="グループ化 66"/>
            <p:cNvGrpSpPr/>
            <p:nvPr/>
          </p:nvGrpSpPr>
          <p:grpSpPr>
            <a:xfrm>
              <a:off x="4964571" y="4368976"/>
              <a:ext cx="4071925" cy="716392"/>
              <a:chOff x="4964571" y="4368976"/>
              <a:chExt cx="4071925" cy="716392"/>
            </a:xfrm>
          </p:grpSpPr>
          <p:grpSp>
            <p:nvGrpSpPr>
              <p:cNvPr id="13" name="グループ化 12"/>
              <p:cNvGrpSpPr/>
              <p:nvPr/>
            </p:nvGrpSpPr>
            <p:grpSpPr>
              <a:xfrm>
                <a:off x="4964571" y="4368976"/>
                <a:ext cx="4071925" cy="716392"/>
                <a:chOff x="1847269" y="3144656"/>
                <a:chExt cx="4071925" cy="716392"/>
              </a:xfrm>
            </p:grpSpPr>
            <p:grpSp>
              <p:nvGrpSpPr>
                <p:cNvPr id="34" name="グループ化 33"/>
                <p:cNvGrpSpPr/>
                <p:nvPr/>
              </p:nvGrpSpPr>
              <p:grpSpPr>
                <a:xfrm>
                  <a:off x="1847269" y="3144657"/>
                  <a:ext cx="2415646" cy="716391"/>
                  <a:chOff x="4445672" y="3437292"/>
                  <a:chExt cx="3363687" cy="997545"/>
                </a:xfrm>
              </p:grpSpPr>
              <p:grpSp>
                <p:nvGrpSpPr>
                  <p:cNvPr id="25" name="グループ化 24"/>
                  <p:cNvGrpSpPr/>
                  <p:nvPr/>
                </p:nvGrpSpPr>
                <p:grpSpPr>
                  <a:xfrm>
                    <a:off x="4445672" y="3746106"/>
                    <a:ext cx="987309" cy="343020"/>
                    <a:chOff x="9468876" y="3785604"/>
                    <a:chExt cx="829038" cy="288032"/>
                  </a:xfrm>
                </p:grpSpPr>
                <p:cxnSp>
                  <p:nvCxnSpPr>
                    <p:cNvPr id="26" name="直線コネクタ 25"/>
                    <p:cNvCxnSpPr/>
                    <p:nvPr/>
                  </p:nvCxnSpPr>
                  <p:spPr>
                    <a:xfrm>
                      <a:off x="9468876" y="3892141"/>
                      <a:ext cx="541006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直線コネクタ 26"/>
                    <p:cNvCxnSpPr/>
                    <p:nvPr/>
                  </p:nvCxnSpPr>
                  <p:spPr>
                    <a:xfrm>
                      <a:off x="9468876" y="3964148"/>
                      <a:ext cx="541006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8" name="円/楕円 27"/>
                    <p:cNvSpPr/>
                    <p:nvPr/>
                  </p:nvSpPr>
                  <p:spPr>
                    <a:xfrm>
                      <a:off x="10009882" y="3785604"/>
                      <a:ext cx="288032" cy="28803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" name="グループ化 28"/>
                  <p:cNvGrpSpPr/>
                  <p:nvPr/>
                </p:nvGrpSpPr>
                <p:grpSpPr>
                  <a:xfrm>
                    <a:off x="6156176" y="3437292"/>
                    <a:ext cx="1653183" cy="997545"/>
                    <a:chOff x="9315148" y="4171940"/>
                    <a:chExt cx="1388169" cy="837633"/>
                  </a:xfrm>
                </p:grpSpPr>
                <p:cxnSp>
                  <p:nvCxnSpPr>
                    <p:cNvPr id="30" name="直線コネクタ 29"/>
                    <p:cNvCxnSpPr/>
                    <p:nvPr/>
                  </p:nvCxnSpPr>
                  <p:spPr>
                    <a:xfrm>
                      <a:off x="9315148" y="4557881"/>
                      <a:ext cx="541006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直線コネクタ 30"/>
                    <p:cNvCxnSpPr/>
                    <p:nvPr/>
                  </p:nvCxnSpPr>
                  <p:spPr>
                    <a:xfrm>
                      <a:off x="9315148" y="4629889"/>
                      <a:ext cx="541006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2" name="円/楕円 31"/>
                    <p:cNvSpPr/>
                    <p:nvPr/>
                  </p:nvSpPr>
                  <p:spPr>
                    <a:xfrm>
                      <a:off x="9865684" y="4171940"/>
                      <a:ext cx="837633" cy="837633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pic>
                <p:nvPicPr>
                  <p:cNvPr id="33" name="図 32"/>
                  <p:cNvPicPr>
                    <a:picLocks noChangeAspect="1"/>
                  </p:cNvPicPr>
                  <p:nvPr>
                    <p:custDataLst>
                      <p:tags r:id="rId10"/>
                    </p:custDataLst>
                  </p:nvPr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81853" y="3892499"/>
                    <a:ext cx="254318" cy="91440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35" name="直線コネクタ 34"/>
                <p:cNvCxnSpPr/>
                <p:nvPr/>
              </p:nvCxnSpPr>
              <p:spPr>
                <a:xfrm>
                  <a:off x="4731954" y="3474735"/>
                  <a:ext cx="46269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線コネクタ 35"/>
                <p:cNvCxnSpPr/>
                <p:nvPr/>
              </p:nvCxnSpPr>
              <p:spPr>
                <a:xfrm>
                  <a:off x="4731954" y="3536320"/>
                  <a:ext cx="46269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円/楕円 36"/>
                <p:cNvSpPr/>
                <p:nvPr/>
              </p:nvSpPr>
              <p:spPr>
                <a:xfrm>
                  <a:off x="5202803" y="3144656"/>
                  <a:ext cx="716391" cy="716391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9" name="図 38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94546" y="3427412"/>
                  <a:ext cx="157912" cy="159685"/>
                </a:xfrm>
                <a:prstGeom prst="rect">
                  <a:avLst/>
                </a:prstGeom>
              </p:spPr>
            </p:pic>
          </p:grpSp>
          <p:sp>
            <p:nvSpPr>
              <p:cNvPr id="66" name="円/楕円 65"/>
              <p:cNvSpPr/>
              <p:nvPr/>
            </p:nvSpPr>
            <p:spPr>
              <a:xfrm flipV="1">
                <a:off x="6604431" y="4669978"/>
                <a:ext cx="126555" cy="1265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円/楕円 67"/>
            <p:cNvSpPr/>
            <p:nvPr/>
          </p:nvSpPr>
          <p:spPr>
            <a:xfrm flipV="1">
              <a:off x="8261377" y="4676328"/>
              <a:ext cx="126555" cy="1265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スライド番号プレースホルダー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pic>
        <p:nvPicPr>
          <p:cNvPr id="73" name="図 7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373" y="1902624"/>
            <a:ext cx="1672590" cy="763905"/>
          </a:xfrm>
          <a:prstGeom prst="rect">
            <a:avLst/>
          </a:prstGeom>
        </p:spPr>
      </p:pic>
      <p:sp>
        <p:nvSpPr>
          <p:cNvPr id="75" name="テキスト ボックス 74"/>
          <p:cNvSpPr txBox="1"/>
          <p:nvPr/>
        </p:nvSpPr>
        <p:spPr>
          <a:xfrm>
            <a:off x="5276817" y="5530006"/>
            <a:ext cx="30107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Pion</a:t>
            </a:r>
            <a:r>
              <a:rPr lang="ja-JP" altLang="en-US" dirty="0" smtClean="0"/>
              <a:t>の</a:t>
            </a:r>
            <a:r>
              <a:rPr lang="ja-JP" altLang="en-US" dirty="0"/>
              <a:t>横</a:t>
            </a:r>
            <a:r>
              <a:rPr lang="ja-JP" altLang="en-US" dirty="0" smtClean="0"/>
              <a:t>運動量に紫外切断：</a:t>
            </a:r>
            <a:endParaRPr lang="en-US" altLang="ja-JP" dirty="0" smtClean="0"/>
          </a:p>
          <a:p>
            <a:endParaRPr lang="en-US" b="0" i="1" dirty="0" smtClean="0">
              <a:latin typeface="Cambria Math"/>
            </a:endParaRPr>
          </a:p>
          <a:p>
            <a:endParaRPr lang="en-US" i="1" dirty="0">
              <a:latin typeface="Cambria Math"/>
            </a:endParaRPr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399" y="5920903"/>
            <a:ext cx="1086993" cy="257175"/>
          </a:xfrm>
          <a:prstGeom prst="rect">
            <a:avLst/>
          </a:prstGeom>
        </p:spPr>
      </p:pic>
      <p:sp>
        <p:nvSpPr>
          <p:cNvPr id="59" name="テキスト ボックス 58"/>
          <p:cNvSpPr txBox="1"/>
          <p:nvPr/>
        </p:nvSpPr>
        <p:spPr>
          <a:xfrm>
            <a:off x="6156176" y="2672024"/>
            <a:ext cx="2824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V. P. </a:t>
            </a:r>
            <a:r>
              <a:rPr lang="en-US" dirty="0" err="1" smtClean="0"/>
              <a:t>Gusynin</a:t>
            </a:r>
            <a:r>
              <a:rPr lang="en-US" dirty="0" smtClean="0"/>
              <a:t>, V. A. </a:t>
            </a:r>
            <a:r>
              <a:rPr lang="en-US" dirty="0" err="1" smtClean="0"/>
              <a:t>Miransky</a:t>
            </a:r>
            <a:r>
              <a:rPr lang="en-US" dirty="0" smtClean="0"/>
              <a:t>, I.A. </a:t>
            </a:r>
            <a:r>
              <a:rPr lang="en-US" dirty="0" err="1" smtClean="0"/>
              <a:t>Shovkovy</a:t>
            </a:r>
            <a:r>
              <a:rPr lang="en-US" dirty="0" smtClean="0"/>
              <a:t> (1996)</a:t>
            </a:r>
            <a:endParaRPr lang="en-US" dirty="0"/>
          </a:p>
        </p:txBody>
      </p:sp>
      <p:cxnSp>
        <p:nvCxnSpPr>
          <p:cNvPr id="23" name="直線コネクタ 22"/>
          <p:cNvCxnSpPr/>
          <p:nvPr/>
        </p:nvCxnSpPr>
        <p:spPr>
          <a:xfrm>
            <a:off x="3178298" y="1772816"/>
            <a:ext cx="28446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45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角丸四角形 72"/>
          <p:cNvSpPr/>
          <p:nvPr/>
        </p:nvSpPr>
        <p:spPr>
          <a:xfrm>
            <a:off x="3772065" y="3973203"/>
            <a:ext cx="742156" cy="4284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solidFill>
                  <a:schemeClr val="tx2"/>
                </a:solidFill>
              </a:rPr>
              <a:t>非摂動くりこみ群（</a:t>
            </a:r>
            <a:r>
              <a:rPr lang="en-US" altLang="ja-JP" dirty="0" smtClean="0">
                <a:solidFill>
                  <a:schemeClr val="tx2"/>
                </a:solidFill>
              </a:rPr>
              <a:t>NPRG)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40660" y="6280994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pic>
        <p:nvPicPr>
          <p:cNvPr id="48" name="図 4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2104" y="1527000"/>
            <a:ext cx="2207183" cy="41552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7" name="グループ化 46"/>
          <p:cNvGrpSpPr/>
          <p:nvPr/>
        </p:nvGrpSpPr>
        <p:grpSpPr bwMode="auto">
          <a:xfrm>
            <a:off x="1246366" y="3289527"/>
            <a:ext cx="2418922" cy="1651641"/>
            <a:chOff x="1163479" y="2998428"/>
            <a:chExt cx="2418922" cy="1651641"/>
          </a:xfrm>
        </p:grpSpPr>
        <p:pic>
          <p:nvPicPr>
            <p:cNvPr id="42" name="図 41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63479" y="3712584"/>
              <a:ext cx="1165620" cy="28441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2" descr="C:\Users\satodai\Dropbox\work\phys\investigate\par_diff\tex-file\figure\1PI_Flow_Eq.png"/>
            <p:cNvPicPr>
              <a:picLocks noChangeAspect="1" noChangeArrowheads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471"/>
            <a:stretch/>
          </p:blipFill>
          <p:spPr bwMode="auto">
            <a:xfrm rot="16200000">
              <a:off x="2148234" y="3215903"/>
              <a:ext cx="1651641" cy="1216692"/>
            </a:xfrm>
            <a:prstGeom prst="rect">
              <a:avLst/>
            </a:prstGeom>
            <a:solidFill>
              <a:schemeClr val="bg1"/>
            </a:solidFill>
            <a:extLst/>
          </p:spPr>
        </p:pic>
      </p:grpSp>
      <p:sp>
        <p:nvSpPr>
          <p:cNvPr id="18" name="正方形/長方形 17"/>
          <p:cNvSpPr/>
          <p:nvPr/>
        </p:nvSpPr>
        <p:spPr>
          <a:xfrm>
            <a:off x="467544" y="951111"/>
            <a:ext cx="4505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err="1" smtClean="0">
                <a:solidFill>
                  <a:schemeClr val="tx2"/>
                </a:solidFill>
              </a:rPr>
              <a:t>Wetterich</a:t>
            </a:r>
            <a:r>
              <a:rPr lang="ja-JP" altLang="en-US" sz="2400" dirty="0" smtClean="0">
                <a:solidFill>
                  <a:schemeClr val="tx2"/>
                </a:solidFill>
              </a:rPr>
              <a:t>の</a:t>
            </a:r>
            <a:r>
              <a:rPr lang="en-US" altLang="ja-JP" sz="2400" dirty="0" smtClean="0">
                <a:solidFill>
                  <a:schemeClr val="tx2"/>
                </a:solidFill>
              </a:rPr>
              <a:t>flow</a:t>
            </a:r>
            <a:r>
              <a:rPr lang="ja-JP" altLang="en-US" sz="2400" dirty="0" smtClean="0">
                <a:solidFill>
                  <a:schemeClr val="tx2"/>
                </a:solidFill>
              </a:rPr>
              <a:t>（</a:t>
            </a:r>
            <a:r>
              <a:rPr lang="en-US" altLang="ja-JP" sz="2400" dirty="0" smtClean="0">
                <a:solidFill>
                  <a:schemeClr val="tx2"/>
                </a:solidFill>
              </a:rPr>
              <a:t>NPRG)</a:t>
            </a:r>
            <a:r>
              <a:rPr lang="ja-JP" altLang="en-US" sz="2400" dirty="0" smtClean="0">
                <a:solidFill>
                  <a:schemeClr val="tx2"/>
                </a:solidFill>
              </a:rPr>
              <a:t>方程式</a:t>
            </a:r>
            <a:endParaRPr lang="ja-JP" altLang="en-US" sz="2400" dirty="0">
              <a:solidFill>
                <a:schemeClr val="tx2"/>
              </a:solidFill>
            </a:endParaRPr>
          </a:p>
        </p:txBody>
      </p:sp>
      <p:grpSp>
        <p:nvGrpSpPr>
          <p:cNvPr id="40" name="グループ化 39"/>
          <p:cNvGrpSpPr/>
          <p:nvPr/>
        </p:nvGrpSpPr>
        <p:grpSpPr bwMode="auto">
          <a:xfrm>
            <a:off x="5708417" y="3269493"/>
            <a:ext cx="3093857" cy="1887699"/>
            <a:chOff x="5983887" y="3933056"/>
            <a:chExt cx="2836585" cy="1730726"/>
          </a:xfrm>
        </p:grpSpPr>
        <p:sp>
          <p:nvSpPr>
            <p:cNvPr id="20" name="テキスト ボックス 19"/>
            <p:cNvSpPr txBox="1"/>
            <p:nvPr/>
          </p:nvSpPr>
          <p:spPr bwMode="auto">
            <a:xfrm>
              <a:off x="5983887" y="3933056"/>
              <a:ext cx="2603119" cy="1580938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endParaRPr kumimoji="1" lang="ja-JP" altLang="en-US"/>
            </a:p>
          </p:txBody>
        </p:sp>
        <p:pic>
          <p:nvPicPr>
            <p:cNvPr id="21" name="Picture 4"/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86"/>
            <a:stretch/>
          </p:blipFill>
          <p:spPr bwMode="auto">
            <a:xfrm>
              <a:off x="6060667" y="3979839"/>
              <a:ext cx="2603119" cy="15353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図 34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02325" y="4801655"/>
              <a:ext cx="555410" cy="16940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図 31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61067" y="4347096"/>
              <a:ext cx="910085" cy="169425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図 3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20696" y="5507985"/>
              <a:ext cx="97227" cy="155797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図 24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03331" y="5375436"/>
              <a:ext cx="117141" cy="137055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" name="テキスト ボックス 2"/>
          <p:cNvSpPr txBox="1"/>
          <p:nvPr/>
        </p:nvSpPr>
        <p:spPr>
          <a:xfrm>
            <a:off x="6988730" y="1124744"/>
            <a:ext cx="1773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Wetterich</a:t>
            </a:r>
            <a:r>
              <a:rPr lang="en-US" dirty="0" smtClean="0"/>
              <a:t> (1993)</a:t>
            </a:r>
            <a:endParaRPr lang="en-US" dirty="0"/>
          </a:p>
        </p:txBody>
      </p:sp>
      <p:pic>
        <p:nvPicPr>
          <p:cNvPr id="41" name="図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35" y="1412776"/>
            <a:ext cx="3794951" cy="720852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1929997" y="5925185"/>
            <a:ext cx="2609677" cy="9955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正方形/長方形 33"/>
          <p:cNvSpPr/>
          <p:nvPr/>
        </p:nvSpPr>
        <p:spPr>
          <a:xfrm>
            <a:off x="4462894" y="5925185"/>
            <a:ext cx="227230" cy="9800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図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472" y="6164758"/>
            <a:ext cx="116845" cy="180055"/>
          </a:xfrm>
          <a:prstGeom prst="rect">
            <a:avLst/>
          </a:prstGeom>
        </p:spPr>
      </p:pic>
      <p:sp>
        <p:nvSpPr>
          <p:cNvPr id="36" name="正方形/長方形 35"/>
          <p:cNvSpPr/>
          <p:nvPr/>
        </p:nvSpPr>
        <p:spPr>
          <a:xfrm>
            <a:off x="4690123" y="5925184"/>
            <a:ext cx="1364283" cy="9955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グループ化 12"/>
          <p:cNvGrpSpPr/>
          <p:nvPr/>
        </p:nvGrpSpPr>
        <p:grpSpPr>
          <a:xfrm>
            <a:off x="1583330" y="5839414"/>
            <a:ext cx="4742368" cy="271811"/>
            <a:chOff x="5281849" y="5462497"/>
            <a:chExt cx="4244787" cy="243292"/>
          </a:xfrm>
        </p:grpSpPr>
        <p:cxnSp>
          <p:nvCxnSpPr>
            <p:cNvPr id="6" name="直線矢印コネクタ 5"/>
            <p:cNvCxnSpPr/>
            <p:nvPr/>
          </p:nvCxnSpPr>
          <p:spPr>
            <a:xfrm>
              <a:off x="5281849" y="5583780"/>
              <a:ext cx="424478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5580112" y="5462497"/>
              <a:ext cx="0" cy="2432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図 4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551" y="6152307"/>
            <a:ext cx="691488" cy="204957"/>
          </a:xfrm>
          <a:prstGeom prst="rect">
            <a:avLst/>
          </a:prstGeom>
        </p:spPr>
      </p:pic>
      <p:pic>
        <p:nvPicPr>
          <p:cNvPr id="76" name="図 7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06" y="5892778"/>
            <a:ext cx="162306" cy="19431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45" y="6170013"/>
            <a:ext cx="109183" cy="176224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1736718" y="6319397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00000"/>
                </a:solidFill>
              </a:rPr>
              <a:t>IR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828376" y="6319397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tx2"/>
                </a:solidFill>
              </a:rPr>
              <a:t>UV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77" name="図 7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522889"/>
            <a:ext cx="1223010" cy="258318"/>
          </a:xfrm>
          <a:prstGeom prst="rect">
            <a:avLst/>
          </a:prstGeom>
        </p:spPr>
      </p:pic>
      <p:pic>
        <p:nvPicPr>
          <p:cNvPr id="79" name="図 7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980" y="5517232"/>
            <a:ext cx="1380744" cy="265176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956" y="6151309"/>
            <a:ext cx="160900" cy="185802"/>
          </a:xfrm>
          <a:prstGeom prst="rect">
            <a:avLst/>
          </a:prstGeom>
        </p:spPr>
      </p:pic>
      <p:pic>
        <p:nvPicPr>
          <p:cNvPr id="78" name="図 7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560" y="5536949"/>
            <a:ext cx="301752" cy="256032"/>
          </a:xfrm>
          <a:prstGeom prst="rect">
            <a:avLst/>
          </a:prstGeom>
        </p:spPr>
      </p:pic>
      <p:cxnSp>
        <p:nvCxnSpPr>
          <p:cNvPr id="67" name="直線コネクタ 66"/>
          <p:cNvCxnSpPr/>
          <p:nvPr/>
        </p:nvCxnSpPr>
        <p:spPr>
          <a:xfrm>
            <a:off x="4459561" y="5839414"/>
            <a:ext cx="0" cy="2718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>
            <a:off x="4690123" y="5845103"/>
            <a:ext cx="0" cy="2718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6054406" y="5839008"/>
            <a:ext cx="0" cy="2718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テキスト ボックス 70"/>
              <p:cNvSpPr txBox="1"/>
              <p:nvPr/>
            </p:nvSpPr>
            <p:spPr>
              <a:xfrm>
                <a:off x="1607637" y="2276872"/>
                <a:ext cx="54846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Φ</m:t>
                        </m:r>
                      </m:e>
                    </m:d>
                  </m:oMath>
                </a14:m>
                <a:r>
                  <a:rPr lang="en-US" b="0" dirty="0" smtClean="0"/>
                  <a:t>: </a:t>
                </a:r>
                <a:r>
                  <a:rPr lang="ja-JP" altLang="en-US" b="0" dirty="0" smtClean="0"/>
                  <a:t>運動量スケール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𝑘</m:t>
                    </m:r>
                  </m:oMath>
                </a14:m>
                <a:r>
                  <a:rPr lang="ja-JP" altLang="en-US" b="0" dirty="0" smtClean="0"/>
                  <a:t>に赤外切断が入った有効</a:t>
                </a:r>
                <a:r>
                  <a:rPr lang="ja-JP" altLang="en-US" b="0" dirty="0" smtClean="0"/>
                  <a:t>作用</a:t>
                </a:r>
                <a:endParaRPr lang="en-US" altLang="ja-JP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𝜕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0" dirty="0" smtClean="0"/>
                  <a:t>: </a:t>
                </a:r>
                <a:r>
                  <a:rPr lang="ja-JP" altLang="en-US" b="0" dirty="0" smtClean="0"/>
                  <a:t>赤外切断を与える</a:t>
                </a:r>
                <a:r>
                  <a:rPr lang="en-US" altLang="ja-JP" b="0" dirty="0" smtClean="0"/>
                  <a:t>regulator</a:t>
                </a:r>
                <a:endParaRPr lang="en-US" b="0" dirty="0" smtClean="0"/>
              </a:p>
            </p:txBody>
          </p:sp>
        </mc:Choice>
        <mc:Fallback>
          <p:sp>
            <p:nvSpPr>
              <p:cNvPr id="71" name="テキスト ボックス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637" y="2276872"/>
                <a:ext cx="5484643" cy="646331"/>
              </a:xfrm>
              <a:prstGeom prst="rect">
                <a:avLst/>
              </a:prstGeom>
              <a:blipFill rotWithShape="1">
                <a:blip r:embed="rId35"/>
                <a:stretch>
                  <a:fillRect t="-7547" r="-445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正方形/長方形 71"/>
          <p:cNvSpPr/>
          <p:nvPr/>
        </p:nvSpPr>
        <p:spPr>
          <a:xfrm>
            <a:off x="467544" y="3039343"/>
            <a:ext cx="2536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rgbClr val="FF0000"/>
                </a:solidFill>
              </a:rPr>
              <a:t>Shell mode</a:t>
            </a:r>
            <a:r>
              <a:rPr lang="ja-JP" altLang="en-US" sz="2400" dirty="0" smtClean="0">
                <a:solidFill>
                  <a:srgbClr val="FF0000"/>
                </a:solidFill>
              </a:rPr>
              <a:t>積分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74" name="図 7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225" y="4064081"/>
            <a:ext cx="597217" cy="245173"/>
          </a:xfrm>
          <a:prstGeom prst="rect">
            <a:avLst/>
          </a:prstGeom>
        </p:spPr>
      </p:pic>
      <p:cxnSp>
        <p:nvCxnSpPr>
          <p:cNvPr id="81" name="直線矢印コネクタ 80"/>
          <p:cNvCxnSpPr/>
          <p:nvPr/>
        </p:nvCxnSpPr>
        <p:spPr>
          <a:xfrm flipH="1">
            <a:off x="4932040" y="5651635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2" name="直線矢印コネクタ 81"/>
          <p:cNvCxnSpPr/>
          <p:nvPr/>
        </p:nvCxnSpPr>
        <p:spPr>
          <a:xfrm flipH="1">
            <a:off x="3196001" y="5652638"/>
            <a:ext cx="8150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4" name="テキスト ボックス 83"/>
          <p:cNvSpPr txBox="1"/>
          <p:nvPr/>
        </p:nvSpPr>
        <p:spPr>
          <a:xfrm>
            <a:off x="467544" y="4941168"/>
            <a:ext cx="2847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chemeClr val="tx2"/>
                </a:solidFill>
              </a:rPr>
              <a:t>flow</a:t>
            </a:r>
            <a:r>
              <a:rPr lang="ja-JP" altLang="en-US" sz="2400" dirty="0" smtClean="0">
                <a:solidFill>
                  <a:schemeClr val="tx2"/>
                </a:solidFill>
              </a:rPr>
              <a:t>方程式を解く：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4134264" y="6357264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Shell mode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/>
              <p:cNvSpPr txBox="1"/>
              <p:nvPr/>
            </p:nvSpPr>
            <p:spPr>
              <a:xfrm>
                <a:off x="5828376" y="2910135"/>
                <a:ext cx="17894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Regulator: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6" name="テキスト ボックス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376" y="2910135"/>
                <a:ext cx="1789401" cy="369332"/>
              </a:xfrm>
              <a:prstGeom prst="rect">
                <a:avLst/>
              </a:prstGeom>
              <a:blipFill rotWithShape="1">
                <a:blip r:embed="rId37"/>
                <a:stretch>
                  <a:fillRect l="-2721" t="-8197" r="-68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59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正方形/長方形 85"/>
          <p:cNvSpPr/>
          <p:nvPr/>
        </p:nvSpPr>
        <p:spPr>
          <a:xfrm>
            <a:off x="4320065" y="3449617"/>
            <a:ext cx="445921" cy="7114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角丸四角形 61"/>
          <p:cNvSpPr/>
          <p:nvPr/>
        </p:nvSpPr>
        <p:spPr>
          <a:xfrm>
            <a:off x="1996452" y="3509647"/>
            <a:ext cx="2039801" cy="5681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角丸四角形 59"/>
          <p:cNvSpPr/>
          <p:nvPr/>
        </p:nvSpPr>
        <p:spPr>
          <a:xfrm>
            <a:off x="2195736" y="1763489"/>
            <a:ext cx="2664296" cy="7675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線形シグマ模型</a:t>
            </a:r>
            <a:r>
              <a:rPr lang="en-US" altLang="ja-JP" sz="3600" dirty="0" smtClean="0"/>
              <a:t>(Quark-Meson model)</a:t>
            </a:r>
            <a:endParaRPr lang="en-US" sz="3600" dirty="0"/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19" y="4178094"/>
            <a:ext cx="1167434" cy="27541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8" y="1871777"/>
            <a:ext cx="4262162" cy="519545"/>
          </a:xfrm>
          <a:prstGeom prst="rect">
            <a:avLst/>
          </a:prstGeom>
        </p:spPr>
      </p:pic>
      <p:sp>
        <p:nvSpPr>
          <p:cNvPr id="6" name="下矢印 5"/>
          <p:cNvSpPr/>
          <p:nvPr/>
        </p:nvSpPr>
        <p:spPr>
          <a:xfrm>
            <a:off x="2995563" y="2701052"/>
            <a:ext cx="947787" cy="68835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3210" y="2726544"/>
            <a:ext cx="4144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solidFill>
                  <a:schemeClr val="tx2"/>
                </a:solidFill>
              </a:rPr>
              <a:t>Bosonization</a:t>
            </a:r>
            <a:r>
              <a:rPr lang="en-US" altLang="ja-JP" sz="2400" dirty="0" smtClean="0">
                <a:solidFill>
                  <a:schemeClr val="tx2"/>
                </a:solidFill>
              </a:rPr>
              <a:t> </a:t>
            </a:r>
            <a:r>
              <a:rPr lang="en-US" altLang="ja-JP" sz="2400" dirty="0" smtClean="0"/>
              <a:t>(“</a:t>
            </a:r>
            <a:r>
              <a:rPr lang="ja-JP" altLang="en-US" sz="2400" dirty="0" smtClean="0"/>
              <a:t>補助場の導入</a:t>
            </a:r>
            <a:r>
              <a:rPr lang="en-US" altLang="ja-JP" sz="2400" dirty="0" smtClean="0"/>
              <a:t>”)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251520" y="1023119"/>
                <a:ext cx="58379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1-flavor Nambu—</a:t>
                </a:r>
                <a:r>
                  <a:rPr lang="en-US" sz="2400" dirty="0" err="1" smtClean="0"/>
                  <a:t>Jona-Lasinio</a:t>
                </a:r>
                <a:r>
                  <a:rPr lang="ja-JP" altLang="en-US" sz="2400" dirty="0" smtClean="0"/>
                  <a:t>模型 </a:t>
                </a:r>
                <a:r>
                  <a:rPr lang="en-US" altLang="ja-JP" sz="24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0" smtClean="0">
                            <a:latin typeface="Cambria Math"/>
                          </a:rPr>
                          <m:t>c</m:t>
                        </m:r>
                      </m:sub>
                    </m:sSub>
                    <m:r>
                      <m:rPr>
                        <m:nor/>
                      </m:rPr>
                      <a:rPr lang="en-US" altLang="ja-JP" sz="2400" b="0" i="0" smtClean="0">
                        <a:latin typeface="Cambria Math"/>
                      </a:rPr>
                      <m:t> </m:t>
                    </m:r>
                    <m:r>
                      <a:rPr lang="en-US" altLang="ja-JP" sz="2400" b="0" i="1" smtClean="0">
                        <a:latin typeface="Cambria Math"/>
                      </a:rPr>
                      <m:t>=3</m:t>
                    </m:r>
                    <m:r>
                      <m:rPr>
                        <m:nor/>
                      </m:rPr>
                      <a:rPr lang="en-US" altLang="ja-JP" sz="24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23119"/>
                <a:ext cx="5837945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1566" t="-15789" r="-62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" name="図 8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65" y="1556792"/>
            <a:ext cx="912495" cy="670560"/>
          </a:xfrm>
          <a:prstGeom prst="rect">
            <a:avLst/>
          </a:prstGeom>
        </p:spPr>
      </p:pic>
      <p:pic>
        <p:nvPicPr>
          <p:cNvPr id="65" name="図 6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80" y="3437584"/>
            <a:ext cx="6976148" cy="640203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03" y="5539958"/>
            <a:ext cx="8429806" cy="582955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233210" y="4941168"/>
            <a:ext cx="5111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Truncate</a:t>
            </a:r>
            <a:r>
              <a:rPr lang="ja-JP" altLang="en-US" sz="2400" dirty="0" smtClean="0"/>
              <a:t>された有効作用（ </a:t>
            </a:r>
            <a:r>
              <a:rPr lang="en-US" altLang="ja-JP" sz="2400" dirty="0" smtClean="0"/>
              <a:t>“Next LPA” )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2483768" y="6237312"/>
                <a:ext cx="5560176" cy="406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ja-JP" sz="2000" b="0" i="1" smtClean="0">
                            <a:latin typeface="Cambria Math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altLang="ja-JP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dirty="0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altLang="ja-JP" sz="2000" b="0" i="1" dirty="0" smtClean="0">
                            <a:latin typeface="Cambria Math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altLang="ja-JP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dirty="0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altLang="ja-JP" sz="2000" b="0" i="1" dirty="0" smtClean="0">
                            <a:latin typeface="Cambria Math"/>
                          </a:rPr>
                          <m:t>⊥</m:t>
                        </m:r>
                      </m:sub>
                    </m:sSub>
                  </m:oMath>
                </a14:m>
                <a:r>
                  <a:rPr lang="ja-JP" altLang="en-US" sz="2000" dirty="0" smtClean="0"/>
                  <a:t>についての</a:t>
                </a:r>
                <a:r>
                  <a:rPr lang="en-US" altLang="ja-JP" sz="2000" dirty="0" smtClean="0"/>
                  <a:t>RG</a:t>
                </a:r>
                <a:r>
                  <a:rPr lang="ja-JP" altLang="en-US" sz="2000" dirty="0" smtClean="0"/>
                  <a:t>方程式を導出する．</a:t>
                </a:r>
                <a:endParaRPr lang="en-US" sz="2000" dirty="0"/>
              </a:p>
            </p:txBody>
          </p:sp>
        </mc:Choice>
        <mc:Fallback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6237312"/>
                <a:ext cx="5560176" cy="406586"/>
              </a:xfrm>
              <a:prstGeom prst="rect">
                <a:avLst/>
              </a:prstGeom>
              <a:blipFill rotWithShape="1">
                <a:blip r:embed="rId18"/>
                <a:stretch>
                  <a:fillRect t="-11940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グループ化 12"/>
          <p:cNvGrpSpPr/>
          <p:nvPr/>
        </p:nvGrpSpPr>
        <p:grpSpPr>
          <a:xfrm>
            <a:off x="4283968" y="4293096"/>
            <a:ext cx="1440160" cy="491251"/>
            <a:chOff x="1187624" y="4017684"/>
            <a:chExt cx="1440160" cy="491251"/>
          </a:xfrm>
        </p:grpSpPr>
        <p:sp>
          <p:nvSpPr>
            <p:cNvPr id="8" name="正方形/長方形 7"/>
            <p:cNvSpPr/>
            <p:nvPr/>
          </p:nvSpPr>
          <p:spPr>
            <a:xfrm>
              <a:off x="1187624" y="4017684"/>
              <a:ext cx="1440160" cy="49125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図 6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0321" y="4089877"/>
              <a:ext cx="1153447" cy="362354"/>
            </a:xfrm>
            <a:prstGeom prst="rect">
              <a:avLst/>
            </a:prstGeom>
          </p:spPr>
        </p:pic>
      </p:grpSp>
      <p:sp>
        <p:nvSpPr>
          <p:cNvPr id="66" name="右矢印 65"/>
          <p:cNvSpPr/>
          <p:nvPr/>
        </p:nvSpPr>
        <p:spPr>
          <a:xfrm>
            <a:off x="6643794" y="2485745"/>
            <a:ext cx="559039" cy="52616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グループ化 69"/>
          <p:cNvGrpSpPr/>
          <p:nvPr/>
        </p:nvGrpSpPr>
        <p:grpSpPr>
          <a:xfrm>
            <a:off x="5466725" y="2278902"/>
            <a:ext cx="858175" cy="867977"/>
            <a:chOff x="5394717" y="2178691"/>
            <a:chExt cx="858175" cy="867977"/>
          </a:xfrm>
        </p:grpSpPr>
        <p:grpSp>
          <p:nvGrpSpPr>
            <p:cNvPr id="59" name="グループ化 58"/>
            <p:cNvGrpSpPr/>
            <p:nvPr/>
          </p:nvGrpSpPr>
          <p:grpSpPr>
            <a:xfrm>
              <a:off x="5394717" y="2178691"/>
              <a:ext cx="858175" cy="867977"/>
              <a:chOff x="6732241" y="1268760"/>
              <a:chExt cx="720079" cy="728304"/>
            </a:xfrm>
          </p:grpSpPr>
          <p:cxnSp>
            <p:nvCxnSpPr>
              <p:cNvPr id="23" name="直線コネクタ 22"/>
              <p:cNvCxnSpPr/>
              <p:nvPr/>
            </p:nvCxnSpPr>
            <p:spPr>
              <a:xfrm flipH="1">
                <a:off x="6732241" y="1268760"/>
                <a:ext cx="720079" cy="72830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/>
              <p:cNvCxnSpPr/>
              <p:nvPr/>
            </p:nvCxnSpPr>
            <p:spPr>
              <a:xfrm>
                <a:off x="6732241" y="1268760"/>
                <a:ext cx="720079" cy="72830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円/楕円 66"/>
            <p:cNvSpPr/>
            <p:nvPr/>
          </p:nvSpPr>
          <p:spPr>
            <a:xfrm flipV="1">
              <a:off x="5784231" y="2568873"/>
              <a:ext cx="77362" cy="7736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直線コネクタ 40"/>
          <p:cNvCxnSpPr/>
          <p:nvPr/>
        </p:nvCxnSpPr>
        <p:spPr>
          <a:xfrm flipH="1">
            <a:off x="7452321" y="2748827"/>
            <a:ext cx="392430" cy="3969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7452320" y="2351912"/>
            <a:ext cx="392432" cy="3969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グループ化 53"/>
          <p:cNvGrpSpPr/>
          <p:nvPr/>
        </p:nvGrpSpPr>
        <p:grpSpPr>
          <a:xfrm flipH="1">
            <a:off x="8572056" y="2343990"/>
            <a:ext cx="392432" cy="793827"/>
            <a:chOff x="6884640" y="2645296"/>
            <a:chExt cx="360040" cy="728304"/>
          </a:xfrm>
        </p:grpSpPr>
        <p:cxnSp>
          <p:nvCxnSpPr>
            <p:cNvPr id="46" name="直線コネクタ 45"/>
            <p:cNvCxnSpPr/>
            <p:nvPr/>
          </p:nvCxnSpPr>
          <p:spPr>
            <a:xfrm flipH="1">
              <a:off x="6884641" y="3009449"/>
              <a:ext cx="360038" cy="3641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>
              <a:off x="6884640" y="2645296"/>
              <a:ext cx="360040" cy="36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直線コネクタ 55"/>
          <p:cNvCxnSpPr>
            <a:endCxn id="69" idx="2"/>
          </p:cNvCxnSpPr>
          <p:nvPr/>
        </p:nvCxnSpPr>
        <p:spPr>
          <a:xfrm flipV="1">
            <a:off x="7844751" y="2740200"/>
            <a:ext cx="703752" cy="70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円/楕円 67"/>
          <p:cNvSpPr/>
          <p:nvPr/>
        </p:nvSpPr>
        <p:spPr>
          <a:xfrm flipV="1">
            <a:off x="7794165" y="2701069"/>
            <a:ext cx="77362" cy="773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円/楕円 68"/>
          <p:cNvSpPr/>
          <p:nvPr/>
        </p:nvSpPr>
        <p:spPr>
          <a:xfrm flipV="1">
            <a:off x="8548503" y="2701519"/>
            <a:ext cx="77362" cy="773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図 7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725" y="2593107"/>
            <a:ext cx="180975" cy="184785"/>
          </a:xfrm>
          <a:prstGeom prst="rect">
            <a:avLst/>
          </a:prstGeom>
        </p:spPr>
      </p:pic>
      <p:pic>
        <p:nvPicPr>
          <p:cNvPr id="83" name="図 8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744" y="2651371"/>
            <a:ext cx="118110" cy="203835"/>
          </a:xfrm>
          <a:prstGeom prst="rect">
            <a:avLst/>
          </a:prstGeom>
        </p:spPr>
      </p:pic>
      <p:pic>
        <p:nvPicPr>
          <p:cNvPr id="84" name="図 8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87" y="2659292"/>
            <a:ext cx="118110" cy="203835"/>
          </a:xfrm>
          <a:prstGeom prst="rect">
            <a:avLst/>
          </a:prstGeom>
        </p:spPr>
      </p:pic>
      <p:pic>
        <p:nvPicPr>
          <p:cNvPr id="81" name="図 8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339" y="2811391"/>
            <a:ext cx="299085" cy="400050"/>
          </a:xfrm>
          <a:prstGeom prst="rect">
            <a:avLst/>
          </a:prstGeom>
        </p:spPr>
      </p:pic>
      <p:sp>
        <p:nvSpPr>
          <p:cNvPr id="85" name="スライド番号プレースホルダー 8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35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US" dirty="0" smtClean="0"/>
              <a:t>Proper-time flow</a:t>
            </a:r>
            <a:endParaRPr lang="en-US" dirty="0"/>
          </a:p>
        </p:txBody>
      </p:sp>
      <p:pic>
        <p:nvPicPr>
          <p:cNvPr id="13" name="図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26" y="2089031"/>
            <a:ext cx="1007935" cy="71247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07" y="2089031"/>
            <a:ext cx="1077087" cy="712470"/>
          </a:xfrm>
          <a:prstGeom prst="rect">
            <a:avLst/>
          </a:prstGeom>
        </p:spPr>
      </p:pic>
      <p:sp>
        <p:nvSpPr>
          <p:cNvPr id="7" name="右矢印 6"/>
          <p:cNvSpPr/>
          <p:nvPr/>
        </p:nvSpPr>
        <p:spPr>
          <a:xfrm>
            <a:off x="2019167" y="2286484"/>
            <a:ext cx="360040" cy="317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図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492" y="2089031"/>
            <a:ext cx="3710940" cy="7639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251520" y="1368951"/>
                <a:ext cx="7622151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ja-JP" altLang="en-US" sz="2400" dirty="0" smtClean="0"/>
                  <a:t>有効作用</a:t>
                </a:r>
                <a:r>
                  <a:rPr lang="ja-JP" altLang="en-US" sz="2400" dirty="0" smtClean="0"/>
                  <a:t>の２点</a:t>
                </a:r>
                <a:r>
                  <a:rPr lang="ja-JP" altLang="en-US" sz="2400" dirty="0" smtClean="0"/>
                  <a:t>関数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/>
                      </a:rPr>
                      <m:t>𝑥</m:t>
                    </m:r>
                    <m:r>
                      <a:rPr lang="en-US" altLang="ja-JP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ja-JP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400" b="0" i="0" smtClean="0">
                            <a:latin typeface="Cambria Math"/>
                          </a:rPr>
                          <m:t>Γ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/>
                          </a:rPr>
                          <m:t>(2)</m:t>
                        </m:r>
                      </m:sup>
                    </m:sSup>
                  </m:oMath>
                </a14:m>
                <a:r>
                  <a:rPr lang="ja-JP" altLang="en-US" sz="2400" dirty="0" smtClean="0"/>
                  <a:t>を</a:t>
                </a:r>
                <a:r>
                  <a:rPr lang="en-US" altLang="ja-JP" sz="2400" dirty="0" smtClean="0"/>
                  <a:t>regulator</a:t>
                </a:r>
                <a:r>
                  <a:rPr lang="ja-JP" altLang="en-US" sz="2400" dirty="0" smtClean="0"/>
                  <a:t>の引数にする：</a:t>
                </a:r>
                <a:endParaRPr lang="en-US" sz="2400" dirty="0"/>
              </a:p>
            </p:txBody>
          </p:sp>
        </mc:Choice>
        <mc:Fallback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68951"/>
                <a:ext cx="7622151" cy="476990"/>
              </a:xfrm>
              <a:prstGeom prst="rect">
                <a:avLst/>
              </a:prstGeom>
              <a:blipFill rotWithShape="1">
                <a:blip r:embed="rId9"/>
                <a:stretch>
                  <a:fillRect l="-1039" t="-12821" r="-160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/>
          <p:cNvSpPr txBox="1"/>
          <p:nvPr/>
        </p:nvSpPr>
        <p:spPr>
          <a:xfrm>
            <a:off x="253879" y="3356992"/>
            <a:ext cx="6103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Flow</a:t>
            </a:r>
            <a:r>
              <a:rPr lang="ja-JP" altLang="en-US" sz="2400" dirty="0" smtClean="0"/>
              <a:t>方程式の右辺が</a:t>
            </a:r>
            <a:r>
              <a:rPr lang="en-US" altLang="ja-JP" sz="2400" dirty="0" smtClean="0"/>
              <a:t>Proper-time</a:t>
            </a:r>
            <a:r>
              <a:rPr lang="ja-JP" altLang="en-US" sz="2400" dirty="0" smtClean="0"/>
              <a:t>で表せる：</a:t>
            </a:r>
            <a:endParaRPr 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36361" y="5445224"/>
            <a:ext cx="42321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※Note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dirty="0" smtClean="0"/>
              <a:t>背景場と通常の場を同一視する．</a:t>
            </a:r>
            <a:endParaRPr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dirty="0" smtClean="0"/>
              <a:t>背景場を導入することで現れる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dirty="0" smtClean="0"/>
              <a:t>Regulator</a:t>
            </a:r>
            <a:r>
              <a:rPr lang="ja-JP" altLang="en-US" dirty="0" smtClean="0"/>
              <a:t>の</a:t>
            </a:r>
            <a:r>
              <a:rPr lang="en-US" altLang="ja-JP" dirty="0" smtClean="0"/>
              <a:t>cutoff dependence</a:t>
            </a:r>
            <a:r>
              <a:rPr lang="ja-JP" altLang="en-US" dirty="0" smtClean="0"/>
              <a:t>は無視．</a:t>
            </a:r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23" y="4077072"/>
            <a:ext cx="5563552" cy="657987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6147924" y="836712"/>
            <a:ext cx="2809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Litim</a:t>
            </a:r>
            <a:r>
              <a:rPr lang="en-US" sz="2000" dirty="0" smtClean="0"/>
              <a:t> &amp; Pawlowski (2002)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080351" y="4941168"/>
                <a:ext cx="33593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000" dirty="0" smtClean="0"/>
                  <a:t>: proper-time</a:t>
                </a:r>
                <a:r>
                  <a:rPr lang="ja-JP" altLang="en-US" sz="2000" dirty="0" smtClean="0"/>
                  <a:t>の</a:t>
                </a:r>
                <a:r>
                  <a:rPr lang="en-US" altLang="ja-JP" sz="2000" dirty="0" smtClean="0"/>
                  <a:t>regulator</a:t>
                </a:r>
                <a:endParaRPr lang="en-US" sz="2000" dirty="0"/>
              </a:p>
            </p:txBody>
          </p:sp>
        </mc:Choice>
        <mc:Fallback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351" y="4941168"/>
                <a:ext cx="3359318" cy="400110"/>
              </a:xfrm>
              <a:prstGeom prst="rect">
                <a:avLst/>
              </a:prstGeom>
              <a:blipFill rotWithShape="1">
                <a:blip r:embed="rId11"/>
                <a:stretch>
                  <a:fillRect l="-726" t="-12308" r="-1633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スライド番号プレースホルダー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94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4216944" y="3614790"/>
            <a:ext cx="3493788" cy="5887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角丸四角形 46"/>
          <p:cNvSpPr/>
          <p:nvPr/>
        </p:nvSpPr>
        <p:spPr>
          <a:xfrm>
            <a:off x="4254348" y="2995373"/>
            <a:ext cx="4854156" cy="5315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角丸四角形 45"/>
          <p:cNvSpPr/>
          <p:nvPr/>
        </p:nvSpPr>
        <p:spPr>
          <a:xfrm>
            <a:off x="3090332" y="1377926"/>
            <a:ext cx="1359519" cy="118697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角丸四角形 8"/>
          <p:cNvSpPr/>
          <p:nvPr/>
        </p:nvSpPr>
        <p:spPr>
          <a:xfrm>
            <a:off x="1497524" y="1377926"/>
            <a:ext cx="1378214" cy="11724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38165" y="0"/>
                <a:ext cx="8229600" cy="69269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Proper-time flow</a:t>
                </a:r>
                <a:r>
                  <a:rPr lang="ja-JP" altLang="en-US" dirty="0" smtClean="0"/>
                  <a:t>方程式 </a:t>
                </a:r>
                <a:r>
                  <a:rPr lang="en-US" altLang="ja-JP" dirty="0" smtClean="0"/>
                  <a:t>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𝑇</m:t>
                    </m:r>
                    <m:r>
                      <a:rPr lang="en-US" altLang="ja-JP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8165" y="0"/>
                <a:ext cx="8229600" cy="692696"/>
              </a:xfrm>
              <a:blipFill rotWithShape="1">
                <a:blip r:embed="rId8"/>
                <a:stretch>
                  <a:fillRect t="-21930" b="-3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図 4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039" y="1628670"/>
            <a:ext cx="1000125" cy="611505"/>
          </a:xfrm>
          <a:prstGeom prst="rect">
            <a:avLst/>
          </a:prstGeom>
        </p:spPr>
      </p:pic>
      <p:sp>
        <p:nvSpPr>
          <p:cNvPr id="43" name="テキスト ボックス 42"/>
          <p:cNvSpPr txBox="1"/>
          <p:nvPr/>
        </p:nvSpPr>
        <p:spPr>
          <a:xfrm>
            <a:off x="6740624" y="1713845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横速度：</a:t>
            </a:r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7" y="2919391"/>
            <a:ext cx="8964549" cy="1297114"/>
          </a:xfrm>
          <a:prstGeom prst="rect">
            <a:avLst/>
          </a:prstGeom>
        </p:spPr>
      </p:pic>
      <p:grpSp>
        <p:nvGrpSpPr>
          <p:cNvPr id="93" name="グループ化 92"/>
          <p:cNvGrpSpPr/>
          <p:nvPr/>
        </p:nvGrpSpPr>
        <p:grpSpPr>
          <a:xfrm>
            <a:off x="1747949" y="1500916"/>
            <a:ext cx="2473653" cy="978828"/>
            <a:chOff x="2070859" y="2645374"/>
            <a:chExt cx="1996695" cy="790095"/>
          </a:xfrm>
        </p:grpSpPr>
        <p:sp>
          <p:nvSpPr>
            <p:cNvPr id="51" name="円/楕円 50"/>
            <p:cNvSpPr/>
            <p:nvPr/>
          </p:nvSpPr>
          <p:spPr>
            <a:xfrm>
              <a:off x="3351163" y="2645376"/>
              <a:ext cx="716391" cy="71639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2070859" y="2645374"/>
              <a:ext cx="716391" cy="71639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図 5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6498" y="2943150"/>
              <a:ext cx="157912" cy="159685"/>
            </a:xfrm>
            <a:prstGeom prst="rect">
              <a:avLst/>
            </a:prstGeom>
          </p:spPr>
        </p:pic>
        <p:grpSp>
          <p:nvGrpSpPr>
            <p:cNvPr id="87" name="グループ化 86"/>
            <p:cNvGrpSpPr/>
            <p:nvPr/>
          </p:nvGrpSpPr>
          <p:grpSpPr>
            <a:xfrm>
              <a:off x="2357968" y="3293298"/>
              <a:ext cx="142171" cy="142171"/>
              <a:chOff x="7452320" y="1579695"/>
              <a:chExt cx="142171" cy="142171"/>
            </a:xfrm>
          </p:grpSpPr>
          <p:sp>
            <p:nvSpPr>
              <p:cNvPr id="82" name="円/楕円 81"/>
              <p:cNvSpPr/>
              <p:nvPr/>
            </p:nvSpPr>
            <p:spPr>
              <a:xfrm>
                <a:off x="7452320" y="1579695"/>
                <a:ext cx="142171" cy="14217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4" name="直線コネクタ 83"/>
              <p:cNvCxnSpPr>
                <a:stCxn id="82" idx="1"/>
                <a:endCxn id="82" idx="5"/>
              </p:cNvCxnSpPr>
              <p:nvPr/>
            </p:nvCxnSpPr>
            <p:spPr>
              <a:xfrm>
                <a:off x="7473140" y="1600515"/>
                <a:ext cx="100531" cy="1005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/>
              <p:cNvCxnSpPr>
                <a:stCxn id="82" idx="7"/>
                <a:endCxn id="82" idx="3"/>
              </p:cNvCxnSpPr>
              <p:nvPr/>
            </p:nvCxnSpPr>
            <p:spPr>
              <a:xfrm flipH="1">
                <a:off x="7473140" y="1600515"/>
                <a:ext cx="100531" cy="1005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グループ化 87"/>
            <p:cNvGrpSpPr/>
            <p:nvPr/>
          </p:nvGrpSpPr>
          <p:grpSpPr>
            <a:xfrm>
              <a:off x="3638272" y="3293092"/>
              <a:ext cx="142171" cy="142171"/>
              <a:chOff x="7452320" y="1579695"/>
              <a:chExt cx="142171" cy="142171"/>
            </a:xfrm>
          </p:grpSpPr>
          <p:sp>
            <p:nvSpPr>
              <p:cNvPr id="89" name="円/楕円 88"/>
              <p:cNvSpPr/>
              <p:nvPr/>
            </p:nvSpPr>
            <p:spPr>
              <a:xfrm>
                <a:off x="7452320" y="1579695"/>
                <a:ext cx="142171" cy="14217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" name="直線コネクタ 89"/>
              <p:cNvCxnSpPr>
                <a:stCxn id="89" idx="1"/>
                <a:endCxn id="89" idx="5"/>
              </p:cNvCxnSpPr>
              <p:nvPr/>
            </p:nvCxnSpPr>
            <p:spPr>
              <a:xfrm>
                <a:off x="7473140" y="1600515"/>
                <a:ext cx="100531" cy="1005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コネクタ 90"/>
              <p:cNvCxnSpPr>
                <a:stCxn id="89" idx="7"/>
                <a:endCxn id="89" idx="3"/>
              </p:cNvCxnSpPr>
              <p:nvPr/>
            </p:nvCxnSpPr>
            <p:spPr>
              <a:xfrm flipH="1">
                <a:off x="7473140" y="1600515"/>
                <a:ext cx="100531" cy="1005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5" name="図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48" y="1863251"/>
            <a:ext cx="800100" cy="2228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テキスト ボックス 120"/>
              <p:cNvSpPr txBox="1"/>
              <p:nvPr/>
            </p:nvSpPr>
            <p:spPr>
              <a:xfrm>
                <a:off x="4442642" y="5727487"/>
                <a:ext cx="3990061" cy="95410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ja-JP" sz="2000" dirty="0" smtClean="0"/>
                  <a:t>Note: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altLang="ja-JP" dirty="0" smtClean="0"/>
                  <a:t>Large-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ja-JP" b="0" i="0" smtClean="0">
                            <a:latin typeface="Cambria Math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 smtClean="0"/>
                  <a:t> leading</a:t>
                </a:r>
                <a:r>
                  <a:rPr lang="ja-JP" altLang="en-US" dirty="0" smtClean="0"/>
                  <a:t>は平均場近似と同様の振る舞いを与える．</a:t>
                </a:r>
                <a:endParaRPr lang="en-US" altLang="ja-JP" dirty="0" smtClean="0"/>
              </a:p>
            </p:txBody>
          </p:sp>
        </mc:Choice>
        <mc:Fallback>
          <p:sp>
            <p:nvSpPr>
              <p:cNvPr id="121" name="テキスト ボックス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642" y="5727487"/>
                <a:ext cx="3990061" cy="954107"/>
              </a:xfrm>
              <a:prstGeom prst="rect">
                <a:avLst/>
              </a:prstGeom>
              <a:blipFill rotWithShape="1">
                <a:blip r:embed="rId13"/>
                <a:stretch>
                  <a:fillRect l="-1368" t="-1875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テキスト ボックス 130"/>
          <p:cNvSpPr txBox="1"/>
          <p:nvPr/>
        </p:nvSpPr>
        <p:spPr>
          <a:xfrm>
            <a:off x="395536" y="908720"/>
            <a:ext cx="4588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ja-JP" altLang="en-US" sz="2400" dirty="0" smtClean="0"/>
              <a:t>有効ポテンシャルの</a:t>
            </a:r>
            <a:r>
              <a:rPr lang="en-US" altLang="ja-JP" sz="2400" dirty="0" smtClean="0"/>
              <a:t>flow</a:t>
            </a:r>
            <a:r>
              <a:rPr lang="ja-JP" altLang="en-US" sz="2400" dirty="0" smtClean="0"/>
              <a:t>方程式</a:t>
            </a:r>
            <a:endParaRPr lang="en-US" sz="2400" dirty="0"/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42" y="4678843"/>
            <a:ext cx="5193030" cy="67246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386" y="5470932"/>
            <a:ext cx="2092985" cy="622364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899592" y="4433203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質量：</a:t>
            </a:r>
            <a:endParaRPr lang="en-US" sz="2400" dirty="0"/>
          </a:p>
        </p:txBody>
      </p:sp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6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図 4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524" y="3349463"/>
            <a:ext cx="2994660" cy="621030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58" y="1700808"/>
            <a:ext cx="6991731" cy="1203579"/>
          </a:xfrm>
          <a:prstGeom prst="rect">
            <a:avLst/>
          </a:prstGeom>
        </p:spPr>
      </p:pic>
      <p:grpSp>
        <p:nvGrpSpPr>
          <p:cNvPr id="25" name="グループ化 24"/>
          <p:cNvGrpSpPr/>
          <p:nvPr/>
        </p:nvGrpSpPr>
        <p:grpSpPr>
          <a:xfrm>
            <a:off x="3997247" y="476672"/>
            <a:ext cx="1776778" cy="978571"/>
            <a:chOff x="3160864" y="3402422"/>
            <a:chExt cx="1776778" cy="978571"/>
          </a:xfrm>
        </p:grpSpPr>
        <p:grpSp>
          <p:nvGrpSpPr>
            <p:cNvPr id="26" name="グループ化 25"/>
            <p:cNvGrpSpPr/>
            <p:nvPr/>
          </p:nvGrpSpPr>
          <p:grpSpPr>
            <a:xfrm>
              <a:off x="3600249" y="3402422"/>
              <a:ext cx="887518" cy="978571"/>
              <a:chOff x="3351163" y="2645376"/>
              <a:chExt cx="716391" cy="789887"/>
            </a:xfrm>
          </p:grpSpPr>
          <p:sp>
            <p:nvSpPr>
              <p:cNvPr id="29" name="円/楕円 28"/>
              <p:cNvSpPr/>
              <p:nvPr/>
            </p:nvSpPr>
            <p:spPr>
              <a:xfrm>
                <a:off x="3351163" y="2645376"/>
                <a:ext cx="716391" cy="71639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グループ化 29"/>
              <p:cNvGrpSpPr/>
              <p:nvPr/>
            </p:nvGrpSpPr>
            <p:grpSpPr>
              <a:xfrm>
                <a:off x="3638272" y="3293092"/>
                <a:ext cx="142171" cy="142171"/>
                <a:chOff x="7452320" y="1579695"/>
                <a:chExt cx="142171" cy="142171"/>
              </a:xfrm>
            </p:grpSpPr>
            <p:sp>
              <p:nvSpPr>
                <p:cNvPr id="31" name="円/楕円 30"/>
                <p:cNvSpPr/>
                <p:nvPr/>
              </p:nvSpPr>
              <p:spPr>
                <a:xfrm>
                  <a:off x="7452320" y="1579695"/>
                  <a:ext cx="142171" cy="14217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2" name="直線コネクタ 31"/>
                <p:cNvCxnSpPr>
                  <a:stCxn id="31" idx="1"/>
                  <a:endCxn id="31" idx="5"/>
                </p:cNvCxnSpPr>
                <p:nvPr/>
              </p:nvCxnSpPr>
              <p:spPr>
                <a:xfrm>
                  <a:off x="7473140" y="1600515"/>
                  <a:ext cx="100531" cy="1005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線コネクタ 32"/>
                <p:cNvCxnSpPr>
                  <a:stCxn id="31" idx="7"/>
                  <a:endCxn id="31" idx="3"/>
                </p:cNvCxnSpPr>
                <p:nvPr/>
              </p:nvCxnSpPr>
              <p:spPr>
                <a:xfrm flipH="1">
                  <a:off x="7473140" y="1600515"/>
                  <a:ext cx="100531" cy="1005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7" name="直線コネクタ 26"/>
            <p:cNvCxnSpPr>
              <a:stCxn id="29" idx="2"/>
            </p:cNvCxnSpPr>
            <p:nvPr/>
          </p:nvCxnSpPr>
          <p:spPr>
            <a:xfrm flipH="1" flipV="1">
              <a:off x="3160864" y="3846181"/>
              <a:ext cx="439385" cy="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flipH="1" flipV="1">
              <a:off x="4498257" y="3856924"/>
              <a:ext cx="439385" cy="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395536" y="548680"/>
                <a:ext cx="3254161" cy="561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/>
                          </a:rPr>
                          <m:t>∥/⊥</m:t>
                        </m:r>
                      </m:sub>
                    </m:sSub>
                  </m:oMath>
                </a14:m>
                <a:r>
                  <a:rPr lang="ja-JP" altLang="en-US" sz="2800" dirty="0" smtClean="0"/>
                  <a:t>の</a:t>
                </a:r>
                <a:r>
                  <a:rPr lang="en-US" altLang="ja-JP" sz="2800" dirty="0" smtClean="0"/>
                  <a:t>flow</a:t>
                </a:r>
                <a:r>
                  <a:rPr lang="ja-JP" altLang="en-US" sz="2800" dirty="0" smtClean="0"/>
                  <a:t>方程式</a:t>
                </a:r>
                <a:endParaRPr lang="en-US" sz="2800" dirty="0"/>
              </a:p>
            </p:txBody>
          </p:sp>
        </mc:Choice>
        <mc:Fallback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48680"/>
                <a:ext cx="3254161" cy="561885"/>
              </a:xfrm>
              <a:prstGeom prst="rect">
                <a:avLst/>
              </a:prstGeom>
              <a:blipFill rotWithShape="1">
                <a:blip r:embed="rId8"/>
                <a:stretch>
                  <a:fillRect t="-14130" r="-2434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テキスト ボックス 38"/>
          <p:cNvSpPr txBox="1"/>
          <p:nvPr/>
        </p:nvSpPr>
        <p:spPr>
          <a:xfrm>
            <a:off x="253462" y="3404130"/>
            <a:ext cx="2938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ja-JP" altLang="en-US" sz="2400" dirty="0" smtClean="0"/>
              <a:t>採用する</a:t>
            </a:r>
            <a:r>
              <a:rPr lang="en-US" altLang="ja-JP" sz="2400" dirty="0" smtClean="0"/>
              <a:t>regulator:</a:t>
            </a:r>
            <a:endParaRPr lang="en-US" sz="24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245028" y="3501008"/>
            <a:ext cx="286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Schaefer &amp; </a:t>
            </a:r>
            <a:r>
              <a:rPr lang="en-US" dirty="0" err="1" smtClean="0"/>
              <a:t>Wambach</a:t>
            </a:r>
            <a:r>
              <a:rPr lang="en-US" dirty="0" smtClean="0"/>
              <a:t> (2005)</a:t>
            </a:r>
            <a:endParaRPr lang="en-US" dirty="0"/>
          </a:p>
        </p:txBody>
      </p:sp>
      <p:sp>
        <p:nvSpPr>
          <p:cNvPr id="51" name="スライド番号プレースホルダー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5072598"/>
            <a:ext cx="2154555" cy="948690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27" y="4590313"/>
            <a:ext cx="2510790" cy="2667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3715469" y="5877272"/>
                <a:ext cx="5249019" cy="83529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Large-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ja-JP" altLang="en-US" sz="2400" dirty="0" smtClean="0"/>
                  <a:t>で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⊥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ja-JP" altLang="en-US" sz="2400" dirty="0" smtClean="0"/>
                  <a:t>の振る舞いも平均場近似と一致する．</a:t>
                </a:r>
                <a:endParaRPr lang="en-US" sz="2400" dirty="0"/>
              </a:p>
            </p:txBody>
          </p:sp>
        </mc:Choice>
        <mc:Fallback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469" y="5877272"/>
                <a:ext cx="5249019" cy="835293"/>
              </a:xfrm>
              <a:prstGeom prst="rect">
                <a:avLst/>
              </a:prstGeom>
              <a:blipFill rotWithShape="1">
                <a:blip r:embed="rId11"/>
                <a:stretch>
                  <a:fillRect l="-1501" t="-7092" r="-115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3264611" y="4498006"/>
                <a:ext cx="2603533" cy="427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000" dirty="0" smtClean="0"/>
                  <a:t>として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</a:rPr>
                          <m:t>∥/⊥</m:t>
                        </m:r>
                      </m:sub>
                    </m:sSub>
                  </m:oMath>
                </a14:m>
                <a:r>
                  <a:rPr lang="ja-JP" altLang="en-US" sz="2000" dirty="0" smtClean="0"/>
                  <a:t>を積分する：</a:t>
                </a:r>
                <a:endParaRPr lang="en-US" sz="2000" dirty="0"/>
              </a:p>
            </p:txBody>
          </p:sp>
        </mc:Choice>
        <mc:Fallback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611" y="4498006"/>
                <a:ext cx="2603533" cy="427618"/>
              </a:xfrm>
              <a:prstGeom prst="rect">
                <a:avLst/>
              </a:prstGeom>
              <a:blipFill rotWithShape="1">
                <a:blip r:embed="rId12"/>
                <a:stretch>
                  <a:fillRect l="-2576" t="-11429" r="-1874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864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begin{split}&#10;p_\perp^2 = (2n+1-2s)  |qB| ,\quad&#10; n=0,1,2,\cdots&#10;\end{split}&#10;\end{align*}&#10;\end{document}"/>
  <p:tag name="IGUANATEXSIZE" val="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begin{document}&#10;&#10;\begin{align*}&#10;\Lambda&#10;\end{align*}&#10;&#10;\end{document}"/>
  <p:tag name="IGUANATEXSIZE" val="2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begin{document}&#10;&#10;\begin{align*}&#10;\partial_k&#10;\end{align*}&#10;&#10;\end{document}"/>
  <p:tag name="IGUANATEXSIZE" val="1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begin{document}&#10;&#10;\begin{align*}&#10;=&#10;\end{align*}&#10;&#10;\end{document}"/>
  <p:tag name="IGUANATEXSIZE" val="1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begin{document}&#10;&#10;\begin{align*}&#10;\partial_k&#10;\end{align*}&#10;&#10;\end{document}"/>
  <p:tag name="IGUANATEXSIZE" val="1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begin{document}&#10;&#10;\begin{align*}&#10;=&#10;\end{align*}&#10;&#10;\end{document}"/>
  <p:tag name="IGUANATEXSIZE" val="1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begin{document}&#10;&#10;\begin{align*}&#10;\partial_k&#10;\end{align*}&#10;&#10;\end{document}"/>
  <p:tag name="IGUANATEXSIZE" val="1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begin{document}&#10;&#10;\begin{align*}&#10;= \cdots&#10;\end{align*}&#10;&#10;\end{document}"/>
  <p:tag name="IGUANATEXSIZE" val="1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begin{document}&#10;&#10;\begin{align*}&#10;+&#10;\end{align*}&#10;&#10;\end{document}"/>
  <p:tag name="IGUANATEXSIZE" val="3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begin{document}&#10;&#10;\begin{align*}&#10;+&#10;\end{align*}&#10;&#10;\end{document}"/>
  <p:tag name="IGUANATEXSIZE" val="3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begin{document}&#10;&#10;\begin{align*}&#10;+ \cdots&#10;\end{align*}&#10;&#10;\end{document}"/>
  <p:tag name="IGUANATEXSIZE" val="1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begin{document}&#10;&#10;\begin{align*}&#10;+&#10;\end{align*}&#10;&#10;\end{document}"/>
  <p:tag name="IGUANATEXSIZE" val="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begin{document}&#10;&#10;\begin{align*}&#10;p_\parallel^2=p_4^2+p_z^2&#10;\end{align*}&#10;&#10;\end{document}"/>
  <p:tag name="IGUANATEXSIZE" val="2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begin{document}&#10;&#10;\begin{align*}&#10;+&#10;\end{align*}&#10;&#10;\end{document}"/>
  <p:tag name="IGUANATEXSIZE" val="3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begin{document}&#10;&#10;\begin{align*}&#10;=&#10;\end{align*}&#10;&#10;\end{document}"/>
  <p:tag name="IGUANATEXSIZE" val="3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begin{split}&#10;T_{\rm c}(qB)/T_{\rm c}(0)&#10;\end{split}&#10;\end{align*}&#10;\end{document}"/>
  <p:tag name="IGUANATEXSIZE" val="2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begin{split}&#10;qB/f_\pi^2&#10;\end{split}&#10;\end{align*}&#10;\end{document}"/>
  <p:tag name="IGUANATEXSIZE" val="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begin{document}&#10;&#10;\begin{align*}&#10;p_\perp^2=p_x^2+p_y^2&#10;\end{align*}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begin{document}&#10;&#10;\begin{align*}&#10;iD^{-1}_\pi (p)&#10;%&amp;= -\frac{1}{G} &#10;%+\int\!\frac{d^4q}{(2\pi)^4} {\rm tr} \left[&#10;%    \gamma_5 S(q) \gamma_5 S(q+p)&#10;%  \right]\\&#10; &amp;\simeq Z^{-1}_\pi\left(p_\parallel^2 -v^2_\perp p^2_\perp -m_\pi^2 \right)&#10;\end{align*}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{color}&#10;\pagestyle{empty}&#10;\begin{document}&#10;&#10;\begin{align*}&#10;V_\pi(m)\sim&#10;{\color{red}+}\xi \frac{|qB|m^2}{16\pi^2}&#10;  \log \frac{\Lambda^2 e^{2-\gamma}}{m^2}%+\text{const} &#10;\end{align*}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{color}&#10;\pagestyle{empty}&#10;&#10;\begin{document}&#10;&#10;\begin{align*}&#10;V_q(m)&#10;&amp;\sim&#10; {\color{red}-} \frac{|qB|m^2}{8\pi^2}&#10;    \log \frac{e^{1-\gamma} \Lambda^2}{m^2} &#10;\end{align*}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begin{document}&#10;&#10;\begin{align*}&#10;G&#10;\end{align*}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begin{document}&#10;&#10;\begin{align*}&#10;m&#10;\end{align*}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begin{document}&#10;&#10;\begin{align*}&#10;V(m)= \frac{m^2}{2G}+V_q(m)+V_\pi(m)&#10;\end{align*}&#10;&#10;\end{document}"/>
  <p:tag name="IGUANATEXSIZE" val="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begin{document}&#10;&#10;\begin{align*}&#10;%&amp;Z^{-1}_\pi \sim \frac{1}{8\pi^2} \cdot \frac{|qB|}{m^2}\\&#10;%&amp;v^2_\perp \sim \frac{Z_\pi}{8\pi^2} &#10;%\log \frac{e^{-\gamma}\Lambda^2}{m^2}&#10;v^2_\perp \sim &#10;\frac{\log \frac{e^{-\gamma}\Lambda^2}{m^2}}{\frac{|qB|}{m^2}}&#10;\end{align*}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begin{split}&#10;s&#10;\end{split}&#10;\end{align*}&#10;\end{document}"/>
  <p:tag name="IGUANATEXSIZE" val="2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begin{document}&#10;&#10;\begin{align*}&#10;p_\perp^2\leq \xi |qB|&#10;%&amp;\times \Big[&#10;%\left( p_\parallel\cdot \gamma_\parallel+m\right) &#10;%\left(1+\gamma^1\gamma^2\tan(qBs) \right)\\&#10;%&amp;\qquad&#10;%-p_\perp\cdot \gamma_\perp&#10;%  \left(1+\tan^2(qBs) \right)&#10;%\Big]&#10;\end{align*}&#10;&#10;\end{document}"/>
  <p:tag name="IGUANATEXSIZE" val="1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begin{document}&#10;&#10;\begin{align*}&#10;+&#10;\end{align*}&#10;&#10;\end{document}"/>
  <p:tag name="IGUANATEXSIZE" val="3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begin{document}&#10;&#10;\begin{align*}&#10;=&#10;\end{align*}&#10;&#10;\end{document}"/>
  <p:tag name="IGUANATEXSIZE" val="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%%%%%             my command             %%%%%%&#10;\newcommand{\Slash}[1]{{\ooalign{\hfil/\hfil\crcr$#1$}}}%slash &#10;\newcommand{\pa}{\partial}&#10;\begin{align*}&#10; \left(\Gamma_k^{(2)}\right)_{ij}(p,q)=&#10; \frac{\delta^2 \Gamma_k[\Phi]}{\delta\Phi_i(-p) \delta\Phi_j(q)}&#10;\end{align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20"/>
  <p:tag name="PICTUREFILESIZE" val="1003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{color}&#10;\pagestyle{empty}&#10;\begin{document}&#10;&#10;\begin{align*}&#10; \partial_k \Gamma_k[\Phi]&amp;=&#10; \frac{1}{2}{\rm STr}\frac{1}{\Gamma^{(2)}_k+R_k} &#10;  \partial_k R_k&#10;\end{align*}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begin{split}&#10;k&#10;\end{split}&#10;\end{align*}&#10;\end{document}"/>
  <p:tag name="IGUANATEXSIZE" val="1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$&#10;k+\delta k&#10;$&#10;\end{document}"/>
  <p:tag name="IGUANATEXSIZE" val="1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begin{split}&#10;p&#10;\end{split}&#10;\end{align*}&#10;\end{document}"/>
  <p:tag name="IGUANATEXSIZE" val="2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begin{split}&#10;0&#10;\end{split}&#10;\end{align*}&#10;\end{document}"/>
  <p:tag name="IGUANATEXSIZE" val="1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begin{split}&#10;\Gamma_{k=0}=\Gamma&#10;\end{split}&#10;\end{align*}&#10;\end{document}"/>
  <p:tag name="IGUANATEXSIZE" val="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begin{document}&#10;&#10;\begin{align*}&#10;\tilde{S}(p)=&amp;\int^\infty_{1/\Lambda^2}\! ds&#10;\exp\left[ &#10;  -s \big(p_\parallel^2+p_\perp^2 \frac{\tanh (qBs)}{qBs}&#10;              +m^2 \big) \right]&#10; \times(\text{term including gamma matrices})&#10;%&amp;\times \Big[&#10;%\left( p_\parallel\cdot \gamma_\parallel+m\right) &#10;%\left(1+\gamma^1\gamma^2\tan(qBs) \right)\\&#10;%&amp;\qquad&#10;%-p_\perp\cdot \gamma_\perp&#10;%  \left(1+\tan^2(qBs) \right)&#10;%\Big]&#10;\end{align*}&#10;&#10;\end{document}"/>
  <p:tag name="IGUANATEXSIZE" val="1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begin{split}&#10;\Gamma_{k=\Lambda}=S_0&#10;\end{split}&#10;\end{align*}&#10;\end{document}"/>
  <p:tag name="IGUANATEXSIZE" val="2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begin{split}&#10;\Lambda&#10;\end{split}&#10;\end{align*}&#10;\end{document}"/>
  <p:tag name="IGUANATEXSIZE" val="1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begin{split}&#10;\Gamma_k&#10;\end{split}&#10;\end{align*}&#10;\end{document}"/>
  <p:tag name="IGUANATEXSIZE" val="2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partial_k R_k&#10;\end{align*}&#10;\end{document}"/>
  <p:tag name="IGUANATEXSIZE" val="2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color}&#10;\begin{document}&#10;%%%%%             my command             %%%%%%&#10;\newcommand{\Slash}[1]{{\ooalign{\hfil/\hfil\crcr$#1$}}}%slash &#10;\newcommand{\pa}{\partial}&#10;\begin{align*}&#10;\color[named]{Blue}R_k(p)/k&#10;\end{align*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46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color}&#10;\begin{document}&#10;%%%%%             my command             %%%%%%&#10;\newcommand{\Slash}[1]{{\ooalign{\hfil/\hfil\crcr$#1$}}}%slash &#10;\newcommand{\pa}{\partial}&#10;\begin{align*}&#10;\color[named]{Purple}\partial_k R_k(p)/(2k)&#10;\end{align*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919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%\usepackage{color}&#10;\begin{document}&#10;%%%%%             my command             %%%%%%&#10;\newcommand{\Slash}[1]{{\ooalign{\hfil/\hfil\crcr$#1$}}}%slash &#10;\newcommand{\pa}{\partial}&#10;\begin{align*}&#10;k&#10;\end{align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2"/>
  <p:tag name="PICTUREFILESIZE" val="65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%\usepackage{color}&#10;\begin{document}&#10;%%%%%             my command             %%%%%%&#10;\newcommand{\Slash}[1]{{\ooalign{\hfil/\hfil\crcr$#1$}}}%slash &#10;\newcommand{\pa}{\partial}&#10;\begin{align*}&#10;p&#10;\end{align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5"/>
  <p:tag name="PICTUREFILESIZE" val="59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%%%%%             my command             %%%%%%&#10;\newcommand{\Slash}[1]{{\ooalign{\hfil/\hfil\crcr$#1$}}}%slash &#10;\newcommand{\pa}{\partial}&#10;\begin{align*}&#10; \partial_k \Gamma_k[\Phi]&amp;=&#10;\end{align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62"/>
  <p:tag name="PICTUREFILESIZE" val="192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begin{document}&#10;&#10;\begin{align*}&#10;\bm{\phi}=(\sigma,\pi)&#10;\end{align*}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A^\mu(x)=(0,-\frac{B}{2}y, \frac{B}{2}x,0)&#10;\end{align*}&#10;&#10;\end{document}"/>
  <p:tag name="IGUANATEXSIZE" val="1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begin{document}&#10;&#10;\begin{align*}&#10;\mathcal{L}_{\rm NJL} =&amp;\bar{\psi}i\Slash{D}\psi&#10;+\frac{G}{2} \left[\left(\bar{\psi}\psi\right)^2&#10;                   +\left(\bar{\psi}i\gamma_5 \psi\right)^2&#10;   \right]&#10;\end{align*}&#10;&#10;\end{document}"/>
  <p:tag name="IGUANATEXSIZE" val="2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{color}&#10;\pagestyle{empty}&#10;\begin{document}&#10;&#10;\begin{align*}&#10;G=\frac{\bar g^2}{m_\phi^2}&#10;\end{align*}&#10;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begin{document}&#10;&#10;\begin{align*}&#10;\mathcal{L}=&amp;&#10;\bar{\psi}i\Slash{D}\psi&#10;+i\bar g\bar{\psi}\left(\sigma +i\gamma_5 \pi\right)\psi&#10;+\frac{Z_\phi}{2} (\partial_\mu \bm{\phi})^2&#10;+\frac{m_\phi^2}{2} \left(\sigma^2+\pi^2\right)%\\&#10;%&amp;&#10;\end{align*}&#10;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begin{document}&#10;\begin{align*}&#10;\begin{split}&#10;\Gamma_k[\Phi]=\int\!\!d^4x  \Bigl\{&#10;\frac{Z_\parallel}{2}&amp; (\partial_\parallel\bm{\phi})^2&#10;+\frac{Z_\perp}{2} (\partial_\perp\bm{\phi})^2  +U_k(\bm{\phi})%\\&#10;%&amp;&#10; +\bar{\psi}\left[i\Slash{D}+i\bar{g}\left(\sigma +i\gamma_5 \pi\right)\right] \psi&#10;\Bigr\}.&#10;\end{split}&#10;\end{align*}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{color}&#10;\pagestyle{empty}&#10;\begin{document}&#10;&#10;\begin{align*}&#10;G&#10;\end{align*}&#10;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{color}&#10;\pagestyle{empty}&#10;\begin{document}&#10;&#10;\begin{align*}&#10;\bar g&#10;\end{align*}&#10;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{color}&#10;\pagestyle{empty}&#10;\begin{document}&#10;&#10;\begin{align*}&#10;\bar g&#10;\end{align*}&#10;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{color}&#10;\pagestyle{empty}&#10;\begin{document}&#10;&#10;$&#10;\frac{1}{m_\phi^2}&#10;$&#10;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begin{document}&#10;&#10;\begin{align*}&#10;Z_\phi \ll 1&#10;\end{align*}&#10;&#10;\end{document}"/>
  <p:tag name="IGUANATEXSIZE" val="2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begin{document}&#10;\newcommand{\Slash}[1]{{\ooalign{\hfil/\hfil\crcr$#1$}}}&#10;&#10;\begin{align*}&#10;&amp;R_{k,\psi} (i\partial)%= i\Slash{\partial}\cdot r(-\partial^2/k^2)&#10;\\&#10;&amp;R_{k,\phi} (i\partial)%= -\partial^2\cdot r(-\partial^2/k^2)&#10;\end{align*}&#10;&#10;\end{document}"/>
  <p:tag name="IGUANATEXSIZE" val="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begin{document}&#10;&#10;\begin{align*}&#10;\bm{B}=(0,0,B)&#10;\end{align*}&#10;&#10;\end{document}"/>
  <p:tag name="IGUANATEXSIZE" val="1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begin{document}&#10;\newcommand{\Slash}[1]{{\ooalign{\hfil/\hfil\crcr$#1$}}}&#10;&#10;\begin{align*}&#10;R_{k,\psi}(x_\psi)&#10;&amp;%= x_\psi \cdot  r\left(&#10;%  x_\psi x_\psi^\dagger /k^2\right) &#10;\\&#10;R_{k,\phi}(x_\phi)&amp;&#10;%= x_\phi \cdot  r\left(&#10;%  x_\phi /Z_\parallel k^2&#10;%\right)&#10;\end{align*}&#10;&#10;\end{document}"/>
  <p:tag name="IGUANATEXSIZE" val="2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begin{document}&#10;\newcommand{\Slash}[1]{{\ooalign{\hfil/\hfil\crcr$#1$}}}&#10;&#10;\begin{align*}&#10;x_\psi &amp;= i \Slash{D}&#10;+i\bar{g} \left(\bar\sigma+i\gamma_5 \bar\pi\right)\\&#10;x_\phi &amp;= -Z_\parallel\partial_\parallel^2&#10;                    -Z_\perp\partial_\perp^2&#10;                   +U^{(2)}_k(\bar{\sigma},\bar\pi)&#10;\end{align*}&#10;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begin{document}&#10;\begin{align*}&#10;\begin{split}&#10;{\rm Tr} \frac{1}{x+R_k(x)} \partial_k R_k(x)&#10;\rightarrow &#10;{\rm Tr} \int^\infty_0\!\! ds \, \partial_k f_k(s)  e^{-s x }&#10;\end{split}&#10;\end{align*}&#10;\end{document}"/>
  <p:tag name="IGUANATEXSIZE" val="2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begin{document}&#10;\begin{align*}&#10;v_\perp^2&amp;=\frac{Z_\perp}{Z_\parallel}&#10;\end{align*}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begin{split}&#10;\partial_k U_k(\rho)=&#10;\int_0^\infty\!\! ds\!\int\!\! \frac{d^4p}{(2\pi)^4} \, &#10;\partial_k f_k(s) \Bigl[ &#10;&amp;-\re^{-s\left(p_\parallel^2+v_\perp^2 p_\perp^2 +M_\sigma^2\right)}&#10;-\re^{-s\left(p_\parallel^2+v_\perp^2 p_\perp^2 +M_\pi^2\right)}\\&#10;&amp;+4N_{\rm c}\re^{-s\left(p_\parallel^2+\frac{\tanh qBs}{qBs}&#10;     p_\perp^2 +M_\psi^2\right)}&#10;\Bigr]&#10;\end{split}&#10;\end{align*}&#10;\end{document}"/>
  <p:tag name="IGUANATEXSIZE" val="2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begin{split}&#10;\partial_k U_k=&#10;\end{split}&#10;\end{align*}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begin{document}&#10;\begin{align*}&#10; M^2_\sigma&amp;= \frac{\partial_\rho U+2\rho \partial^2_\rho U}{Z_{\phi,\parallel}},\&#10; M^2_\pi= \frac{\partial_\rho U}{Z_{\phi,\parallel}},\&#10; M^2_\psi= 2\bar{g}^2\rho.&#10;\end{align*}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begin{document}&#10;&#10;\begin{align*}&#10;\rho=\frac{1}{2}\left(\sigma^2+\pi^2\right)&#10;\end{align*}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begin{document}&#10;&#10;\begin{align*}&#10;+&#10;\end{align*}&#10;&#10;\end{document}"/>
  <p:tag name="IGUANATEXSIZE" val="3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partial_k f_k(s)= &#10;-\frac{2k^4}{3\sqrt{\pi}} s^{3/2} \re^{-s/k^2}&#10;\end{align*}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begin{document}&#10;&#10;\begin{align*}&#10;\tilde{S}(p)&#10;&amp;= i e^{-\frac{p_\perp^2}{|qB|} } \sum^\infty_{n=0} (-1)^n&#10;\frac{D_n(qB, p)}{p_\parallel^2-2|qB| n -m^2 }&#10;\end{align*}&#10;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begin{split}&#10;\partial_k Z_{\parallel}=&amp;&#10;4N_{\rm c}\bar{g}^2 &#10;\int_0^\infty\!\! ds\!\int\!\! \frac{d^4p}{(2\pi)^4}&#10;  \partial_k f_k(s)s^2\,&#10;\re^{-s\left(p_\parallel^2+\frac{\tanh qBs}{qBs}  p_\perp^2 &#10;          +M_\psi^2\right)}\\&#10;\partial_k Z_{\perp}=&amp;&#10;4N_{\rm c}\bar{g}^2 &#10;\int_0^\infty\!\! ds \! \int\!\! \frac{d^4p}{(2\pi)^4}&#10;\partial_k f_k(s)s^2\frac{\tanh (qBs)}{qBs}&#10;\re^{-s\left(p_\parallel^2+\frac{\tanh qBs}{qBs}  p_\perp^2 &#10;          +M_\psi^2\right)}&#10;\end{split}&#10;\end{align*}&#10;\end{document}"/>
  <p:tag name="IGUANATEXSIZE" val="1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begin{split}&#10;v_\perp^2=\frac{Z_\perp}{Z_\parallel}&#10;\sim &#10;\frac{\log \frac{\Lambda^2}{M_\psi^2}}{\frac{|qB|}{M_\psi^2}}&#10;\end{split}&#10;\end{align*}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begin{split}&#10;\partial_k M_\psi =0,\  &#10;M_\psi/\Lambda \ll 1&#10;\end{split}&#10;\end{align*}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begin{document}&#10;&#10;\begin{align*}&#10; U_k(\bm{\phi})&amp;=&#10; \sum_{n=0}^3 \frac{\bar{\lambda}_n}{n!} (\rho-\rho_0)^n&#10; - \bar{c}\, \sigma&#10;\end{align*}&#10;\end{document}"/>
  <p:tag name="IGUANATEXSIZE" val="2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begin{document}&#10;&#10;\begin{align*}&#10;\rho=\frac{1}{2}\left(\sigma^2+\pi^2\right),\&#10;\rho_0=\frac{1}{2} \sigma_0^2&#10;\end{align*}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begin{document}&#10;\begin{align*}&#10;\left.&#10;\frac{\partial}{\partial\sigma} U_k (\bm{\phi})&#10;\right|_{\bm{\phi}=(\sigma_0,0)}&#10;= 0&#10;\end{align*}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begin{document}&#10;\begin{align*}&#10; \bar{\lambda}_1\sigma_0=\bar{c}&#10;\end{align*}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begin{split}&#10;\bar{g}=3.2&#10;\end{split}&#10;\end{align*}&#10;\end{document}"/>
  <p:tag name="IGUANATEXSIZE" val="2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begin{split}&#10;f_\pi =0.030\ \rm [GeV]&#10;\end{split}&#10;\end{align*}&#10;\end{document}"/>
  <p:tag name="IGUANATEXSIZE" val="2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begin{split}&#10;k=\Lambda= 2.0\ \rm [GeV]&#10;\end{split}&#10;\end{align*}&#10;\end{document}"/>
  <p:tag name="IGUANATEXSIZE" val="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begin{document}&#10;&#10;\begin{align*}&#10;D_n(eB,p)&amp;=&#10;\left( p_\parallel\cdot \gamma_\parallel+m\right) &#10;\Big[\left(1-i\gamma^1\gamma^2{\rm sign}(qB)\right)&#10;        L_n^{(0)}\left( 2\frac{p_\perp^2}{|qB|} \right)\\&#10;&amp;-\left(1+i\gamma^1\gamma^2{\rm sign}(qB) \right)&#10;     L_{n-1}^{(0)}2 \left( \frac{p_\perp^2}{|qB|}\right) &#10;\Big]&#10;+4 p_\parallel\cdot\gamma_\parallel &#10; L^{(1)}_{n-1}\left( 2\frac{p_\perp^2}{|qB|}\right)&#10;\end{align*}&#10;&#10;\end{document}"/>
  <p:tag name="IGUANATEXSIZE" val="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begin{split}&#10;m_\pi/m_\psi\sim 0.01&#10;\end{split}&#10;\end{align*}&#10;\end{document}"/>
  <p:tag name="IGUANATEXSIZE" val="2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begin{split}&#10;\bar\lambda_1(\Lambda)=m_\phi^2,\ \bar c&#10;\end{split}&#10;\end{align*}&#10;\end{document}"/>
  <p:tag name="IGUANATEXSIZE" val="2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begin{split}&#10;f_\pi = \sigma_0|_{k\rightarrow 0}&#10;\end{split}&#10;\end{align*}&#10;\end{document}"/>
  <p:tag name="IGUANATEXSIZE" val="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begin{split}&#10;\sigma_0 (T,qB;k)/ \left. f_\pi\right|_{T=0, qB=0}&#10;\end{split}&#10;\end{align*}&#10;\end{document}"/>
  <p:tag name="IGUANATEXSIZE" val="2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begin{split}&#10;v_\perp^2(T,qB;k)&#10;\end{split}&#10;\end{align*}&#10;\end{document}"/>
  <p:tag name="IGUANATEXSIZE" val="2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begin{split}&#10;k\ \rm [GeV]&#10;\end{split}&#10;\end{align*}&#10;\end{document}"/>
  <p:tag name="IGUANATEXSIZE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begin{split}&#10;k\ \rm [GeV]&#10;\end{split}&#10;\end{align*}&#10;\end{document}"/>
  <p:tag name="IGUANATEXSIZE" val="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begin{document}&#10;&#10;\begin{align*}&#10;qB/ f_\pi ^2= 40&#10;\end{align*}&#10;\end{document}"/>
  <p:tag name="IGUANATEXSIZE" val="2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begin{split}&#10;T&#10;\end{split}&#10;\end{align*}&#10;\end{document}"/>
  <p:tag name="IGUANATEXSIZE" val="2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begin{split}&#10;T&#10;\end{split}&#10;\end{align*}&#10;\end{document}"/>
  <p:tag name="IGUANATEXSIZE" val="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begin{document}&#10;&#10;\begin{align*}&#10;D_\mu = \partial_\mu -iq A_\mu &#10;\end{align*}&#10;\end{document}"/>
  <p:tag name="IGUANATEXSIZE" val="2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begin{split}&#10;f_\pi (T,qB)/f_\pi(0,0)&#10;\end{split}&#10;\end{align*}&#10;\end{document}"/>
  <p:tag name="IGUANATEXSIZE" val="2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begin{split}&#10;v_\perp^2(T,qB)&#10;\end{split}&#10;\end{align*}&#10;\end{document}"/>
  <p:tag name="IGUANATEXSIZE" val="2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begin{split}&#10;T/T_{\rm c}(qB=0)&#10;\end{split}&#10;\end{align*}&#10;\end{document}"/>
  <p:tag name="IGUANATEXSIZE" val="2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begin{split}&#10;T/T_{\rm c}(qB=0)&#10;\end{split}&#10;\end{align*}&#10;\end{document}"/>
  <p:tag name="IGUANATEXSIZE" val="2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begin{split}&#10;qB&#10;\end{split}&#10;\end{align*}&#10;\end{document}"/>
  <p:tag name="IGUANATEXSIZE" val="2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begin{split}&#10;qB&#10;\end{split}&#10;\end{align*}&#10;\end{document}"/>
  <p:tag name="IGUANATEXSIZE" val="2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begin{split}&#10;T_{\rm c}(qB=0)\simeq 2.0 \times f_\pi&#10;\end{split}&#10;\end{align*}&#10;\end{document}"/>
  <p:tag name="IGUANATEXSIZE" val="1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begin{document}&#10;&#10;\begin{align*}&#10;0 \le qB/f_\pi ^2 \le 50&#10;\end{align*}&#10;\end{document}"/>
  <p:tag name="IGUANATEXSIZE" val="2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begin{split}&#10;\partial_k U_k=&#10;\int_0^\infty\!\! ds\!\int\!\! \frac{d^4p}{(2\pi)^4} \, &#10;\partial_t f_k(s) \Bigl[ &#10;&amp;-\re^{-s\left(p_\parallel^2+v_\perp^2 p_\perp^2 +M_\sigma^2\right)}&#10;-\re^{-s\left(p_\parallel^2+v_\perp^2 p_\perp^2 +M_\pi^2\right)}\\&#10;&amp;+4N_{\rm c}\re^{-s\left(p_\parallel^2+\frac{\tanh qBs}{qBs}&#10;     p_\perp^2 +M_\psi^2\right)}&#10;\Bigr]&#10;\end{split}&#10;\end{align*}&#10;\end{document}"/>
  <p:tag name="IGUANATEXSIZE" val="2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begin{split}&#10;Z_\perp(k) &amp;\sim &#10;\frac{N_{\rm c} \bar g^2}{16\pi^2} \log \frac{\Lambda^2}{k^2}\\&#10;Z_\parallel(k)&amp;\sim&#10;\frac{N_{\rm c} \bar g^2}{32\pi^2} \frac{qB}{k^2}  &#10;\end{split}&#10;\end{align*}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begin{split}&#10;S(x,y)=\int_0 ^\infty \!\! ds \, \re^{is S^{-1}(x,y)}&#10;\end{split}&#10;\end{align*}&#10;\end{document}"/>
  <p:tag name="IGUANATEXSIZE" val="2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begin{split}&#10;v_\perp^{-2}=\frac{Z_\parallel}{Z_\perp} &#10;\sim &#10;\frac{\frac{qB}{k^2} }{ \log \frac{\Lambda^2}{k^2}}&#10;\end{split}&#10;\end{align*}&#10;\end{document}"/>
  <p:tag name="IGUANATEXSIZE" val="2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begin{split}&#10;M_\psi = 0&#10;\end{split}&#10;\end{align*}&#10;\end{document}"/>
  <p:tag name="IGUANATEXSIZE" val="2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$&#10;s\sim \frac{1}{k^2}&#10;$&#10;\end{document}"/>
  <p:tag name="IGUANATEXSIZE" val="1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begin{document}&#10;&#10;\begin{align*}&#10;p_\perp^2\leq \xi |qB|&#10;%&amp;\times \Big[&#10;%\left( p_\parallel\cdot \gamma_\parallel+m\right) &#10;%\left(1+\gamma^1\gamma^2\tan(qBs) \right)\\&#10;%&amp;\qquad&#10;%-p_\perp\cdot \gamma_\perp&#10;%  \left(1+\tan^2(qBs) \right)&#10;%\Big]&#10;\end{align*}&#10;&#10;\end{document}"/>
  <p:tag name="IGUANATEXSIZE" val="1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v_\perp^{-2}(k) \sim \frac{qB}{k^2}&#10;\end{align*}&#10;\end{document}"/>
  <p:tag name="IGUANATEXSIZE" val="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begin{document}&#10;&#10;\begin{align*}&#10;+&#10;\end{align*}&#10;&#10;\end{document}"/>
  <p:tag name="IGUANATEXSIZE" val="3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newcommand{\Slash}[1]{{\ooalign{\hfil/\hfil\crcr$#1$}}}%slash&#10;\newcommand{\sumint}{\int\hspace{-4.8mm}\sum}&#10;\newcommand{\im}{{\rm i}}&#10;\newcommand{\re}{{\rm e}}&#10;\begin{document}&#10;\begin{align*}&#10;\begin{split}&#10;\partial_k \Gamma_k=&#10;\end{split}&#10;\end{align*}&#10;\end{document}"/>
  <p:tag name="IGUANATEXSIZE" val="2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begin{document}&#10;&#10;\begin{align*}&#10;+&#10;\end{align*}&#10;&#10;\end{document}"/>
  <p:tag name="IGUANATEXSIZE" val="3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begin{document}&#10;&#10;\begin{align*}&#10;+&#10;\end{align*}&#10;&#10;\end{document}"/>
  <p:tag name="IGUANATEXSIZE" val="3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pagestyle{empty}&#10;\begin{document}&#10;&#10;\begin{align*}&#10;+&#10;\end{align*}&#10;&#10;\end{document}"/>
  <p:tag name="IGUANATEXSIZE" val="30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16525</TotalTime>
  <Words>903</Words>
  <Application>Microsoft Office PowerPoint</Application>
  <PresentationFormat>画面に合わせる (4:3)</PresentationFormat>
  <Paragraphs>142</Paragraphs>
  <Slides>18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Office テーマ</vt:lpstr>
      <vt:lpstr>カイラル線形シグマ模型における 磁気効果の非摂動くりこみ群 を用いた解析</vt:lpstr>
      <vt:lpstr>Introduction</vt:lpstr>
      <vt:lpstr>背景磁場中でのFermion Propagator</vt:lpstr>
      <vt:lpstr>Magnetic Catalysis vs. Magnetic Inhibition</vt:lpstr>
      <vt:lpstr>非摂動くりこみ群（NPRG)</vt:lpstr>
      <vt:lpstr>線形シグマ模型(Quark-Meson model)</vt:lpstr>
      <vt:lpstr>Proper-time flow</vt:lpstr>
      <vt:lpstr>Proper-time flow方程式 (T=0)</vt:lpstr>
      <vt:lpstr>PowerPoint プレゼンテーション</vt:lpstr>
      <vt:lpstr>有効ポテンシャル</vt:lpstr>
      <vt:lpstr>くりこみ群flowの温度依存性</vt:lpstr>
      <vt:lpstr>結果</vt:lpstr>
      <vt:lpstr>Magnetic　Inhibitionが見えない理由</vt:lpstr>
      <vt:lpstr>まとめ</vt:lpstr>
      <vt:lpstr>Backup Slides</vt:lpstr>
      <vt:lpstr>非摂動くりこみ群を使った先行研究</vt:lpstr>
      <vt:lpstr>ダイアグラムの足し上げの違い</vt:lpstr>
      <vt:lpstr>相図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the Magnetic Inhibition using the Non-Perturbative Renormalization Group</dc:title>
  <dc:creator>satodai</dc:creator>
  <cp:lastModifiedBy>satodai</cp:lastModifiedBy>
  <cp:revision>316</cp:revision>
  <dcterms:created xsi:type="dcterms:W3CDTF">2013-06-27T10:34:34Z</dcterms:created>
  <dcterms:modified xsi:type="dcterms:W3CDTF">2013-08-28T05:01:36Z</dcterms:modified>
</cp:coreProperties>
</file>