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16" r:id="rId3"/>
    <p:sldId id="269" r:id="rId4"/>
    <p:sldId id="301" r:id="rId5"/>
    <p:sldId id="302" r:id="rId6"/>
    <p:sldId id="303" r:id="rId7"/>
    <p:sldId id="308" r:id="rId8"/>
    <p:sldId id="270" r:id="rId9"/>
    <p:sldId id="259" r:id="rId10"/>
    <p:sldId id="309" r:id="rId11"/>
    <p:sldId id="286" r:id="rId12"/>
    <p:sldId id="300" r:id="rId13"/>
    <p:sldId id="281" r:id="rId14"/>
    <p:sldId id="263" r:id="rId15"/>
    <p:sldId id="315" r:id="rId16"/>
    <p:sldId id="279" r:id="rId17"/>
    <p:sldId id="264" r:id="rId18"/>
    <p:sldId id="295" r:id="rId19"/>
    <p:sldId id="313" r:id="rId20"/>
    <p:sldId id="260" r:id="rId21"/>
    <p:sldId id="287" r:id="rId22"/>
    <p:sldId id="288" r:id="rId23"/>
    <p:sldId id="266" r:id="rId24"/>
    <p:sldId id="314" r:id="rId25"/>
    <p:sldId id="267" r:id="rId26"/>
    <p:sldId id="268" r:id="rId27"/>
  </p:sldIdLst>
  <p:sldSz cx="9144000" cy="6858000" type="screen4x3"/>
  <p:notesSz cx="6778625" cy="9910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39652" y="0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20126-2920-4C39-A04C-97DBB83900F4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2950"/>
            <a:ext cx="4953000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7863" y="4707613"/>
            <a:ext cx="5422900" cy="4459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13505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39652" y="9413505"/>
            <a:ext cx="2937404" cy="4955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6ECAD-0C01-4EF1-BC75-0128A28A8D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自己エネルギーの虚部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自己エネルギーの虚部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1/N</a:t>
            </a:r>
            <a:r>
              <a:rPr kumimoji="1" lang="ja-JP" altLang="en-US" dirty="0" smtClean="0"/>
              <a:t>展開</a:t>
            </a:r>
            <a:r>
              <a:rPr kumimoji="1" lang="en-US" altLang="ja-JP" dirty="0" smtClean="0"/>
              <a:t>NLO</a:t>
            </a:r>
            <a:r>
              <a:rPr kumimoji="1" lang="ja-JP" altLang="en-US" dirty="0" smtClean="0"/>
              <a:t>の自己エネルギー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1/N</a:t>
            </a:r>
            <a:r>
              <a:rPr kumimoji="1" lang="ja-JP" altLang="en-US" dirty="0" smtClean="0"/>
              <a:t>展開</a:t>
            </a:r>
            <a:r>
              <a:rPr kumimoji="1" lang="en-US" altLang="ja-JP" dirty="0" smtClean="0"/>
              <a:t>NLO</a:t>
            </a:r>
            <a:r>
              <a:rPr kumimoji="1" lang="ja-JP" altLang="en-US" dirty="0" smtClean="0"/>
              <a:t>の自己エネルギー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バックアップを作っておく？質量スペクトルでできるはず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AB86E-8B02-48AB-BB54-C90FD5A0F88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AB86E-8B02-48AB-BB54-C90FD5A0F885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AB86E-8B02-48AB-BB54-C90FD5A0F885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AB86E-8B02-48AB-BB54-C90FD5A0F885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6ECAD-0C01-4EF1-BC75-0128A28A8D8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75DD7-2CB1-4058-BFB4-B61C2159E045}" type="datetimeFigureOut">
              <a:rPr kumimoji="1" lang="ja-JP" altLang="en-US" smtClean="0"/>
              <a:pPr/>
              <a:t>2013/8/28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808F1-2AE4-4E78-B3DE-EBFBE6AA60E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0.png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emf"/><Relationship Id="rId3" Type="http://schemas.openxmlformats.org/officeDocument/2006/relationships/image" Target="../media/image25.emf"/><Relationship Id="rId7" Type="http://schemas.openxmlformats.org/officeDocument/2006/relationships/image" Target="../media/image2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emf"/><Relationship Id="rId5" Type="http://schemas.openxmlformats.org/officeDocument/2006/relationships/image" Target="../media/image15.emf"/><Relationship Id="rId10" Type="http://schemas.openxmlformats.org/officeDocument/2006/relationships/image" Target="../media/image31.emf"/><Relationship Id="rId4" Type="http://schemas.openxmlformats.org/officeDocument/2006/relationships/image" Target="../media/image26.emf"/><Relationship Id="rId9" Type="http://schemas.openxmlformats.org/officeDocument/2006/relationships/image" Target="../media/image3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emf"/><Relationship Id="rId4" Type="http://schemas.openxmlformats.org/officeDocument/2006/relationships/image" Target="../media/image33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34.emf"/><Relationship Id="rId7" Type="http://schemas.openxmlformats.org/officeDocument/2006/relationships/image" Target="../media/image3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emf"/><Relationship Id="rId5" Type="http://schemas.openxmlformats.org/officeDocument/2006/relationships/image" Target="../media/image36.emf"/><Relationship Id="rId4" Type="http://schemas.openxmlformats.org/officeDocument/2006/relationships/image" Target="../media/image35.emf"/><Relationship Id="rId9" Type="http://schemas.openxmlformats.org/officeDocument/2006/relationships/image" Target="../media/image39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emf"/><Relationship Id="rId3" Type="http://schemas.openxmlformats.org/officeDocument/2006/relationships/image" Target="../media/image40.emf"/><Relationship Id="rId7" Type="http://schemas.openxmlformats.org/officeDocument/2006/relationships/image" Target="../media/image44.emf"/><Relationship Id="rId12" Type="http://schemas.openxmlformats.org/officeDocument/2006/relationships/image" Target="../media/image4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emf"/><Relationship Id="rId11" Type="http://schemas.openxmlformats.org/officeDocument/2006/relationships/image" Target="../media/image46.emf"/><Relationship Id="rId5" Type="http://schemas.openxmlformats.org/officeDocument/2006/relationships/image" Target="../media/image42.emf"/><Relationship Id="rId10" Type="http://schemas.openxmlformats.org/officeDocument/2006/relationships/image" Target="../media/image45.emf"/><Relationship Id="rId4" Type="http://schemas.openxmlformats.org/officeDocument/2006/relationships/image" Target="../media/image41.emf"/><Relationship Id="rId9" Type="http://schemas.openxmlformats.org/officeDocument/2006/relationships/image" Target="../media/image37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emf"/><Relationship Id="rId5" Type="http://schemas.openxmlformats.org/officeDocument/2006/relationships/image" Target="../media/image49.emf"/><Relationship Id="rId4" Type="http://schemas.openxmlformats.org/officeDocument/2006/relationships/image" Target="../media/image48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emf"/><Relationship Id="rId3" Type="http://schemas.openxmlformats.org/officeDocument/2006/relationships/image" Target="../media/image51.emf"/><Relationship Id="rId7" Type="http://schemas.openxmlformats.org/officeDocument/2006/relationships/image" Target="../media/image5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emf"/><Relationship Id="rId11" Type="http://schemas.openxmlformats.org/officeDocument/2006/relationships/image" Target="../media/image59.emf"/><Relationship Id="rId5" Type="http://schemas.openxmlformats.org/officeDocument/2006/relationships/image" Target="../media/image53.emf"/><Relationship Id="rId10" Type="http://schemas.openxmlformats.org/officeDocument/2006/relationships/image" Target="../media/image58.emf"/><Relationship Id="rId4" Type="http://schemas.openxmlformats.org/officeDocument/2006/relationships/image" Target="../media/image52.emf"/><Relationship Id="rId9" Type="http://schemas.openxmlformats.org/officeDocument/2006/relationships/image" Target="../media/image57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3" Type="http://schemas.openxmlformats.org/officeDocument/2006/relationships/image" Target="../media/image60.png"/><Relationship Id="rId7" Type="http://schemas.openxmlformats.org/officeDocument/2006/relationships/image" Target="../media/image64.emf"/><Relationship Id="rId12" Type="http://schemas.openxmlformats.org/officeDocument/2006/relationships/image" Target="../media/image6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emf"/><Relationship Id="rId11" Type="http://schemas.openxmlformats.org/officeDocument/2006/relationships/image" Target="../media/image68.emf"/><Relationship Id="rId5" Type="http://schemas.openxmlformats.org/officeDocument/2006/relationships/image" Target="../media/image62.emf"/><Relationship Id="rId10" Type="http://schemas.openxmlformats.org/officeDocument/2006/relationships/image" Target="../media/image67.emf"/><Relationship Id="rId4" Type="http://schemas.openxmlformats.org/officeDocument/2006/relationships/image" Target="../media/image61.emf"/><Relationship Id="rId9" Type="http://schemas.openxmlformats.org/officeDocument/2006/relationships/image" Target="../media/image6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2.png"/><Relationship Id="rId5" Type="http://schemas.openxmlformats.org/officeDocument/2006/relationships/image" Target="../media/image71.emf"/><Relationship Id="rId4" Type="http://schemas.openxmlformats.org/officeDocument/2006/relationships/image" Target="../media/image68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emf"/><Relationship Id="rId13" Type="http://schemas.openxmlformats.org/officeDocument/2006/relationships/image" Target="../media/image75.emf"/><Relationship Id="rId3" Type="http://schemas.openxmlformats.org/officeDocument/2006/relationships/image" Target="../media/image73.png"/><Relationship Id="rId7" Type="http://schemas.openxmlformats.org/officeDocument/2006/relationships/image" Target="../media/image64.emf"/><Relationship Id="rId12" Type="http://schemas.openxmlformats.org/officeDocument/2006/relationships/image" Target="../media/image6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emf"/><Relationship Id="rId11" Type="http://schemas.openxmlformats.org/officeDocument/2006/relationships/image" Target="../media/image74.emf"/><Relationship Id="rId5" Type="http://schemas.openxmlformats.org/officeDocument/2006/relationships/image" Target="../media/image62.emf"/><Relationship Id="rId15" Type="http://schemas.openxmlformats.org/officeDocument/2006/relationships/image" Target="../media/image77.emf"/><Relationship Id="rId10" Type="http://schemas.openxmlformats.org/officeDocument/2006/relationships/image" Target="../media/image67.emf"/><Relationship Id="rId4" Type="http://schemas.openxmlformats.org/officeDocument/2006/relationships/image" Target="../media/image61.emf"/><Relationship Id="rId9" Type="http://schemas.openxmlformats.org/officeDocument/2006/relationships/image" Target="../media/image66.emf"/><Relationship Id="rId14" Type="http://schemas.openxmlformats.org/officeDocument/2006/relationships/image" Target="../media/image7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emf"/><Relationship Id="rId5" Type="http://schemas.openxmlformats.org/officeDocument/2006/relationships/image" Target="../media/image31.emf"/><Relationship Id="rId4" Type="http://schemas.openxmlformats.org/officeDocument/2006/relationships/image" Target="../media/image79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emf"/><Relationship Id="rId3" Type="http://schemas.openxmlformats.org/officeDocument/2006/relationships/image" Target="../media/image80.emf"/><Relationship Id="rId7" Type="http://schemas.openxmlformats.org/officeDocument/2006/relationships/image" Target="../media/image8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emf"/><Relationship Id="rId5" Type="http://schemas.openxmlformats.org/officeDocument/2006/relationships/image" Target="../media/image82.emf"/><Relationship Id="rId10" Type="http://schemas.openxmlformats.org/officeDocument/2006/relationships/image" Target="../media/image87.emf"/><Relationship Id="rId4" Type="http://schemas.openxmlformats.org/officeDocument/2006/relationships/image" Target="../media/image81.emf"/><Relationship Id="rId9" Type="http://schemas.openxmlformats.org/officeDocument/2006/relationships/image" Target="../media/image86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emf"/><Relationship Id="rId3" Type="http://schemas.openxmlformats.org/officeDocument/2006/relationships/image" Target="../media/image88.emf"/><Relationship Id="rId7" Type="http://schemas.openxmlformats.org/officeDocument/2006/relationships/image" Target="../media/image9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1.emf"/><Relationship Id="rId5" Type="http://schemas.openxmlformats.org/officeDocument/2006/relationships/image" Target="../media/image90.emf"/><Relationship Id="rId4" Type="http://schemas.openxmlformats.org/officeDocument/2006/relationships/image" Target="../media/image89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emf"/><Relationship Id="rId3" Type="http://schemas.openxmlformats.org/officeDocument/2006/relationships/image" Target="../media/image94.emf"/><Relationship Id="rId7" Type="http://schemas.openxmlformats.org/officeDocument/2006/relationships/image" Target="../media/image9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7.emf"/><Relationship Id="rId5" Type="http://schemas.openxmlformats.org/officeDocument/2006/relationships/image" Target="../media/image96.emf"/><Relationship Id="rId4" Type="http://schemas.openxmlformats.org/officeDocument/2006/relationships/image" Target="../media/image95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3" Type="http://schemas.openxmlformats.org/officeDocument/2006/relationships/image" Target="../media/image100.png"/><Relationship Id="rId7" Type="http://schemas.openxmlformats.org/officeDocument/2006/relationships/image" Target="../media/image10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3.emf"/><Relationship Id="rId5" Type="http://schemas.openxmlformats.org/officeDocument/2006/relationships/image" Target="../media/image102.emf"/><Relationship Id="rId4" Type="http://schemas.openxmlformats.org/officeDocument/2006/relationships/image" Target="../media/image10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0.png"/><Relationship Id="rId7" Type="http://schemas.openxmlformats.org/officeDocument/2006/relationships/image" Target="../media/image1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ja-JP" dirty="0"/>
              <a:t>相対論的場の理論に</a:t>
            </a:r>
            <a:r>
              <a:rPr lang="ja-JP" altLang="ja-JP" dirty="0" smtClean="0"/>
              <a:t>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ja-JP" dirty="0" smtClean="0"/>
              <a:t>散逸</a:t>
            </a:r>
            <a:r>
              <a:rPr lang="ja-JP" altLang="ja-JP" dirty="0"/>
              <a:t>モードの微視的同定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斎藤陽平（</a:t>
            </a:r>
            <a:r>
              <a:rPr kumimoji="1" lang="en-US" altLang="ja-JP" dirty="0" smtClean="0"/>
              <a:t>KEK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pptTeX_Preamble" descr="\documentclass[12pt]{jarticle}&#10;\pagestyle{empty}&#10;\usepackage{amsmath}&#10;\usepackage[dvips]{color}&#10;\usepackage{pstricks}&#10;\usepackage{color}&#10;\setlength{\oddsidemargin}{0pt}&#10;\setlength{\evensidemargin}{0pt}&#10;\setlength{\topmargin}{0pt}&#10;\setlength{\headheight}{0pt}&#10;\setlength{\headsep}{0pt}&#10;\setlength{\topskip}{0pt}&#10;\setlength{\footskip}{0pt}&#10;\setlength{\textwidth}{\paperwidth}&#10;\addtolength{\textwidth}{-2in}&#10;\setlength{\textheight}{\paperheight}&#10;\addtolength{\textheight}{-2in}&#10;\usepackage{axodraw4j}&#10;\unitlength=1mm&#10;\def\p{{\boldsymbol p}}&#10;\def\q{{\boldsymbol q}}&#10;\def\0{{\boldsymbol 0}}&#10;\def\x{{\boldsymbol x}}" hidden="1"/>
          <p:cNvSpPr txBox="1"/>
          <p:nvPr/>
        </p:nvSpPr>
        <p:spPr>
          <a:xfrm>
            <a:off x="-1651000" y="-635000"/>
            <a:ext cx="1651000" cy="635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63688" y="5517232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共同研究者：藤井宏次、板倉数記、森松治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/>
          <p:cNvGrpSpPr/>
          <p:nvPr/>
        </p:nvGrpSpPr>
        <p:grpSpPr>
          <a:xfrm>
            <a:off x="1331640" y="2088120"/>
            <a:ext cx="5904656" cy="2421000"/>
            <a:chOff x="1259632" y="1800088"/>
            <a:chExt cx="5904656" cy="2421000"/>
          </a:xfrm>
        </p:grpSpPr>
        <p:pic>
          <p:nvPicPr>
            <p:cNvPr id="15" name="Picture 3" descr="C:\Users\scottie\Desktop\magaru.png"/>
            <p:cNvPicPr>
              <a:picLocks noChangeAspect="1" noChangeArrowheads="1"/>
            </p:cNvPicPr>
            <p:nvPr/>
          </p:nvPicPr>
          <p:blipFill>
            <a:blip r:embed="rId3" cstate="print"/>
            <a:srcRect t="74665" r="22879"/>
            <a:stretch>
              <a:fillRect/>
            </a:stretch>
          </p:blipFill>
          <p:spPr bwMode="auto">
            <a:xfrm>
              <a:off x="1691680" y="1800088"/>
              <a:ext cx="4962738" cy="2304256"/>
            </a:xfrm>
            <a:prstGeom prst="rect">
              <a:avLst/>
            </a:prstGeom>
            <a:noFill/>
          </p:spPr>
        </p:pic>
        <p:sp>
          <p:nvSpPr>
            <p:cNvPr id="16" name="テキスト ボックス 15"/>
            <p:cNvSpPr txBox="1"/>
            <p:nvPr/>
          </p:nvSpPr>
          <p:spPr>
            <a:xfrm>
              <a:off x="1259632" y="3096232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平衡状態</a:t>
              </a:r>
              <a:endParaRPr kumimoji="1" lang="ja-JP" altLang="en-US" dirty="0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2051720" y="2376152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外場</a:t>
              </a:r>
              <a:endParaRPr kumimoji="1" lang="ja-JP" altLang="en-US" dirty="0"/>
            </a:p>
          </p:txBody>
        </p:sp>
        <p:grpSp>
          <p:nvGrpSpPr>
            <p:cNvPr id="18" name="グループ化 11"/>
            <p:cNvGrpSpPr/>
            <p:nvPr/>
          </p:nvGrpSpPr>
          <p:grpSpPr>
            <a:xfrm rot="16200000">
              <a:off x="2389257" y="2785697"/>
              <a:ext cx="792088" cy="693077"/>
              <a:chOff x="3851920" y="4581128"/>
              <a:chExt cx="873292" cy="864096"/>
            </a:xfrm>
          </p:grpSpPr>
          <p:cxnSp>
            <p:nvCxnSpPr>
              <p:cNvPr id="25" name="直線矢印コネクタ 5"/>
              <p:cNvCxnSpPr/>
              <p:nvPr/>
            </p:nvCxnSpPr>
            <p:spPr>
              <a:xfrm flipH="1">
                <a:off x="3851920" y="5301208"/>
                <a:ext cx="144016" cy="144016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フリーフォーム 25"/>
              <p:cNvSpPr/>
              <p:nvPr/>
            </p:nvSpPr>
            <p:spPr>
              <a:xfrm>
                <a:off x="3995937" y="4581128"/>
                <a:ext cx="729275" cy="740229"/>
              </a:xfrm>
              <a:custGeom>
                <a:avLst/>
                <a:gdLst>
                  <a:gd name="connsiteX0" fmla="*/ 729276 w 729276"/>
                  <a:gd name="connsiteY0" fmla="*/ 0 h 740229"/>
                  <a:gd name="connsiteX1" fmla="*/ 642191 w 729276"/>
                  <a:gd name="connsiteY1" fmla="*/ 10886 h 740229"/>
                  <a:gd name="connsiteX2" fmla="*/ 522448 w 729276"/>
                  <a:gd name="connsiteY2" fmla="*/ 21772 h 740229"/>
                  <a:gd name="connsiteX3" fmla="*/ 511562 w 729276"/>
                  <a:gd name="connsiteY3" fmla="*/ 54429 h 740229"/>
                  <a:gd name="connsiteX4" fmla="*/ 489791 w 729276"/>
                  <a:gd name="connsiteY4" fmla="*/ 87086 h 740229"/>
                  <a:gd name="connsiteX5" fmla="*/ 500676 w 729276"/>
                  <a:gd name="connsiteY5" fmla="*/ 206829 h 740229"/>
                  <a:gd name="connsiteX6" fmla="*/ 500676 w 729276"/>
                  <a:gd name="connsiteY6" fmla="*/ 293914 h 740229"/>
                  <a:gd name="connsiteX7" fmla="*/ 359162 w 729276"/>
                  <a:gd name="connsiteY7" fmla="*/ 348343 h 740229"/>
                  <a:gd name="connsiteX8" fmla="*/ 326505 w 729276"/>
                  <a:gd name="connsiteY8" fmla="*/ 522514 h 740229"/>
                  <a:gd name="connsiteX9" fmla="*/ 152333 w 729276"/>
                  <a:gd name="connsiteY9" fmla="*/ 555172 h 740229"/>
                  <a:gd name="connsiteX10" fmla="*/ 141448 w 729276"/>
                  <a:gd name="connsiteY10" fmla="*/ 587829 h 740229"/>
                  <a:gd name="connsiteX11" fmla="*/ 108791 w 729276"/>
                  <a:gd name="connsiteY11" fmla="*/ 696686 h 740229"/>
                  <a:gd name="connsiteX12" fmla="*/ 10819 w 729276"/>
                  <a:gd name="connsiteY12" fmla="*/ 740229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29276" h="740229">
                    <a:moveTo>
                      <a:pt x="729276" y="0"/>
                    </a:moveTo>
                    <a:lnTo>
                      <a:pt x="642191" y="10886"/>
                    </a:lnTo>
                    <a:cubicBezTo>
                      <a:pt x="602332" y="15082"/>
                      <a:pt x="560470" y="9098"/>
                      <a:pt x="522448" y="21772"/>
                    </a:cubicBezTo>
                    <a:cubicBezTo>
                      <a:pt x="511562" y="25401"/>
                      <a:pt x="516694" y="44166"/>
                      <a:pt x="511562" y="54429"/>
                    </a:cubicBezTo>
                    <a:cubicBezTo>
                      <a:pt x="505711" y="66131"/>
                      <a:pt x="497048" y="76200"/>
                      <a:pt x="489791" y="87086"/>
                    </a:cubicBezTo>
                    <a:cubicBezTo>
                      <a:pt x="493419" y="127000"/>
                      <a:pt x="495008" y="167153"/>
                      <a:pt x="500676" y="206829"/>
                    </a:cubicBezTo>
                    <a:cubicBezTo>
                      <a:pt x="505681" y="241864"/>
                      <a:pt x="532730" y="252702"/>
                      <a:pt x="500676" y="293914"/>
                    </a:cubicBezTo>
                    <a:cubicBezTo>
                      <a:pt x="460955" y="344983"/>
                      <a:pt x="415235" y="340332"/>
                      <a:pt x="359162" y="348343"/>
                    </a:cubicBezTo>
                    <a:cubicBezTo>
                      <a:pt x="295391" y="443999"/>
                      <a:pt x="313015" y="387621"/>
                      <a:pt x="326505" y="522514"/>
                    </a:cubicBezTo>
                    <a:cubicBezTo>
                      <a:pt x="259995" y="589024"/>
                      <a:pt x="358270" y="500255"/>
                      <a:pt x="152333" y="555172"/>
                    </a:cubicBezTo>
                    <a:cubicBezTo>
                      <a:pt x="141246" y="558129"/>
                      <a:pt x="145076" y="576943"/>
                      <a:pt x="141448" y="587829"/>
                    </a:cubicBezTo>
                    <a:cubicBezTo>
                      <a:pt x="140680" y="593973"/>
                      <a:pt x="147251" y="686197"/>
                      <a:pt x="108791" y="696686"/>
                    </a:cubicBezTo>
                    <a:cubicBezTo>
                      <a:pt x="0" y="726357"/>
                      <a:pt x="10819" y="668889"/>
                      <a:pt x="10819" y="740229"/>
                    </a:cubicBezTo>
                  </a:path>
                </a:pathLst>
              </a:custGeom>
              <a:ln w="190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19" name="図 18" descr="\begin{document}&#10;\begin{align*}&#10;t&#10;\end{align*}&#10;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0232" y="3960328"/>
              <a:ext cx="123825" cy="260760"/>
            </a:xfrm>
            <a:prstGeom prst="rect">
              <a:avLst/>
            </a:prstGeom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5076056" y="3096232"/>
              <a:ext cx="2088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平衡状態へ</a:t>
              </a:r>
              <a:r>
                <a:rPr kumimoji="1" lang="ja-JP" altLang="en-US" dirty="0" smtClean="0"/>
                <a:t>緩和</a:t>
              </a:r>
              <a:endParaRPr kumimoji="1" lang="ja-JP" alt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pic>
          <p:nvPicPr>
            <p:cNvPr id="21" name="図 20" descr="\begin{document}&#10;\begin{align*}&#10;\sim {\rm e}^{-t/\tau}&#10;\end{align*}&#10;\end{document}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1" y="2487468"/>
              <a:ext cx="936105" cy="293460"/>
            </a:xfrm>
            <a:prstGeom prst="rect">
              <a:avLst/>
            </a:prstGeom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緩和とゆらぎ</a:t>
            </a:r>
            <a:endParaRPr kumimoji="1" lang="ja-JP" altLang="en-US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971600" y="5086925"/>
            <a:ext cx="7632848" cy="646331"/>
            <a:chOff x="1115616" y="3068960"/>
            <a:chExt cx="7632848" cy="646331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115616" y="3068960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平衡近傍では、応答関数を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平衡状態における揺らぎの相関（　　　　　　　）で評価可能（</a:t>
              </a:r>
              <a:r>
                <a:rPr kumimoji="1" lang="ja-JP" alt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線形応答</a:t>
              </a:r>
              <a:r>
                <a:rPr kumimoji="1" lang="ja-JP" altLang="en-US" dirty="0" smtClean="0"/>
                <a:t>）。</a:t>
              </a:r>
              <a:endParaRPr kumimoji="1" lang="ja-JP" altLang="en-US" dirty="0"/>
            </a:p>
          </p:txBody>
        </p:sp>
        <p:pic>
          <p:nvPicPr>
            <p:cNvPr id="10" name="図 9" descr="\begin{document}&#10;\begin{align*}&#10;\left&lt;\delta\varphi \ \delta\varphi\right&gt;_{eq}&#10;\end{align*}&#10;\end{document}"/>
            <p:cNvPicPr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27984" y="3429000"/>
              <a:ext cx="864096" cy="262260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1043608" y="1556792"/>
            <a:ext cx="4680520" cy="369332"/>
            <a:chOff x="755576" y="1556792"/>
            <a:chExt cx="4680520" cy="369332"/>
          </a:xfrm>
        </p:grpSpPr>
        <p:sp>
          <p:nvSpPr>
            <p:cNvPr id="27" name="右矢印 26"/>
            <p:cNvSpPr/>
            <p:nvPr/>
          </p:nvSpPr>
          <p:spPr>
            <a:xfrm>
              <a:off x="2987824" y="1628800"/>
              <a:ext cx="648072" cy="21602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" name="グループ化 30"/>
            <p:cNvGrpSpPr/>
            <p:nvPr/>
          </p:nvGrpSpPr>
          <p:grpSpPr>
            <a:xfrm>
              <a:off x="755576" y="1556792"/>
              <a:ext cx="4680520" cy="369332"/>
              <a:chOff x="1043608" y="2051556"/>
              <a:chExt cx="4680520" cy="369332"/>
            </a:xfrm>
          </p:grpSpPr>
          <p:sp>
            <p:nvSpPr>
              <p:cNvPr id="29" name="テキスト ボックス 28"/>
              <p:cNvSpPr txBox="1"/>
              <p:nvPr/>
            </p:nvSpPr>
            <p:spPr>
              <a:xfrm>
                <a:off x="1043608" y="2051556"/>
                <a:ext cx="4680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秩序変数　　の緩和　　　　　　　応答関数</a:t>
                </a:r>
                <a:endParaRPr kumimoji="1" lang="ja-JP" altLang="en-US" dirty="0"/>
              </a:p>
            </p:txBody>
          </p:sp>
          <p:pic>
            <p:nvPicPr>
              <p:cNvPr id="30" name="図 29" descr="\begin{document}&#10;\begin{align*}&#10;\varphi&#10;\end{align*}&#10;\end{document}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123728" y="2132856"/>
                <a:ext cx="167701" cy="198292"/>
              </a:xfrm>
              <a:prstGeom prst="rect">
                <a:avLst/>
              </a:prstGeom>
            </p:spPr>
          </p:pic>
        </p:grpSp>
      </p:grpSp>
      <p:grpSp>
        <p:nvGrpSpPr>
          <p:cNvPr id="35" name="グループ化 34"/>
          <p:cNvGrpSpPr/>
          <p:nvPr/>
        </p:nvGrpSpPr>
        <p:grpSpPr>
          <a:xfrm>
            <a:off x="971600" y="6011996"/>
            <a:ext cx="7488832" cy="369332"/>
            <a:chOff x="971600" y="6011996"/>
            <a:chExt cx="7488832" cy="369332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971600" y="6011996"/>
              <a:ext cx="7488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以下では、平衡状態における遅延相関関数　　　　　を用いる。</a:t>
              </a:r>
              <a:endParaRPr kumimoji="1" lang="ja-JP" altLang="en-US" dirty="0"/>
            </a:p>
          </p:txBody>
        </p:sp>
        <p:pic>
          <p:nvPicPr>
            <p:cNvPr id="34" name="図 33" descr="\begin{document}&#10;\begin{align*}&#10;G_{\rm R}(p)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92080" y="6040945"/>
              <a:ext cx="648072" cy="2683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円/楕円 72"/>
          <p:cNvSpPr/>
          <p:nvPr/>
        </p:nvSpPr>
        <p:spPr>
          <a:xfrm>
            <a:off x="3779912" y="5013176"/>
            <a:ext cx="576064" cy="43204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赤外領域の相関関数</a:t>
            </a:r>
            <a:endParaRPr kumimoji="1" lang="ja-JP" altLang="en-US" dirty="0"/>
          </a:p>
        </p:txBody>
      </p:sp>
      <p:grpSp>
        <p:nvGrpSpPr>
          <p:cNvPr id="68" name="グループ化 67"/>
          <p:cNvGrpSpPr/>
          <p:nvPr/>
        </p:nvGrpSpPr>
        <p:grpSpPr>
          <a:xfrm>
            <a:off x="467544" y="1484784"/>
            <a:ext cx="3672408" cy="369332"/>
            <a:chOff x="-468560" y="1403484"/>
            <a:chExt cx="3672408" cy="369332"/>
          </a:xfrm>
        </p:grpSpPr>
        <p:pic>
          <p:nvPicPr>
            <p:cNvPr id="28" name="図 27" descr="\begin{document}&#10;\begin{align*}&#10;O(N) \ \varphi^4&#10;\end{align*}&#10;\end{document}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560" y="1459432"/>
              <a:ext cx="792088" cy="241376"/>
            </a:xfrm>
            <a:prstGeom prst="rect">
              <a:avLst/>
            </a:prstGeom>
          </p:spPr>
        </p:pic>
        <p:sp>
          <p:nvSpPr>
            <p:cNvPr id="29" name="テキスト ボックス 28"/>
            <p:cNvSpPr txBox="1"/>
            <p:nvPr/>
          </p:nvSpPr>
          <p:spPr>
            <a:xfrm>
              <a:off x="-468560" y="1403484"/>
              <a:ext cx="3672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相対論的　　　　　　模型</a:t>
              </a:r>
              <a:endParaRPr kumimoji="1" lang="ja-JP" altLang="en-US" dirty="0"/>
            </a:p>
          </p:txBody>
        </p:sp>
      </p:grpSp>
      <p:pic>
        <p:nvPicPr>
          <p:cNvPr id="53" name="図 52" descr="\begin{document}&#10;\begin{align*}&#10;(a=1,\cdots, N)&#10;\end{align*}&#10;\end{document}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1520339"/>
            <a:ext cx="1584176" cy="260740"/>
          </a:xfrm>
          <a:prstGeom prst="rect">
            <a:avLst/>
          </a:prstGeom>
        </p:spPr>
      </p:pic>
      <p:grpSp>
        <p:nvGrpSpPr>
          <p:cNvPr id="70" name="グループ化 69"/>
          <p:cNvGrpSpPr/>
          <p:nvPr/>
        </p:nvGrpSpPr>
        <p:grpSpPr>
          <a:xfrm>
            <a:off x="3456384" y="1484784"/>
            <a:ext cx="1907704" cy="369332"/>
            <a:chOff x="5652120" y="1566084"/>
            <a:chExt cx="1907704" cy="369332"/>
          </a:xfrm>
        </p:grpSpPr>
        <p:pic>
          <p:nvPicPr>
            <p:cNvPr id="59" name="図 58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52120" y="1638093"/>
              <a:ext cx="182697" cy="216024"/>
            </a:xfrm>
            <a:prstGeom prst="rect">
              <a:avLst/>
            </a:prstGeom>
          </p:spPr>
        </p:pic>
        <p:sp>
          <p:nvSpPr>
            <p:cNvPr id="60" name="テキスト ボックス 59"/>
            <p:cNvSpPr txBox="1"/>
            <p:nvPr/>
          </p:nvSpPr>
          <p:spPr>
            <a:xfrm>
              <a:off x="5796136" y="1566084"/>
              <a:ext cx="17636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：秩序変数</a:t>
              </a:r>
              <a:endParaRPr kumimoji="1" lang="ja-JP" altLang="en-US" dirty="0"/>
            </a:p>
          </p:txBody>
        </p:sp>
      </p:grpSp>
      <p:grpSp>
        <p:nvGrpSpPr>
          <p:cNvPr id="31" name="グループ化 30"/>
          <p:cNvGrpSpPr/>
          <p:nvPr/>
        </p:nvGrpSpPr>
        <p:grpSpPr>
          <a:xfrm>
            <a:off x="1043608" y="4149080"/>
            <a:ext cx="7272808" cy="369332"/>
            <a:chOff x="395536" y="4211796"/>
            <a:chExt cx="7272808" cy="369332"/>
          </a:xfrm>
        </p:grpSpPr>
        <p:sp>
          <p:nvSpPr>
            <p:cNvPr id="32" name="テキスト ボックス 31"/>
            <p:cNvSpPr txBox="1"/>
            <p:nvPr/>
          </p:nvSpPr>
          <p:spPr>
            <a:xfrm>
              <a:off x="395536" y="4211796"/>
              <a:ext cx="72728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特に赤外領域　　　　　　　　　　　　　　で</a:t>
              </a:r>
              <a:r>
                <a:rPr lang="ja-JP" altLang="en-US" dirty="0" smtClean="0"/>
                <a:t>自己エネルギーを</a:t>
              </a:r>
              <a:r>
                <a:rPr kumimoji="1" lang="ja-JP" altLang="en-US" dirty="0" smtClean="0"/>
                <a:t>展開すると、</a:t>
              </a:r>
              <a:endParaRPr kumimoji="1" lang="ja-JP" altLang="en-US" dirty="0"/>
            </a:p>
          </p:txBody>
        </p:sp>
        <p:pic>
          <p:nvPicPr>
            <p:cNvPr id="33" name="図 32" descr="\begin{document}&#10;\begin{align*}&#10;(p_0 \ll \p \ll T,\ m)&#10;\end{align*}&#10;\end{document}"/>
            <p:cNvPicPr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79711" y="4246119"/>
              <a:ext cx="1933784" cy="263001"/>
            </a:xfrm>
            <a:prstGeom prst="rect">
              <a:avLst/>
            </a:prstGeom>
          </p:spPr>
        </p:pic>
      </p:grpSp>
      <p:grpSp>
        <p:nvGrpSpPr>
          <p:cNvPr id="34" name="グループ化 33"/>
          <p:cNvGrpSpPr/>
          <p:nvPr/>
        </p:nvGrpSpPr>
        <p:grpSpPr>
          <a:xfrm>
            <a:off x="1835696" y="5661248"/>
            <a:ext cx="3744416" cy="936104"/>
            <a:chOff x="971600" y="4005064"/>
            <a:chExt cx="3744416" cy="936104"/>
          </a:xfrm>
        </p:grpSpPr>
        <p:grpSp>
          <p:nvGrpSpPr>
            <p:cNvPr id="35" name="グループ化 19"/>
            <p:cNvGrpSpPr/>
            <p:nvPr/>
          </p:nvGrpSpPr>
          <p:grpSpPr>
            <a:xfrm>
              <a:off x="1115616" y="4149080"/>
              <a:ext cx="3449036" cy="691089"/>
              <a:chOff x="1410996" y="3429000"/>
              <a:chExt cx="3953092" cy="792088"/>
            </a:xfrm>
          </p:grpSpPr>
          <p:sp>
            <p:nvSpPr>
              <p:cNvPr id="37" name="円/楕円 36"/>
              <p:cNvSpPr/>
              <p:nvPr/>
            </p:nvSpPr>
            <p:spPr>
              <a:xfrm>
                <a:off x="2699792" y="3789040"/>
                <a:ext cx="1224136" cy="432048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8" name="図 37" descr="\begin{document}&#10;\begin{align*}&#10;G_{\rm R}(p) \sim &#10;\frac{1}{-i\Gamma^{-1} p_0+{\boldsymbol p}^2+m^2}&#10;\end{align*}&#10;\end{document}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1410996" y="3429000"/>
                <a:ext cx="3953092" cy="725196"/>
              </a:xfrm>
              <a:prstGeom prst="rect">
                <a:avLst/>
              </a:prstGeom>
            </p:spPr>
          </p:pic>
        </p:grpSp>
        <p:sp>
          <p:nvSpPr>
            <p:cNvPr id="36" name="正方形/長方形 35"/>
            <p:cNvSpPr/>
            <p:nvPr/>
          </p:nvSpPr>
          <p:spPr>
            <a:xfrm>
              <a:off x="971600" y="4005064"/>
              <a:ext cx="3744416" cy="936104"/>
            </a:xfrm>
            <a:prstGeom prst="rect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" name="グループ化 63"/>
          <p:cNvGrpSpPr/>
          <p:nvPr/>
        </p:nvGrpSpPr>
        <p:grpSpPr>
          <a:xfrm>
            <a:off x="1835696" y="4653136"/>
            <a:ext cx="4968552" cy="720080"/>
            <a:chOff x="1547664" y="2924944"/>
            <a:chExt cx="4968552" cy="720080"/>
          </a:xfrm>
        </p:grpSpPr>
        <p:sp>
          <p:nvSpPr>
            <p:cNvPr id="65" name="左中かっこ 64"/>
            <p:cNvSpPr/>
            <p:nvPr/>
          </p:nvSpPr>
          <p:spPr>
            <a:xfrm>
              <a:off x="1547664" y="2924944"/>
              <a:ext cx="288032" cy="720080"/>
            </a:xfrm>
            <a:prstGeom prst="leftBrac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6" name="図 65" descr="\begin{document}&#10;\begin{align*}&#10;  {\rm Re}\,\Sigma_{\rm R}(p_0,\p) &amp;=&#10;\left(c_0 + d_0\p^2 + {\cal O}(\p^4)\right) + {\cal O}(p_0^2)  \\&#10;  {\rm Im}\,\Sigma_{\rm R}(p_0,\p) &amp;=&#10;\left(\Gamma^{-1} + {\cal O}(\p^2)\right) p_0 +{\cal O}(p_0^3) &#10;\end{align*}&#10;\end{document}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35696" y="2924944"/>
              <a:ext cx="4680520" cy="708271"/>
            </a:xfrm>
            <a:prstGeom prst="rect">
              <a:avLst/>
            </a:prstGeom>
          </p:spPr>
        </p:pic>
      </p:grpSp>
      <p:grpSp>
        <p:nvGrpSpPr>
          <p:cNvPr id="72" name="グループ化 71"/>
          <p:cNvGrpSpPr/>
          <p:nvPr/>
        </p:nvGrpSpPr>
        <p:grpSpPr>
          <a:xfrm>
            <a:off x="971600" y="3188988"/>
            <a:ext cx="7056784" cy="600052"/>
            <a:chOff x="251520" y="3333004"/>
            <a:chExt cx="7056784" cy="600052"/>
          </a:xfrm>
        </p:grpSpPr>
        <p:pic>
          <p:nvPicPr>
            <p:cNvPr id="41" name="図 40" descr="\begin{document}&#10;\begin{align*}&#10;G_{\rm R}(p) = &#10;\frac{1}{-p_0^2+{\boldsymbol p}^2+m_0^2&#10;-{\rm Re}\Sigma_{\rm R}(p) -i{\rm Im}\Sigma_{\rm R}(p)}&#10;\end{align*}&#10;\end{document}"/>
            <p:cNvPicPr>
              <a:picLocks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979712" y="3333004"/>
              <a:ext cx="5328592" cy="600052"/>
            </a:xfrm>
            <a:prstGeom prst="rect">
              <a:avLst/>
            </a:prstGeom>
          </p:spPr>
        </p:pic>
        <p:sp>
          <p:nvSpPr>
            <p:cNvPr id="67" name="テキスト ボックス 66"/>
            <p:cNvSpPr txBox="1"/>
            <p:nvPr/>
          </p:nvSpPr>
          <p:spPr>
            <a:xfrm>
              <a:off x="251520" y="3419708"/>
              <a:ext cx="31683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遅延相関関数 ：</a:t>
              </a:r>
              <a:endParaRPr kumimoji="1" lang="ja-JP" altLang="en-US" dirty="0"/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611560" y="1916832"/>
            <a:ext cx="8064896" cy="936104"/>
            <a:chOff x="539552" y="2132856"/>
            <a:chExt cx="8064896" cy="936104"/>
          </a:xfrm>
        </p:grpSpPr>
        <p:sp>
          <p:nvSpPr>
            <p:cNvPr id="25" name="正方形/長方形 24"/>
            <p:cNvSpPr/>
            <p:nvPr/>
          </p:nvSpPr>
          <p:spPr>
            <a:xfrm>
              <a:off x="539552" y="2132856"/>
              <a:ext cx="8064896" cy="936104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9" name="図 68" descr="\begin{document}&#10;\begin{align*}&#10;  S[\varphi]=\int dtd^3x &#10;  \left[ \frac{1}{2}\partial_\mu \varphi_a(x) \partial^\mu \varphi_a(x) &#10;        -\frac{m_0^2}{2}\varphi_a(x)\varphi_a(x) &#10;        -\frac{\lambda_0}{4!N}(\varphi_a(x)\varphi_a(x))^2\right]&#10;\end{align*}&#10;\end{document}"/>
            <p:cNvPicPr>
              <a:picLocks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55576" y="2343529"/>
              <a:ext cx="7632848" cy="590706"/>
            </a:xfrm>
            <a:prstGeom prst="rect">
              <a:avLst/>
            </a:prstGeom>
          </p:spPr>
        </p:pic>
      </p:grpSp>
      <p:sp>
        <p:nvSpPr>
          <p:cNvPr id="74" name="テキスト ボックス 73"/>
          <p:cNvSpPr txBox="1"/>
          <p:nvPr/>
        </p:nvSpPr>
        <p:spPr>
          <a:xfrm>
            <a:off x="5724128" y="59399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（散逸的な伝播関数）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散逸モードが存在する条件</a:t>
            </a:r>
            <a:endParaRPr kumimoji="1" lang="ja-JP" altLang="en-US" dirty="0"/>
          </a:p>
        </p:txBody>
      </p:sp>
      <p:grpSp>
        <p:nvGrpSpPr>
          <p:cNvPr id="32" name="グループ化 31"/>
          <p:cNvGrpSpPr/>
          <p:nvPr/>
        </p:nvGrpSpPr>
        <p:grpSpPr>
          <a:xfrm>
            <a:off x="1547664" y="3717032"/>
            <a:ext cx="5976664" cy="792088"/>
            <a:chOff x="899592" y="3429000"/>
            <a:chExt cx="5976664" cy="792088"/>
          </a:xfrm>
        </p:grpSpPr>
        <p:sp>
          <p:nvSpPr>
            <p:cNvPr id="27" name="円/楕円 26"/>
            <p:cNvSpPr/>
            <p:nvPr/>
          </p:nvSpPr>
          <p:spPr>
            <a:xfrm>
              <a:off x="3707904" y="3789040"/>
              <a:ext cx="648072" cy="432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0" name="図 29" descr="\begin{document}&#10;\begin{align*}&#10;  {\rm Im}\Sigma_{\rm R}(p_0,\p) =&#10;\left(\Gamma^{-1} + {\cal O}(\p^2)\right) p_0 +{\cal O}(p_0^3) &#10;\end{align*}&#10;\end{document}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53172" y="3861048"/>
              <a:ext cx="5123084" cy="360040"/>
            </a:xfrm>
            <a:prstGeom prst="rect">
              <a:avLst/>
            </a:prstGeom>
          </p:spPr>
        </p:pic>
        <p:sp>
          <p:nvSpPr>
            <p:cNvPr id="31" name="テキスト ボックス 30"/>
            <p:cNvSpPr txBox="1"/>
            <p:nvPr/>
          </p:nvSpPr>
          <p:spPr>
            <a:xfrm>
              <a:off x="899592" y="3429000"/>
              <a:ext cx="30963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自己エネルギーの虚部</a:t>
              </a:r>
              <a:endParaRPr kumimoji="1" lang="ja-JP" altLang="en-US" dirty="0"/>
            </a:p>
          </p:txBody>
        </p:sp>
      </p:grpSp>
      <p:grpSp>
        <p:nvGrpSpPr>
          <p:cNvPr id="33" name="グループ化 32"/>
          <p:cNvGrpSpPr/>
          <p:nvPr/>
        </p:nvGrpSpPr>
        <p:grpSpPr>
          <a:xfrm>
            <a:off x="1763688" y="4997278"/>
            <a:ext cx="5544616" cy="1456058"/>
            <a:chOff x="1619672" y="4797152"/>
            <a:chExt cx="5544616" cy="1456058"/>
          </a:xfrm>
        </p:grpSpPr>
        <p:sp>
          <p:nvSpPr>
            <p:cNvPr id="22" name="正方形/長方形 21"/>
            <p:cNvSpPr/>
            <p:nvPr/>
          </p:nvSpPr>
          <p:spPr>
            <a:xfrm>
              <a:off x="1619672" y="4968288"/>
              <a:ext cx="5544616" cy="128492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1847852" y="4797152"/>
              <a:ext cx="2292099" cy="399317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790808" y="4846836"/>
              <a:ext cx="3479763" cy="292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FF0000"/>
                  </a:solidFill>
                </a:rPr>
                <a:t>散逸モードを持つ条件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pic>
          <p:nvPicPr>
            <p:cNvPr id="26" name="図 25" descr="\begin{document}&#10;\begin{align*}&#10;\Gamma^{-1}=\lim_{\p\to \0}\ \lim_{p_0\to 0} \left(\frac{\partial }{\partial p_0}&#10; {\rm Im}\, \Sigma_{\rm R}(p_0,\p) \right) \neq 0,\ \infty&#10;\end{align*}&#10;\end{document}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79711" y="5310558"/>
              <a:ext cx="5109101" cy="654619"/>
            </a:xfrm>
            <a:prstGeom prst="rect">
              <a:avLst/>
            </a:prstGeom>
          </p:spPr>
        </p:pic>
      </p:grpSp>
      <p:grpSp>
        <p:nvGrpSpPr>
          <p:cNvPr id="3" name="グループ化 19"/>
          <p:cNvGrpSpPr/>
          <p:nvPr/>
        </p:nvGrpSpPr>
        <p:grpSpPr>
          <a:xfrm>
            <a:off x="1979712" y="1628800"/>
            <a:ext cx="3449036" cy="691089"/>
            <a:chOff x="1410996" y="3429000"/>
            <a:chExt cx="3953092" cy="792088"/>
          </a:xfrm>
        </p:grpSpPr>
        <p:sp>
          <p:nvSpPr>
            <p:cNvPr id="41" name="円/楕円 40"/>
            <p:cNvSpPr/>
            <p:nvPr/>
          </p:nvSpPr>
          <p:spPr>
            <a:xfrm>
              <a:off x="2699792" y="3789040"/>
              <a:ext cx="1224136" cy="432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2" name="図 41" descr="\begin{document}&#10;\begin{align*}&#10;G_{\rm R}(p) \sim &#10;\frac{1}{-i\Gamma^{-1} p_0+{\boldsymbol p}^2+m^2}&#10;\end{align*}&#10;\end{document}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410996" y="3429000"/>
              <a:ext cx="3953092" cy="725196"/>
            </a:xfrm>
            <a:prstGeom prst="rect">
              <a:avLst/>
            </a:prstGeom>
          </p:spPr>
        </p:pic>
      </p:grpSp>
      <p:sp>
        <p:nvSpPr>
          <p:cNvPr id="36" name="テキスト ボックス 35"/>
          <p:cNvSpPr txBox="1"/>
          <p:nvPr/>
        </p:nvSpPr>
        <p:spPr>
          <a:xfrm>
            <a:off x="1259632" y="3059668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この項が赤外領域で存在すれば、</a:t>
            </a:r>
            <a:r>
              <a:rPr lang="ja-JP" altLang="en-US" dirty="0" smtClean="0"/>
              <a:t>緩和が散逸的になる。</a:t>
            </a:r>
            <a:endParaRPr kumimoji="1" lang="ja-JP" altLang="en-US" dirty="0"/>
          </a:p>
        </p:txBody>
      </p:sp>
      <p:sp>
        <p:nvSpPr>
          <p:cNvPr id="37" name="正方形/長方形 36"/>
          <p:cNvSpPr/>
          <p:nvPr/>
        </p:nvSpPr>
        <p:spPr>
          <a:xfrm>
            <a:off x="1259632" y="3068960"/>
            <a:ext cx="568863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9" name="直線矢印コネクタ 38"/>
          <p:cNvCxnSpPr/>
          <p:nvPr/>
        </p:nvCxnSpPr>
        <p:spPr>
          <a:xfrm flipV="1">
            <a:off x="3635896" y="2276872"/>
            <a:ext cx="0" cy="7920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散逸と散乱過程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467544" y="1772816"/>
            <a:ext cx="4176464" cy="1152128"/>
            <a:chOff x="1475656" y="2060848"/>
            <a:chExt cx="4176464" cy="1152128"/>
          </a:xfrm>
        </p:grpSpPr>
        <p:sp>
          <p:nvSpPr>
            <p:cNvPr id="19" name="角丸四角形 18"/>
            <p:cNvSpPr/>
            <p:nvPr/>
          </p:nvSpPr>
          <p:spPr>
            <a:xfrm>
              <a:off x="1475656" y="2276872"/>
              <a:ext cx="3240360" cy="936104"/>
            </a:xfrm>
            <a:prstGeom prst="round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1691680" y="2060848"/>
              <a:ext cx="1224136" cy="3600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1691680" y="2060848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1/N</a:t>
              </a:r>
              <a:r>
                <a:rPr kumimoji="1" lang="ja-JP" altLang="en-US" dirty="0" smtClean="0"/>
                <a:t>展開</a:t>
              </a:r>
              <a:r>
                <a:rPr kumimoji="1" lang="en-US" altLang="ja-JP" dirty="0" smtClean="0"/>
                <a:t>LO</a:t>
              </a:r>
              <a:endParaRPr kumimoji="1" lang="ja-JP" altLang="en-US" dirty="0"/>
            </a:p>
          </p:txBody>
        </p:sp>
        <p:pic>
          <p:nvPicPr>
            <p:cNvPr id="5" name="図 4" descr="\begin{document}&#10;\begin{center}&#10;  \begin{picture}(130,95) (207,-114)&#10;    \SetWidth{1.0}&#10;    \SetColor{Black}&#10;    \Arc(272,-65)(45.255,135,495)&#10;    \Line(208,-113)(336,-113)&#10;  \end{picture}&#10;\end{center}&#10;\end{document}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63688" y="2492896"/>
              <a:ext cx="741971" cy="529979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2843808" y="255561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mass shift </a:t>
              </a:r>
              <a:r>
                <a:rPr kumimoji="1" lang="ja-JP" altLang="en-US" dirty="0" smtClean="0">
                  <a:solidFill>
                    <a:srgbClr val="FF0000"/>
                  </a:solidFill>
                </a:rPr>
                <a:t>のみ。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5436096" y="364502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生成（崩壊）・</a:t>
            </a:r>
            <a:r>
              <a:rPr kumimoji="1" lang="ja-JP" altLang="en-US" b="1" dirty="0" smtClean="0">
                <a:solidFill>
                  <a:srgbClr val="7030A0"/>
                </a:solidFill>
              </a:rPr>
              <a:t>散乱効果</a:t>
            </a:r>
            <a:r>
              <a:rPr kumimoji="1" lang="ja-JP" altLang="en-US" dirty="0" smtClean="0"/>
              <a:t>が現れる。</a:t>
            </a:r>
            <a:endParaRPr kumimoji="1" lang="ja-JP" altLang="en-US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467544" y="3068960"/>
            <a:ext cx="4104456" cy="1377444"/>
            <a:chOff x="1979712" y="3347700"/>
            <a:chExt cx="4104456" cy="1377444"/>
          </a:xfrm>
        </p:grpSpPr>
        <p:sp>
          <p:nvSpPr>
            <p:cNvPr id="22" name="角丸四角形 21"/>
            <p:cNvSpPr/>
            <p:nvPr/>
          </p:nvSpPr>
          <p:spPr>
            <a:xfrm>
              <a:off x="1979712" y="3501008"/>
              <a:ext cx="4104456" cy="122413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2339752" y="3356992"/>
              <a:ext cx="1368152" cy="3600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339752" y="3347700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1/N</a:t>
              </a:r>
              <a:r>
                <a:rPr kumimoji="1" lang="ja-JP" altLang="en-US" dirty="0" smtClean="0"/>
                <a:t>展開</a:t>
              </a:r>
              <a:r>
                <a:rPr kumimoji="1" lang="en-US" altLang="ja-JP" dirty="0" smtClean="0"/>
                <a:t>NLO</a:t>
              </a:r>
              <a:endParaRPr kumimoji="1" lang="ja-JP" altLang="en-US" dirty="0"/>
            </a:p>
          </p:txBody>
        </p:sp>
        <p:pic>
          <p:nvPicPr>
            <p:cNvPr id="11" name="図 10" descr="\begin{document}&#10;\begin{center}&#10;  \begin{picture}(194,71) (159,-79)&#10;    \SetWidth{1.0}&#10;    \SetColor{Black}&#10;    \Arc[clock](256,-121)(80,126.87,53.13)&#10;    \Arc[clock](256,7)(80,-53.13,-126.87)&#10;    \Arc[clock](256,-57)(48,-180,-360)&#10;    \Line(208,-57)(160,-57)&#10;    \Line(304,-57)(352,-57)&#10;  \end{picture}&#10;\end{center}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63406" y="3849347"/>
              <a:ext cx="1760522" cy="587765"/>
            </a:xfrm>
            <a:prstGeom prst="rect">
              <a:avLst/>
            </a:prstGeom>
          </p:spPr>
        </p:pic>
        <p:grpSp>
          <p:nvGrpSpPr>
            <p:cNvPr id="16" name="グループ化 15"/>
            <p:cNvGrpSpPr/>
            <p:nvPr/>
          </p:nvGrpSpPr>
          <p:grpSpPr>
            <a:xfrm>
              <a:off x="4139952" y="3835953"/>
              <a:ext cx="1800200" cy="601159"/>
              <a:chOff x="3635896" y="4797153"/>
              <a:chExt cx="1800200" cy="601159"/>
            </a:xfrm>
          </p:grpSpPr>
          <p:pic>
            <p:nvPicPr>
              <p:cNvPr id="13" name="図 12" descr="\begin{document}&#10;\begin{center}&#10;  \begin{picture}(386,130) (63,-111)&#10;    \SetWidth{1.0}&#10;    \SetColor{Black}&#10;    \Line(64,-78)(128,-78)&#10;    \Arc[clock](256,-115.333)(133.333,163.74,16.26)&#10;    \Line(384,-78)(448,-78)&#10;    \Arc(160,-78)(32,0,360)&#10;    \Arc(224,-78)(32,0,360)&#10;    \Arc(352,-78)(32,90,450)&#10;  \end{picture}&#10;\end{center}\end{document}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635896" y="4797153"/>
                <a:ext cx="1800200" cy="601159"/>
              </a:xfrm>
              <a:prstGeom prst="rect">
                <a:avLst/>
              </a:prstGeom>
            </p:spPr>
          </p:pic>
          <p:pic>
            <p:nvPicPr>
              <p:cNvPr id="15" name="図 14" descr="\begin{document}&#10;\begin{align*}&#10;\cdot \cdot&#10;\end{align*}&#10;\end{document}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4572000" y="5229200"/>
                <a:ext cx="155575" cy="47700"/>
              </a:xfrm>
              <a:prstGeom prst="rect">
                <a:avLst/>
              </a:prstGeom>
            </p:spPr>
          </p:pic>
        </p:grpSp>
      </p:grpSp>
      <p:sp>
        <p:nvSpPr>
          <p:cNvPr id="25" name="下矢印 24"/>
          <p:cNvSpPr/>
          <p:nvPr/>
        </p:nvSpPr>
        <p:spPr>
          <a:xfrm rot="16200000">
            <a:off x="4824028" y="3465005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0" name="グループ化 29"/>
          <p:cNvGrpSpPr/>
          <p:nvPr/>
        </p:nvGrpSpPr>
        <p:grpSpPr>
          <a:xfrm>
            <a:off x="5436096" y="4725144"/>
            <a:ext cx="1281662" cy="936104"/>
            <a:chOff x="4139952" y="4005064"/>
            <a:chExt cx="1478841" cy="1080120"/>
          </a:xfrm>
        </p:grpSpPr>
        <p:pic>
          <p:nvPicPr>
            <p:cNvPr id="17" name="図 16" descr="\begin{document}&#10;\begin{center}&#10;  \begin{picture}(194,162) (47,-79)&#10;    \SetWidth{1.0}&#10;    \SetColor{Black}&#10;    \Line(48,2)(144,2)&#10;    \Line(144,2)(224,82)&#10;    \Line(144,2)(240,2)&#10;    \Line(144,2)(224,-78)&#10;  \end{picture}&#10;\end{center}&#10;\end{document}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427984" y="4149080"/>
              <a:ext cx="948733" cy="792088"/>
            </a:xfrm>
            <a:prstGeom prst="rect">
              <a:avLst/>
            </a:prstGeom>
          </p:spPr>
        </p:pic>
        <p:pic>
          <p:nvPicPr>
            <p:cNvPr id="26" name="図 25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39952" y="4437112"/>
              <a:ext cx="182697" cy="216024"/>
            </a:xfrm>
            <a:prstGeom prst="rect">
              <a:avLst/>
            </a:prstGeom>
          </p:spPr>
        </p:pic>
        <p:pic>
          <p:nvPicPr>
            <p:cNvPr id="27" name="図 26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64088" y="4005064"/>
              <a:ext cx="182697" cy="216024"/>
            </a:xfrm>
            <a:prstGeom prst="rect">
              <a:avLst/>
            </a:prstGeom>
          </p:spPr>
        </p:pic>
        <p:pic>
          <p:nvPicPr>
            <p:cNvPr id="28" name="図 27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436096" y="4437112"/>
              <a:ext cx="182697" cy="216024"/>
            </a:xfrm>
            <a:prstGeom prst="rect">
              <a:avLst/>
            </a:prstGeom>
          </p:spPr>
        </p:pic>
        <p:pic>
          <p:nvPicPr>
            <p:cNvPr id="29" name="図 28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64088" y="4869160"/>
              <a:ext cx="182697" cy="216024"/>
            </a:xfrm>
            <a:prstGeom prst="rect">
              <a:avLst/>
            </a:prstGeom>
          </p:spPr>
        </p:pic>
      </p:grpSp>
      <p:grpSp>
        <p:nvGrpSpPr>
          <p:cNvPr id="35" name="グループ化 34"/>
          <p:cNvGrpSpPr/>
          <p:nvPr/>
        </p:nvGrpSpPr>
        <p:grpSpPr>
          <a:xfrm>
            <a:off x="7380312" y="4725144"/>
            <a:ext cx="936104" cy="877598"/>
            <a:chOff x="6122849" y="4077072"/>
            <a:chExt cx="1152128" cy="1080120"/>
          </a:xfrm>
        </p:grpSpPr>
        <p:pic>
          <p:nvPicPr>
            <p:cNvPr id="18" name="図 17" descr="\begin{document}&#10;\begin{center}&#10;  \begin{picture}(146,146) (63,-47)&#10;    \SetWidth{1.0}&#10;    \SetColor{Black}&#10;    \Line(64,98)(208,-46)&#10;    \Line(64,-46)(208,98)&#10;  \end{picture}&#10;\end{center}&#10;\end{document}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05759" y="4225530"/>
              <a:ext cx="714513" cy="715638"/>
            </a:xfrm>
            <a:prstGeom prst="rect">
              <a:avLst/>
            </a:prstGeom>
          </p:spPr>
        </p:pic>
        <p:pic>
          <p:nvPicPr>
            <p:cNvPr id="31" name="図 30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22849" y="4077072"/>
              <a:ext cx="182697" cy="216024"/>
            </a:xfrm>
            <a:prstGeom prst="rect">
              <a:avLst/>
            </a:prstGeom>
          </p:spPr>
        </p:pic>
        <p:pic>
          <p:nvPicPr>
            <p:cNvPr id="32" name="図 31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156176" y="4941168"/>
              <a:ext cx="182697" cy="216024"/>
            </a:xfrm>
            <a:prstGeom prst="rect">
              <a:avLst/>
            </a:prstGeom>
          </p:spPr>
        </p:pic>
        <p:pic>
          <p:nvPicPr>
            <p:cNvPr id="33" name="図 32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92280" y="4077072"/>
              <a:ext cx="182697" cy="216024"/>
            </a:xfrm>
            <a:prstGeom prst="rect">
              <a:avLst/>
            </a:prstGeom>
          </p:spPr>
        </p:pic>
        <p:pic>
          <p:nvPicPr>
            <p:cNvPr id="34" name="図 33" descr="\begin{document}&#10;\begin{align*}&#10;\varphi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92280" y="4941168"/>
              <a:ext cx="182697" cy="216024"/>
            </a:xfrm>
            <a:prstGeom prst="rect">
              <a:avLst/>
            </a:prstGeom>
          </p:spPr>
        </p:pic>
      </p:grpSp>
      <p:grpSp>
        <p:nvGrpSpPr>
          <p:cNvPr id="41" name="グループ化 40"/>
          <p:cNvGrpSpPr/>
          <p:nvPr/>
        </p:nvGrpSpPr>
        <p:grpSpPr>
          <a:xfrm>
            <a:off x="1115616" y="6228020"/>
            <a:ext cx="7312079" cy="369332"/>
            <a:chOff x="179512" y="6165304"/>
            <a:chExt cx="7312079" cy="369332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179512" y="6165304"/>
              <a:ext cx="57606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散逸現象は</a:t>
              </a:r>
              <a:r>
                <a:rPr kumimoji="1" lang="ja-JP" altLang="en-US" b="1" dirty="0" smtClean="0">
                  <a:solidFill>
                    <a:srgbClr val="FF0000"/>
                  </a:solidFill>
                </a:rPr>
                <a:t>熱浴中の粒子との散乱</a:t>
              </a:r>
              <a:r>
                <a:rPr kumimoji="1" lang="ja-JP" altLang="en-US" dirty="0" smtClean="0"/>
                <a:t>に起因</a:t>
              </a:r>
              <a:endParaRPr kumimoji="1" lang="en-US" altLang="ja-JP" dirty="0" smtClean="0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5220072" y="6165304"/>
              <a:ext cx="22715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 smtClean="0"/>
                <a:t>まず</a:t>
              </a:r>
              <a:r>
                <a:rPr lang="en-US" altLang="ja-JP" dirty="0" smtClean="0"/>
                <a:t>NLO</a:t>
              </a:r>
              <a:r>
                <a:rPr lang="ja-JP" altLang="en-US" dirty="0" smtClean="0"/>
                <a:t>で評価を行う</a:t>
              </a:r>
              <a:endParaRPr lang="ja-JP" altLang="en-US" dirty="0"/>
            </a:p>
          </p:txBody>
        </p:sp>
        <p:sp>
          <p:nvSpPr>
            <p:cNvPr id="38" name="右矢印 37"/>
            <p:cNvSpPr/>
            <p:nvPr/>
          </p:nvSpPr>
          <p:spPr>
            <a:xfrm>
              <a:off x="4572000" y="6165304"/>
              <a:ext cx="576064" cy="360040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2483768" y="4825550"/>
            <a:ext cx="1760522" cy="979714"/>
            <a:chOff x="2483768" y="4627240"/>
            <a:chExt cx="1760522" cy="979714"/>
          </a:xfrm>
        </p:grpSpPr>
        <p:pic>
          <p:nvPicPr>
            <p:cNvPr id="40" name="図 39" descr="\begin{document}&#10;\begin{center}&#10;  \begin{picture}(194,71) (159,-79)&#10;    \SetWidth{1.0}&#10;    \SetColor{Black}&#10;    \Arc[clock](256,-121)(80,126.87,53.13)&#10;    \Arc[clock](256,7)(80,-53.13,-126.87)&#10;    \Arc[clock](256,-57)(48,-180,-360)&#10;    \Line(208,-57)(160,-57)&#10;    \Line(304,-57)(352,-57)&#10;  \end{picture}&#10;\end{center}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83768" y="4797152"/>
              <a:ext cx="1760522" cy="587765"/>
            </a:xfrm>
            <a:prstGeom prst="rect">
              <a:avLst/>
            </a:prstGeom>
          </p:spPr>
        </p:pic>
        <p:sp>
          <p:nvSpPr>
            <p:cNvPr id="44" name="フリーフォーム 43"/>
            <p:cNvSpPr/>
            <p:nvPr/>
          </p:nvSpPr>
          <p:spPr>
            <a:xfrm>
              <a:off x="3278482" y="4627240"/>
              <a:ext cx="121531" cy="979714"/>
            </a:xfrm>
            <a:custGeom>
              <a:avLst/>
              <a:gdLst>
                <a:gd name="connsiteX0" fmla="*/ 117793 w 121531"/>
                <a:gd name="connsiteY0" fmla="*/ 0 h 979714"/>
                <a:gd name="connsiteX1" fmla="*/ 74251 w 121531"/>
                <a:gd name="connsiteY1" fmla="*/ 10886 h 979714"/>
                <a:gd name="connsiteX2" fmla="*/ 8936 w 121531"/>
                <a:gd name="connsiteY2" fmla="*/ 65314 h 979714"/>
                <a:gd name="connsiteX3" fmla="*/ 41593 w 121531"/>
                <a:gd name="connsiteY3" fmla="*/ 130629 h 979714"/>
                <a:gd name="connsiteX4" fmla="*/ 74251 w 121531"/>
                <a:gd name="connsiteY4" fmla="*/ 185057 h 979714"/>
                <a:gd name="connsiteX5" fmla="*/ 63365 w 121531"/>
                <a:gd name="connsiteY5" fmla="*/ 239486 h 979714"/>
                <a:gd name="connsiteX6" fmla="*/ 41593 w 121531"/>
                <a:gd name="connsiteY6" fmla="*/ 272143 h 979714"/>
                <a:gd name="connsiteX7" fmla="*/ 63365 w 121531"/>
                <a:gd name="connsiteY7" fmla="*/ 370114 h 979714"/>
                <a:gd name="connsiteX8" fmla="*/ 52479 w 121531"/>
                <a:gd name="connsiteY8" fmla="*/ 435429 h 979714"/>
                <a:gd name="connsiteX9" fmla="*/ 52479 w 121531"/>
                <a:gd name="connsiteY9" fmla="*/ 522514 h 979714"/>
                <a:gd name="connsiteX10" fmla="*/ 96022 w 121531"/>
                <a:gd name="connsiteY10" fmla="*/ 587829 h 979714"/>
                <a:gd name="connsiteX11" fmla="*/ 117793 w 121531"/>
                <a:gd name="connsiteY11" fmla="*/ 620486 h 979714"/>
                <a:gd name="connsiteX12" fmla="*/ 85136 w 121531"/>
                <a:gd name="connsiteY12" fmla="*/ 685800 h 979714"/>
                <a:gd name="connsiteX13" fmla="*/ 41593 w 121531"/>
                <a:gd name="connsiteY13" fmla="*/ 751114 h 979714"/>
                <a:gd name="connsiteX14" fmla="*/ 52479 w 121531"/>
                <a:gd name="connsiteY14" fmla="*/ 783771 h 979714"/>
                <a:gd name="connsiteX15" fmla="*/ 85136 w 121531"/>
                <a:gd name="connsiteY15" fmla="*/ 849086 h 979714"/>
                <a:gd name="connsiteX16" fmla="*/ 106908 w 121531"/>
                <a:gd name="connsiteY16" fmla="*/ 957943 h 979714"/>
                <a:gd name="connsiteX17" fmla="*/ 117793 w 121531"/>
                <a:gd name="connsiteY17" fmla="*/ 979714 h 97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1531" h="979714">
                  <a:moveTo>
                    <a:pt x="117793" y="0"/>
                  </a:moveTo>
                  <a:cubicBezTo>
                    <a:pt x="103279" y="3629"/>
                    <a:pt x="87632" y="4195"/>
                    <a:pt x="74251" y="10886"/>
                  </a:cubicBezTo>
                  <a:cubicBezTo>
                    <a:pt x="48376" y="23824"/>
                    <a:pt x="28898" y="45353"/>
                    <a:pt x="8936" y="65314"/>
                  </a:cubicBezTo>
                  <a:cubicBezTo>
                    <a:pt x="35785" y="172707"/>
                    <a:pt x="0" y="61307"/>
                    <a:pt x="41593" y="130629"/>
                  </a:cubicBezTo>
                  <a:cubicBezTo>
                    <a:pt x="83983" y="201279"/>
                    <a:pt x="19090" y="129899"/>
                    <a:pt x="74251" y="185057"/>
                  </a:cubicBezTo>
                  <a:cubicBezTo>
                    <a:pt x="70622" y="203200"/>
                    <a:pt x="69862" y="222162"/>
                    <a:pt x="63365" y="239486"/>
                  </a:cubicBezTo>
                  <a:cubicBezTo>
                    <a:pt x="58771" y="251736"/>
                    <a:pt x="43038" y="259140"/>
                    <a:pt x="41593" y="272143"/>
                  </a:cubicBezTo>
                  <a:cubicBezTo>
                    <a:pt x="38400" y="300880"/>
                    <a:pt x="53799" y="341418"/>
                    <a:pt x="63365" y="370114"/>
                  </a:cubicBezTo>
                  <a:cubicBezTo>
                    <a:pt x="59736" y="391886"/>
                    <a:pt x="57267" y="413883"/>
                    <a:pt x="52479" y="435429"/>
                  </a:cubicBezTo>
                  <a:cubicBezTo>
                    <a:pt x="42894" y="478562"/>
                    <a:pt x="27811" y="468245"/>
                    <a:pt x="52479" y="522514"/>
                  </a:cubicBezTo>
                  <a:cubicBezTo>
                    <a:pt x="63307" y="546335"/>
                    <a:pt x="81508" y="566057"/>
                    <a:pt x="96022" y="587829"/>
                  </a:cubicBezTo>
                  <a:lnTo>
                    <a:pt x="117793" y="620486"/>
                  </a:lnTo>
                  <a:cubicBezTo>
                    <a:pt x="98524" y="697566"/>
                    <a:pt x="121531" y="637274"/>
                    <a:pt x="85136" y="685800"/>
                  </a:cubicBezTo>
                  <a:cubicBezTo>
                    <a:pt x="69436" y="706733"/>
                    <a:pt x="41593" y="751114"/>
                    <a:pt x="41593" y="751114"/>
                  </a:cubicBezTo>
                  <a:cubicBezTo>
                    <a:pt x="45222" y="762000"/>
                    <a:pt x="47347" y="773508"/>
                    <a:pt x="52479" y="783771"/>
                  </a:cubicBezTo>
                  <a:cubicBezTo>
                    <a:pt x="84286" y="847384"/>
                    <a:pt x="66895" y="785242"/>
                    <a:pt x="85136" y="849086"/>
                  </a:cubicBezTo>
                  <a:cubicBezTo>
                    <a:pt x="121323" y="975742"/>
                    <a:pt x="64134" y="786846"/>
                    <a:pt x="106908" y="957943"/>
                  </a:cubicBezTo>
                  <a:cubicBezTo>
                    <a:pt x="108876" y="965814"/>
                    <a:pt x="114165" y="972457"/>
                    <a:pt x="117793" y="979714"/>
                  </a:cubicBez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右矢印 44"/>
          <p:cNvSpPr/>
          <p:nvPr/>
        </p:nvSpPr>
        <p:spPr>
          <a:xfrm>
            <a:off x="4499992" y="5157192"/>
            <a:ext cx="576064" cy="21602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67544" y="125946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具体的に自己エネルギーの評価を行う。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自己エネルギー</a:t>
            </a:r>
            <a:endParaRPr kumimoji="1" lang="ja-JP" altLang="en-US" dirty="0"/>
          </a:p>
        </p:txBody>
      </p:sp>
      <p:pic>
        <p:nvPicPr>
          <p:cNvPr id="30" name="図 29" descr="\begin{document}&#10;\begin{align*}&#10;\rho(p)=2{\rm Im}\left&lt; \varphi\varphi \right&gt;, \ &#10;\rho_D(p)=2{\rm Im}\left&lt; \varphi^2\varphi^2\right&gt;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9" y="3108656"/>
            <a:ext cx="3888430" cy="289662"/>
          </a:xfrm>
          <a:prstGeom prst="rect">
            <a:avLst/>
          </a:prstGeom>
        </p:spPr>
      </p:pic>
      <p:sp>
        <p:nvSpPr>
          <p:cNvPr id="32" name="テキスト ボックス 31"/>
          <p:cNvSpPr txBox="1"/>
          <p:nvPr/>
        </p:nvSpPr>
        <p:spPr>
          <a:xfrm>
            <a:off x="5508104" y="306896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（スペクトル関数）</a:t>
            </a:r>
            <a:endParaRPr kumimoji="1" lang="ja-JP" altLang="en-US" dirty="0"/>
          </a:p>
        </p:txBody>
      </p:sp>
      <p:grpSp>
        <p:nvGrpSpPr>
          <p:cNvPr id="55" name="グループ化 54"/>
          <p:cNvGrpSpPr/>
          <p:nvPr/>
        </p:nvGrpSpPr>
        <p:grpSpPr>
          <a:xfrm>
            <a:off x="827584" y="1772816"/>
            <a:ext cx="7200800" cy="1080120"/>
            <a:chOff x="827584" y="2132856"/>
            <a:chExt cx="7200800" cy="1080120"/>
          </a:xfrm>
        </p:grpSpPr>
        <p:sp>
          <p:nvSpPr>
            <p:cNvPr id="54" name="角丸四角形 53"/>
            <p:cNvSpPr/>
            <p:nvPr/>
          </p:nvSpPr>
          <p:spPr>
            <a:xfrm>
              <a:off x="827584" y="2132856"/>
              <a:ext cx="7200800" cy="108012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1" name="グループ化 50"/>
            <p:cNvGrpSpPr/>
            <p:nvPr/>
          </p:nvGrpSpPr>
          <p:grpSpPr>
            <a:xfrm>
              <a:off x="1090930" y="2420888"/>
              <a:ext cx="6505406" cy="556477"/>
              <a:chOff x="2171050" y="2420888"/>
              <a:chExt cx="6505406" cy="556477"/>
            </a:xfrm>
          </p:grpSpPr>
          <p:pic>
            <p:nvPicPr>
              <p:cNvPr id="15" name="図 14" descr="\begin{document}&#10;\begin{center}&#10;  \begin{picture}(194,66) (159,-127)&#10;    \SetWidth{1.0}&#10;    \SetColor{Black}&#10;    \Arc(208,-94)(16,180,540)&#10;    \Arc(240,-94)(16,90,450)&#10;    \Arc(304,-94)(16,180,540)&#10;    \Line(320,-94)(352,-62)&#10;    \Line(352,-126)(320,-94)&#10;    \Line(160,-62)(192,-94)&#10;    \Line(160,-126)(192,-94)&#10;    \Vertex(264,-94){0.5}&#10;    \Vertex(272,-94){0.5}&#10;    \Vertex(280,-94){0.5}&#10;  \end{picture}&#10;\end{center}&#10;\end{document}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7233704" y="2456079"/>
                <a:ext cx="1442752" cy="513871"/>
              </a:xfrm>
              <a:prstGeom prst="rect">
                <a:avLst/>
              </a:prstGeom>
            </p:spPr>
          </p:pic>
          <p:pic>
            <p:nvPicPr>
              <p:cNvPr id="16" name="図 15" descr="\begin{document}&#10;\begin{center}&#10;  \begin{picture}(194,98) (207,-175)&#10;    \SetWidth{1.0}&#10;    \SetColor{Black}&#10;    \Line(208,-78)(256,-126)&#10;    \Line(208,-174)(256,-126)&#10;    \Line(352,-126)(400,-78)&#10;    \Line(352,-126)(400,-174)&#10;    \Line(256,-126)(268,-126)&#10;    \Line(280,-126)(292,-126)&#10;    \Line(304,-126)(316,-126)&#10;    \Line(328,-126)(340,-126)&#10;  \end{picture}&#10;\end{center}&#10;\end{document}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036571" y="2420888"/>
                <a:ext cx="565079" cy="556477"/>
              </a:xfrm>
              <a:prstGeom prst="rect">
                <a:avLst/>
              </a:prstGeom>
            </p:spPr>
          </p:pic>
          <p:pic>
            <p:nvPicPr>
              <p:cNvPr id="17" name="図 16" descr="\begin{document}&#10;\begin{align*}&#10;=&#10;\end{align*}&#10;\end{document}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855662" y="2649530"/>
                <a:ext cx="160993" cy="59390"/>
              </a:xfrm>
              <a:prstGeom prst="rect">
                <a:avLst/>
              </a:prstGeom>
            </p:spPr>
          </p:pic>
          <p:pic>
            <p:nvPicPr>
              <p:cNvPr id="50" name="図 49" descr="\begin{document}&#10;\begin{align*}&#10;G_{\rm R}(p)= \left&lt; \varphi \varphi \right&gt;, \ \ &#10;D_{\rm R}(p)= \left&lt; \varphi^2 \varphi^2 \right&gt; = &#10;\end{align*}&#10;\end{document}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171050" y="2535508"/>
                <a:ext cx="3697094" cy="317428"/>
              </a:xfrm>
              <a:prstGeom prst="rect">
                <a:avLst/>
              </a:prstGeom>
            </p:spPr>
          </p:pic>
        </p:grpSp>
      </p:grpSp>
      <p:sp>
        <p:nvSpPr>
          <p:cNvPr id="62" name="テキスト ボックス 61"/>
          <p:cNvSpPr txBox="1"/>
          <p:nvPr/>
        </p:nvSpPr>
        <p:spPr>
          <a:xfrm>
            <a:off x="611560" y="13407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相関関数</a:t>
            </a:r>
            <a:endParaRPr kumimoji="1" lang="ja-JP" altLang="en-US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23528" y="4355812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/>
              <a:t>1/N</a:t>
            </a:r>
            <a:r>
              <a:rPr kumimoji="1" lang="ja-JP" altLang="en-US" b="1" dirty="0" smtClean="0"/>
              <a:t>展開</a:t>
            </a:r>
            <a:r>
              <a:rPr kumimoji="1" lang="en-US" altLang="ja-JP" b="1" dirty="0" smtClean="0"/>
              <a:t>NLO</a:t>
            </a:r>
            <a:r>
              <a:rPr kumimoji="1" lang="ja-JP" altLang="en-US" b="1" dirty="0" smtClean="0"/>
              <a:t>自己エネルギー</a:t>
            </a:r>
            <a:endParaRPr kumimoji="1" lang="ja-JP" altLang="en-US" b="1" dirty="0"/>
          </a:p>
        </p:txBody>
      </p:sp>
      <p:grpSp>
        <p:nvGrpSpPr>
          <p:cNvPr id="78" name="グループ化 77"/>
          <p:cNvGrpSpPr/>
          <p:nvPr/>
        </p:nvGrpSpPr>
        <p:grpSpPr>
          <a:xfrm>
            <a:off x="1763688" y="4797152"/>
            <a:ext cx="5184576" cy="1800200"/>
            <a:chOff x="1619672" y="4581128"/>
            <a:chExt cx="5184576" cy="1800200"/>
          </a:xfrm>
        </p:grpSpPr>
        <p:sp>
          <p:nvSpPr>
            <p:cNvPr id="77" name="円/楕円 76"/>
            <p:cNvSpPr/>
            <p:nvPr/>
          </p:nvSpPr>
          <p:spPr>
            <a:xfrm>
              <a:off x="3059832" y="5805264"/>
              <a:ext cx="1728192" cy="57606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203848" y="4797152"/>
              <a:ext cx="1224136" cy="50405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9" name="グループ化 68"/>
            <p:cNvGrpSpPr/>
            <p:nvPr/>
          </p:nvGrpSpPr>
          <p:grpSpPr>
            <a:xfrm>
              <a:off x="2915816" y="4581128"/>
              <a:ext cx="1800200" cy="601159"/>
              <a:chOff x="2267744" y="4581128"/>
              <a:chExt cx="1800200" cy="601159"/>
            </a:xfrm>
          </p:grpSpPr>
          <p:pic>
            <p:nvPicPr>
              <p:cNvPr id="64" name="図 63" descr="\begin{document}&#10;\begin{center}&#10;  \begin{picture}(386,130) (63,-111)&#10;    \SetWidth{1.0}&#10;    \SetColor{Black}&#10;    \Line(64,-78)(128,-78)&#10;    \Arc[clock](256,-115.333)(133.333,163.74,16.26)&#10;    \Line(384,-78)(448,-78)&#10;    \Arc(160,-78)(32,0,360)&#10;    \Arc(224,-78)(32,0,360)&#10;    \Arc(352,-78)(32,90,450)&#10;  \end{picture}&#10;\end{center}\end{document}"/>
              <p:cNvPicPr>
                <a:picLocks noChangeAspect="1"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2267744" y="4581128"/>
                <a:ext cx="1800200" cy="601159"/>
              </a:xfrm>
              <a:prstGeom prst="rect">
                <a:avLst/>
              </a:prstGeom>
            </p:spPr>
          </p:pic>
          <p:pic>
            <p:nvPicPr>
              <p:cNvPr id="65" name="図 64" descr="\begin{document}&#10;\begin{align*}&#10;\cdot \cdot&#10;\end{align*}&#10;\end{document}"/>
              <p:cNvPicPr>
                <a:picLocks noChangeAspect="1"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3264297" y="5013176"/>
                <a:ext cx="155575" cy="47700"/>
              </a:xfrm>
              <a:prstGeom prst="rect">
                <a:avLst/>
              </a:prstGeom>
            </p:spPr>
          </p:pic>
        </p:grpSp>
        <p:pic>
          <p:nvPicPr>
            <p:cNvPr id="68" name="図 67" descr="\begin{document}&#10;\begin{align*}&#10;\Sigma_{\rm R}(p)=&#10;\end{align*}&#10;\end{document}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619672" y="4840741"/>
              <a:ext cx="1080120" cy="316451"/>
            </a:xfrm>
            <a:prstGeom prst="rect">
              <a:avLst/>
            </a:prstGeom>
          </p:spPr>
        </p:pic>
        <p:pic>
          <p:nvPicPr>
            <p:cNvPr id="70" name="図 69" descr="\begin{document}&#10;\begin{center}&#10;  \begin{picture}(226,66) (191,-127)&#10;    \SetWidth{1.0}&#10;    \SetColor{Black}&#10;    \Arc[clock](304,-126)(64,-180,-360)&#10;    \Line(192,-126)(240,-126)&#10;    \Line(368,-126)(416,-126)&#10;    \Line(240,-126)(256,-126)&#10;    \Line(272,-126)(288,-126)&#10;    \Line(304,-126)(320,-126)&#10;    \Line(336,-126)(352,-126)&#10;  \end{picture}&#10;\end{center}&#10;\end{document}"/>
            <p:cNvPicPr>
              <a:picLocks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5259916" y="4653136"/>
              <a:ext cx="1544332" cy="506254"/>
            </a:xfrm>
            <a:prstGeom prst="rect">
              <a:avLst/>
            </a:prstGeom>
          </p:spPr>
        </p:pic>
        <p:pic>
          <p:nvPicPr>
            <p:cNvPr id="72" name="図 71" descr="\begin{document}&#10;\begin{align*}&#10;D=\left&lt; \varphi^2\varphi^2 \right&gt;&#10;\end{align*}&#10;\end{document}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275856" y="5941300"/>
              <a:ext cx="1224136" cy="296012"/>
            </a:xfrm>
            <a:prstGeom prst="rect">
              <a:avLst/>
            </a:prstGeom>
          </p:spPr>
        </p:pic>
        <p:pic>
          <p:nvPicPr>
            <p:cNvPr id="73" name="図 72" descr="\begin{document}&#10;\begin{align*}&#10;=&#10;\end{align*}&#10;\end{document}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09356" y="4992964"/>
              <a:ext cx="194692" cy="67321"/>
            </a:xfrm>
            <a:prstGeom prst="rect">
              <a:avLst/>
            </a:prstGeom>
          </p:spPr>
        </p:pic>
        <p:cxnSp>
          <p:nvCxnSpPr>
            <p:cNvPr id="75" name="直線矢印コネクタ 74"/>
            <p:cNvCxnSpPr>
              <a:endCxn id="71" idx="2"/>
            </p:cNvCxnSpPr>
            <p:nvPr/>
          </p:nvCxnSpPr>
          <p:spPr>
            <a:xfrm flipH="1" flipV="1">
              <a:off x="3815916" y="5301208"/>
              <a:ext cx="36004" cy="50405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緩和係数の表式</a:t>
            </a:r>
            <a:endParaRPr kumimoji="1" lang="ja-JP" altLang="en-US" dirty="0"/>
          </a:p>
        </p:txBody>
      </p:sp>
      <p:sp>
        <p:nvSpPr>
          <p:cNvPr id="28" name="右矢印 27"/>
          <p:cNvSpPr/>
          <p:nvPr/>
        </p:nvSpPr>
        <p:spPr>
          <a:xfrm rot="5400000">
            <a:off x="3527884" y="3753036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0"/>
          <p:cNvGrpSpPr/>
          <p:nvPr/>
        </p:nvGrpSpPr>
        <p:grpSpPr>
          <a:xfrm>
            <a:off x="539552" y="1628800"/>
            <a:ext cx="7510192" cy="1656184"/>
            <a:chOff x="449903" y="2636912"/>
            <a:chExt cx="7510192" cy="1656184"/>
          </a:xfrm>
        </p:grpSpPr>
        <p:pic>
          <p:nvPicPr>
            <p:cNvPr id="9" name="図 8" descr="\begin{document}&#10;\begin{center}&#10;  \begin{picture}(226,66) (191,-127)&#10;    \SetWidth{1.0}&#10;    \SetColor{Black}&#10;    \Arc[clock](304,-126)(64,-180,-360)&#10;    \Line(192,-126)(240,-126)&#10;    \Line(368,-126)(416,-126)&#10;    \Line(240,-126)(256,-126)&#10;    \Line(272,-126)(288,-126)&#10;    \Line(304,-126)(320,-126)&#10;    \Line(336,-126)(352,-126)&#10;  \end{picture}&#10;\end{center}&#10;\end{document}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5891" y="2636912"/>
              <a:ext cx="1544332" cy="506254"/>
            </a:xfrm>
            <a:prstGeom prst="rect">
              <a:avLst/>
            </a:prstGeom>
          </p:spPr>
        </p:pic>
        <p:pic>
          <p:nvPicPr>
            <p:cNvPr id="60" name="図 59" descr="\begin{document}&#10;\begin{align*}&#10;\Sigma_{\rm R}^{NLO}(p) &amp;= \\&#10;   &amp;= \frac{\lambda}{3N} \ \frac{\lambda}{6} \ \int \frac{dq_0d\q}{(2\pi)^{d+1}} \\&#10;   &amp; \times \left\{ n(q_0) \ \rho(q_0,\q) \ D_{\rm R}(p+q) &#10;     +n(p_0+q_0)\ G_{\rm A}(q) \ \rho_D(p+q) \right\} &#10;\end{align*}&#10;\end{document}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9903" y="2891936"/>
              <a:ext cx="7510192" cy="1401160"/>
            </a:xfrm>
            <a:prstGeom prst="rect">
              <a:avLst/>
            </a:prstGeom>
          </p:spPr>
        </p:pic>
      </p:grpSp>
      <p:grpSp>
        <p:nvGrpSpPr>
          <p:cNvPr id="27" name="グループ化 26"/>
          <p:cNvGrpSpPr/>
          <p:nvPr/>
        </p:nvGrpSpPr>
        <p:grpSpPr>
          <a:xfrm>
            <a:off x="638116" y="5013176"/>
            <a:ext cx="8038340" cy="1224136"/>
            <a:chOff x="638116" y="4149080"/>
            <a:chExt cx="8038340" cy="1224136"/>
          </a:xfrm>
        </p:grpSpPr>
        <p:sp>
          <p:nvSpPr>
            <p:cNvPr id="33" name="角丸四角形 32"/>
            <p:cNvSpPr/>
            <p:nvPr/>
          </p:nvSpPr>
          <p:spPr>
            <a:xfrm>
              <a:off x="3779912" y="4293096"/>
              <a:ext cx="4896544" cy="1080120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" name="グループ化 58"/>
            <p:cNvGrpSpPr/>
            <p:nvPr/>
          </p:nvGrpSpPr>
          <p:grpSpPr>
            <a:xfrm>
              <a:off x="4139952" y="4149080"/>
              <a:ext cx="4536504" cy="369332"/>
              <a:chOff x="3995936" y="4581128"/>
              <a:chExt cx="4536504" cy="369332"/>
            </a:xfrm>
          </p:grpSpPr>
          <p:sp>
            <p:nvSpPr>
              <p:cNvPr id="48" name="正方形/長方形 47"/>
              <p:cNvSpPr/>
              <p:nvPr/>
            </p:nvSpPr>
            <p:spPr>
              <a:xfrm>
                <a:off x="4067944" y="4581128"/>
                <a:ext cx="3960440" cy="36004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テキスト ボックス 30"/>
              <p:cNvSpPr txBox="1"/>
              <p:nvPr/>
            </p:nvSpPr>
            <p:spPr>
              <a:xfrm>
                <a:off x="3995936" y="4581128"/>
                <a:ext cx="4536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NLO</a:t>
                </a:r>
                <a:r>
                  <a:rPr kumimoji="1" lang="ja-JP" alt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で散逸モードが存在するための条件</a:t>
                </a:r>
                <a:endParaRPr kumimoji="1" lang="ja-JP" alt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  <p:pic>
          <p:nvPicPr>
            <p:cNvPr id="26" name="図 25" descr="\begin{document}&#10;\begin{align*}&#10;\Gamma^{-1}=&#10;\frac{\partial}{\partial p_0} {\rm Im}\Sigma_{\rm R}(p_0,\0) \biggl|_{p_0=0}&#10;\propto \int \frac{dq_0d\q}{(2\pi)^{d+1}} \ \rho(q_0,\q) \ \rho_D(q_0,\q) \ n'(q_0) \neq 0 ,\ \infty&#10;\end{align*}&#10;\end{document}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8116" y="4581128"/>
              <a:ext cx="7822316" cy="657521"/>
            </a:xfrm>
            <a:prstGeom prst="rect">
              <a:avLst/>
            </a:prstGeom>
          </p:spPr>
        </p:pic>
      </p:grpSp>
      <p:sp>
        <p:nvSpPr>
          <p:cNvPr id="29" name="テキスト ボックス 28"/>
          <p:cNvSpPr txBox="1"/>
          <p:nvPr/>
        </p:nvSpPr>
        <p:spPr>
          <a:xfrm>
            <a:off x="395536" y="486916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緩和係数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220072" y="3779748"/>
            <a:ext cx="3600400" cy="369332"/>
            <a:chOff x="1475656" y="3429000"/>
            <a:chExt cx="3600400" cy="369332"/>
          </a:xfrm>
        </p:grpSpPr>
        <p:pic>
          <p:nvPicPr>
            <p:cNvPr id="14" name="図 13" descr="\begin{document}&#10;\begin{align*}&#10;n(q_0)=(e^{\beta q_0}-1)^{-1}&#10;\end{align*}&#10;\end{document}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75656" y="3501009"/>
              <a:ext cx="2016224" cy="273402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3563888" y="3429000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～分布関数</a:t>
              </a:r>
              <a:endParaRPr kumimoji="1" lang="ja-JP" altLang="en-US" dirty="0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1PI</a:t>
            </a:r>
            <a:r>
              <a:rPr kumimoji="1" lang="ja-JP" altLang="en-US" dirty="0" smtClean="0">
                <a:latin typeface="Times New Roman" pitchFamily="18" charset="0"/>
                <a:cs typeface="Times New Roman" pitchFamily="18" charset="0"/>
              </a:rPr>
              <a:t>有効作用による評価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0" name="グループ化 29"/>
          <p:cNvGrpSpPr/>
          <p:nvPr/>
        </p:nvGrpSpPr>
        <p:grpSpPr>
          <a:xfrm>
            <a:off x="657576" y="1734330"/>
            <a:ext cx="6146672" cy="614550"/>
            <a:chOff x="1246636" y="1878346"/>
            <a:chExt cx="6146672" cy="614550"/>
          </a:xfrm>
        </p:grpSpPr>
        <p:sp>
          <p:nvSpPr>
            <p:cNvPr id="29" name="円/楕円 28"/>
            <p:cNvSpPr/>
            <p:nvPr/>
          </p:nvSpPr>
          <p:spPr>
            <a:xfrm>
              <a:off x="5724128" y="1916832"/>
              <a:ext cx="1080120" cy="504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4788024" y="1916832"/>
              <a:ext cx="864096" cy="50405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246636" y="1916832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評価する式 </a:t>
              </a:r>
              <a:r>
                <a:rPr lang="ja-JP" altLang="en-US" dirty="0" smtClean="0"/>
                <a:t>：</a:t>
              </a:r>
              <a:endParaRPr kumimoji="1" lang="ja-JP" altLang="en-US" dirty="0"/>
            </a:p>
          </p:txBody>
        </p:sp>
        <p:pic>
          <p:nvPicPr>
            <p:cNvPr id="26" name="図 25" descr="\begin{document}&#10;\begin{align*}&#10;\Gamma^{-1} \propto \int \frac{dq_0d\q}{(2\pi)^{d+1}} \ {\color{red}\rho(q_0,\q)} \ {\color{blue} \rho_D(q_0,\q)} \ n'(q_0)  &#10;\end{align*}&#10;\end{document}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71800" y="1878346"/>
              <a:ext cx="4621508" cy="614550"/>
            </a:xfrm>
            <a:prstGeom prst="rect">
              <a:avLst/>
            </a:prstGeom>
          </p:spPr>
        </p:pic>
      </p:grpSp>
      <p:grpSp>
        <p:nvGrpSpPr>
          <p:cNvPr id="70" name="グループ化 69"/>
          <p:cNvGrpSpPr/>
          <p:nvPr/>
        </p:nvGrpSpPr>
        <p:grpSpPr>
          <a:xfrm>
            <a:off x="683568" y="4005064"/>
            <a:ext cx="8064896" cy="2592288"/>
            <a:chOff x="899592" y="4005064"/>
            <a:chExt cx="8064896" cy="2592288"/>
          </a:xfrm>
        </p:grpSpPr>
        <p:sp>
          <p:nvSpPr>
            <p:cNvPr id="68" name="角丸四角形 67"/>
            <p:cNvSpPr/>
            <p:nvPr/>
          </p:nvSpPr>
          <p:spPr>
            <a:xfrm>
              <a:off x="899592" y="4293096"/>
              <a:ext cx="8064896" cy="2304256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707904" y="4005064"/>
              <a:ext cx="2592288" cy="504056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1" name="図 30" descr="\begin{document}&#10;\begin{align*}&#10;\color{blue} \rho_D (p) = 2{\rm Im} \left&lt; \varphi^2\varphi^2 \right&gt;&#10;\end{align*}&#10;\end{document}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79912" y="4077072"/>
              <a:ext cx="2469161" cy="356248"/>
            </a:xfrm>
            <a:prstGeom prst="rect">
              <a:avLst/>
            </a:prstGeom>
          </p:spPr>
        </p:pic>
        <p:grpSp>
          <p:nvGrpSpPr>
            <p:cNvPr id="62" name="グループ化 61"/>
            <p:cNvGrpSpPr/>
            <p:nvPr/>
          </p:nvGrpSpPr>
          <p:grpSpPr>
            <a:xfrm>
              <a:off x="1043608" y="4725144"/>
              <a:ext cx="3600400" cy="1584176"/>
              <a:chOff x="2843808" y="4725144"/>
              <a:chExt cx="3600400" cy="1584176"/>
            </a:xfrm>
          </p:grpSpPr>
          <p:sp>
            <p:nvSpPr>
              <p:cNvPr id="60" name="正方形/長方形 59"/>
              <p:cNvSpPr/>
              <p:nvPr/>
            </p:nvSpPr>
            <p:spPr>
              <a:xfrm>
                <a:off x="2843808" y="4725144"/>
                <a:ext cx="3600400" cy="1584176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2" name="図 31" descr="\begin{document}&#10;\begin{align*}&#10;\varphi\varphi\to\varphi^2&#10;\end{align*}&#10;\end{document}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987824" y="5805264"/>
                <a:ext cx="1008112" cy="288185"/>
              </a:xfrm>
              <a:prstGeom prst="rect">
                <a:avLst/>
              </a:prstGeom>
            </p:spPr>
          </p:pic>
          <p:pic>
            <p:nvPicPr>
              <p:cNvPr id="39" name="図 38" descr="\begin{document}&#10;\begin{align*}&#10;s&gt;(2m)^2&#10;\end{align*}&#10;\end{document}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5148064" y="5373216"/>
                <a:ext cx="1152127" cy="308587"/>
              </a:xfrm>
              <a:prstGeom prst="rect">
                <a:avLst/>
              </a:prstGeom>
            </p:spPr>
          </p:pic>
          <p:pic>
            <p:nvPicPr>
              <p:cNvPr id="50" name="図 49" descr="\begin{document}&#10;\begin{center}&#10;  \begin{picture}(156,130) (79,-47)&#10;    \SetWidth{1.0}&#10;    \SetColor{Black}&#10;    \Line(80,82)(144,18)&#10;    \Line(144,18)(80,-46)&#10;    \Line(144,18)(164,18)&#10;    \Line(184,18)(204,18)&#10;    \Line(224,18)(240,18)&#10;  \end{picture}&#10;\end{center}&#10;\end{document}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059832" y="5013176"/>
                <a:ext cx="864096" cy="692163"/>
              </a:xfrm>
              <a:prstGeom prst="rect">
                <a:avLst/>
              </a:prstGeom>
            </p:spPr>
          </p:pic>
          <p:sp>
            <p:nvSpPr>
              <p:cNvPr id="59" name="右矢印 58"/>
              <p:cNvSpPr/>
              <p:nvPr/>
            </p:nvSpPr>
            <p:spPr>
              <a:xfrm>
                <a:off x="4355976" y="5373216"/>
                <a:ext cx="576064" cy="3600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" name="グループ化 65"/>
            <p:cNvGrpSpPr/>
            <p:nvPr/>
          </p:nvGrpSpPr>
          <p:grpSpPr>
            <a:xfrm>
              <a:off x="5148064" y="4725144"/>
              <a:ext cx="3528392" cy="1584176"/>
              <a:chOff x="5508104" y="4725144"/>
              <a:chExt cx="3528392" cy="1584176"/>
            </a:xfrm>
          </p:grpSpPr>
          <p:sp>
            <p:nvSpPr>
              <p:cNvPr id="64" name="正方形/長方形 63"/>
              <p:cNvSpPr/>
              <p:nvPr/>
            </p:nvSpPr>
            <p:spPr>
              <a:xfrm>
                <a:off x="5508104" y="4725144"/>
                <a:ext cx="3528392" cy="1584176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4" name="図 33" descr="\begin{document}&#10;\begin{align*}&#10;\varphi^2\varphi\to\varphi&#10;\end{align*}&#10;\end{document}"/>
              <p:cNvPicPr>
                <a:picLocks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5868144" y="5877272"/>
                <a:ext cx="1016513" cy="288185"/>
              </a:xfrm>
              <a:prstGeom prst="rect">
                <a:avLst/>
              </a:prstGeom>
            </p:spPr>
          </p:pic>
          <p:pic>
            <p:nvPicPr>
              <p:cNvPr id="41" name="図 40" descr="\begin{document}&#10;\begin{align*}&#10;s&lt;0&#10;\end{align*}&#10;\end{document}"/>
              <p:cNvPicPr>
                <a:picLocks/>
              </p:cNvPicPr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7956376" y="5517232"/>
                <a:ext cx="603185" cy="193410"/>
              </a:xfrm>
              <a:prstGeom prst="rect">
                <a:avLst/>
              </a:prstGeom>
            </p:spPr>
          </p:pic>
          <p:pic>
            <p:nvPicPr>
              <p:cNvPr id="53" name="図 52" descr="\begin{document}&#10;\begin{center}&#10;  \begin{picture}(162,130) (79,-47)&#10;    \SetWidth{1.0}&#10;    \SetColor{Black}&#10;    \Line(80,82)(144,18)&#10;    \Line(144,18)(129,3)&#10;    \Line(114,-12)(99,-27)&#10;    \Line(84,-42)(80,-46)&#10;    \Line(144,18)(240,18)&#10;  \end{picture}&#10;\end{center}&#10;\end{document}"/>
              <p:cNvPicPr>
                <a:picLocks/>
              </p:cNvPicPr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5868144" y="5013176"/>
                <a:ext cx="930904" cy="746661"/>
              </a:xfrm>
              <a:prstGeom prst="rect">
                <a:avLst/>
              </a:prstGeom>
            </p:spPr>
          </p:pic>
          <p:sp>
            <p:nvSpPr>
              <p:cNvPr id="63" name="右矢印 62"/>
              <p:cNvSpPr/>
              <p:nvPr/>
            </p:nvSpPr>
            <p:spPr>
              <a:xfrm>
                <a:off x="7092280" y="5445224"/>
                <a:ext cx="576064" cy="36004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82" name="テキスト ボックス 81"/>
          <p:cNvSpPr txBox="1"/>
          <p:nvPr/>
        </p:nvSpPr>
        <p:spPr>
          <a:xfrm>
            <a:off x="6732240" y="35637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m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φ</a:t>
            </a:r>
            <a:r>
              <a:rPr kumimoji="1" lang="ja-JP" altLang="en-US" dirty="0" smtClean="0"/>
              <a:t>の質量）</a:t>
            </a:r>
            <a:endParaRPr kumimoji="1" lang="en-US" altLang="ja-JP" dirty="0" smtClean="0"/>
          </a:p>
        </p:txBody>
      </p:sp>
      <p:grpSp>
        <p:nvGrpSpPr>
          <p:cNvPr id="38" name="グループ化 37"/>
          <p:cNvGrpSpPr/>
          <p:nvPr/>
        </p:nvGrpSpPr>
        <p:grpSpPr>
          <a:xfrm>
            <a:off x="971600" y="2780928"/>
            <a:ext cx="7278189" cy="504056"/>
            <a:chOff x="-41893" y="3284984"/>
            <a:chExt cx="7278189" cy="504056"/>
          </a:xfrm>
        </p:grpSpPr>
        <p:cxnSp>
          <p:nvCxnSpPr>
            <p:cNvPr id="74" name="直線矢印コネクタ 73"/>
            <p:cNvCxnSpPr/>
            <p:nvPr/>
          </p:nvCxnSpPr>
          <p:spPr>
            <a:xfrm flipH="1">
              <a:off x="4788024" y="3573016"/>
              <a:ext cx="720080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テキスト ボックス 74"/>
            <p:cNvSpPr txBox="1"/>
            <p:nvPr/>
          </p:nvSpPr>
          <p:spPr>
            <a:xfrm>
              <a:off x="5508104" y="3347700"/>
              <a:ext cx="17281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on shell</a:t>
              </a:r>
              <a:r>
                <a:rPr kumimoji="1" lang="ja-JP" altLang="en-US" dirty="0" smtClean="0"/>
                <a:t>の</a:t>
              </a:r>
              <a:r>
                <a:rPr kumimoji="1" lang="en-US" altLang="ja-JP" dirty="0" smtClean="0"/>
                <a:t>φ</a:t>
              </a:r>
              <a:endParaRPr kumimoji="1" lang="ja-JP" altLang="en-US" dirty="0"/>
            </a:p>
          </p:txBody>
        </p:sp>
        <p:sp>
          <p:nvSpPr>
            <p:cNvPr id="77" name="円/楕円 76"/>
            <p:cNvSpPr/>
            <p:nvPr/>
          </p:nvSpPr>
          <p:spPr>
            <a:xfrm>
              <a:off x="5508104" y="3284984"/>
              <a:ext cx="1296144" cy="5040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7" name="図 36" descr="\begin{document}&#10;\begin{align*}&#10;\color{red} \rho (p) =2{\rm Im} \left&lt; \varphi\varphi \right&gt;&#10;\propto {\rm sign}(p_0) \ \delta(s-m^2)&#10;\end{align*}&#10;\end{document}"/>
            <p:cNvPicPr>
              <a:picLocks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-41893" y="3390664"/>
              <a:ext cx="4685901" cy="32636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角丸四角形 25"/>
          <p:cNvSpPr/>
          <p:nvPr/>
        </p:nvSpPr>
        <p:spPr>
          <a:xfrm>
            <a:off x="6516216" y="5085184"/>
            <a:ext cx="576064" cy="5040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1PI</a:t>
            </a:r>
            <a:r>
              <a:rPr kumimoji="1" lang="ja-JP" altLang="en-US" dirty="0" smtClean="0">
                <a:latin typeface="Times New Roman" pitchFamily="18" charset="0"/>
                <a:cs typeface="Times New Roman" pitchFamily="18" charset="0"/>
              </a:rPr>
              <a:t>有効作用の結果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1907704" y="5939988"/>
            <a:ext cx="6048672" cy="646331"/>
            <a:chOff x="3059832" y="6156012"/>
            <a:chExt cx="6048672" cy="646331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3851920" y="6156012"/>
              <a:ext cx="52565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latin typeface="Times New Roman" pitchFamily="18" charset="0"/>
                  <a:cs typeface="Times New Roman" pitchFamily="18" charset="0"/>
                </a:rPr>
                <a:t>自己エネルギーに散乱効果が含まれているが、</a:t>
              </a:r>
              <a:endParaRPr kumimoji="1" lang="en-US" altLang="ja-JP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kumimoji="1" lang="en-US" altLang="ja-JP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1PI</a:t>
              </a:r>
              <a:r>
                <a:rPr kumimoji="1" lang="ja-JP" altLang="en-US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有効作用の</a:t>
              </a:r>
              <a:r>
                <a:rPr kumimoji="1" lang="en-US" altLang="ja-JP" b="1" dirty="0" smtClean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NLO</a:t>
              </a:r>
              <a:r>
                <a:rPr kumimoji="1" lang="ja-JP" alt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では、散逸モードなし</a:t>
              </a:r>
              <a:endParaRPr kumimoji="1" lang="ja-JP" altLang="en-US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" name="右矢印 21"/>
            <p:cNvSpPr/>
            <p:nvPr/>
          </p:nvSpPr>
          <p:spPr>
            <a:xfrm>
              <a:off x="3059832" y="6309320"/>
              <a:ext cx="648072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>
            <a:off x="1763688" y="1368040"/>
            <a:ext cx="5760640" cy="2637024"/>
            <a:chOff x="1475656" y="1224024"/>
            <a:chExt cx="5760640" cy="2637024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1561629" y="1224024"/>
              <a:ext cx="5674667" cy="2637024"/>
              <a:chOff x="1619672" y="1772816"/>
              <a:chExt cx="5674667" cy="2637024"/>
            </a:xfrm>
          </p:grpSpPr>
          <p:pic>
            <p:nvPicPr>
              <p:cNvPr id="34" name="Picture 2" descr="C:\Users\scottie\Desktop\rho_rhoD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74410" r="20572"/>
              <a:stretch>
                <a:fillRect/>
              </a:stretch>
            </p:blipFill>
            <p:spPr bwMode="auto">
              <a:xfrm>
                <a:off x="1619672" y="1772816"/>
                <a:ext cx="5636294" cy="2566641"/>
              </a:xfrm>
              <a:prstGeom prst="rect">
                <a:avLst/>
              </a:prstGeom>
              <a:noFill/>
            </p:spPr>
          </p:pic>
          <p:pic>
            <p:nvPicPr>
              <p:cNvPr id="35" name="図 34" descr="\begin{document}&#10;\begin{align*}&#10;p_0&#10;\end{align*}&#10;\end{document}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948264" y="4149080"/>
                <a:ext cx="346075" cy="260760"/>
              </a:xfrm>
              <a:prstGeom prst="rect">
                <a:avLst/>
              </a:prstGeom>
            </p:spPr>
          </p:pic>
          <p:pic>
            <p:nvPicPr>
              <p:cNvPr id="36" name="図 35" descr="\begin{document}&#10;\begin{align*}&#10;\sqrt{\p^2+(2m)^2}&#10;\end{align*}&#10;\end{document}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283968" y="4044555"/>
                <a:ext cx="1152128" cy="248541"/>
              </a:xfrm>
              <a:prstGeom prst="rect">
                <a:avLst/>
              </a:prstGeom>
            </p:spPr>
          </p:pic>
          <p:pic>
            <p:nvPicPr>
              <p:cNvPr id="37" name="図 36" descr="\begin{document}&#10;\begin{align*}&#10;\sqrt{\p^2+m^2}&#10;\end{align*}&#10;\end{document}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957611" y="4044555"/>
                <a:ext cx="894309" cy="248541"/>
              </a:xfrm>
              <a:prstGeom prst="rect">
                <a:avLst/>
              </a:prstGeom>
            </p:spPr>
          </p:pic>
          <p:pic>
            <p:nvPicPr>
              <p:cNvPr id="38" name="図 37" descr="\begin{document}&#10;\begin{align*}&#10;|\p|&#10;\end{align*}&#10;\end{document}"/>
              <p:cNvPicPr>
                <a:picLocks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555776" y="4077072"/>
                <a:ext cx="191753" cy="208193"/>
              </a:xfrm>
              <a:prstGeom prst="rect">
                <a:avLst/>
              </a:prstGeom>
            </p:spPr>
          </p:pic>
          <p:pic>
            <p:nvPicPr>
              <p:cNvPr id="39" name="図 38" descr="\begin{document}&#10;\begin{align*}&#10;0&#10;\end{align*}&#10;\end{document}"/>
              <p:cNvPicPr>
                <a:picLocks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1691681" y="4077073"/>
                <a:ext cx="85403" cy="142023"/>
              </a:xfrm>
              <a:prstGeom prst="rect">
                <a:avLst/>
              </a:prstGeom>
            </p:spPr>
          </p:pic>
        </p:grpSp>
        <p:pic>
          <p:nvPicPr>
            <p:cNvPr id="16" name="図 15" descr="\begin{document}&#10;\begin{align*}&#10;\color{blue} \rho_D (p) &#10;\end{align*}&#10;\end{document}"/>
            <p:cNvPicPr>
              <a:picLocks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2132856"/>
              <a:ext cx="667775" cy="296490"/>
            </a:xfrm>
            <a:prstGeom prst="rect">
              <a:avLst/>
            </a:prstGeom>
          </p:spPr>
        </p:pic>
        <p:pic>
          <p:nvPicPr>
            <p:cNvPr id="24" name="図 23" descr="\begin{document}&#10;\begin{align*}&#10;\color{red} \rho (p) &#10;\end{align*}&#10;\end{document}"/>
            <p:cNvPicPr>
              <a:picLocks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19872" y="1484784"/>
              <a:ext cx="481900" cy="296490"/>
            </a:xfrm>
            <a:prstGeom prst="rect">
              <a:avLst/>
            </a:prstGeom>
          </p:spPr>
        </p:pic>
        <p:pic>
          <p:nvPicPr>
            <p:cNvPr id="25" name="図 24" descr="\begin{document}&#10;\begin{align*}&#10;\color{blue} \rho_D (p) &#10;\end{align*}&#10;\end{document}"/>
            <p:cNvPicPr>
              <a:picLocks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475656" y="2276872"/>
              <a:ext cx="667775" cy="296490"/>
            </a:xfrm>
            <a:prstGeom prst="rect">
              <a:avLst/>
            </a:prstGeom>
          </p:spPr>
        </p:pic>
      </p:grpSp>
      <p:grpSp>
        <p:nvGrpSpPr>
          <p:cNvPr id="32" name="グループ化 31"/>
          <p:cNvGrpSpPr/>
          <p:nvPr/>
        </p:nvGrpSpPr>
        <p:grpSpPr>
          <a:xfrm>
            <a:off x="1907704" y="4293096"/>
            <a:ext cx="5112568" cy="504056"/>
            <a:chOff x="1331640" y="4509120"/>
            <a:chExt cx="5112568" cy="504056"/>
          </a:xfrm>
        </p:grpSpPr>
        <p:grpSp>
          <p:nvGrpSpPr>
            <p:cNvPr id="30" name="グループ化 29"/>
            <p:cNvGrpSpPr/>
            <p:nvPr/>
          </p:nvGrpSpPr>
          <p:grpSpPr>
            <a:xfrm>
              <a:off x="1475656" y="4581128"/>
              <a:ext cx="4968552" cy="369332"/>
              <a:chOff x="2915816" y="5589240"/>
              <a:chExt cx="4968552" cy="369332"/>
            </a:xfrm>
          </p:grpSpPr>
          <p:pic>
            <p:nvPicPr>
              <p:cNvPr id="28" name="図 27" descr="\begin{document}&#10;\begin{align*}&#10;\rho(p), \ \rho_D(p)&#10;\end{align*}&#10;\end{document}"/>
              <p:cNvPicPr>
                <a:picLocks noChangeAspect="1"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2915816" y="5661248"/>
                <a:ext cx="1152128" cy="243233"/>
              </a:xfrm>
              <a:prstGeom prst="rect">
                <a:avLst/>
              </a:prstGeom>
            </p:spPr>
          </p:pic>
          <p:sp>
            <p:nvSpPr>
              <p:cNvPr id="29" name="テキスト ボックス 28"/>
              <p:cNvSpPr txBox="1"/>
              <p:nvPr/>
            </p:nvSpPr>
            <p:spPr>
              <a:xfrm>
                <a:off x="4067944" y="5589240"/>
                <a:ext cx="38164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のオーバーラップは存在しない。</a:t>
                </a:r>
                <a:endParaRPr kumimoji="1" lang="ja-JP" altLang="en-US" dirty="0"/>
              </a:p>
            </p:txBody>
          </p:sp>
        </p:grpSp>
        <p:sp>
          <p:nvSpPr>
            <p:cNvPr id="31" name="正方形/長方形 30"/>
            <p:cNvSpPr/>
            <p:nvPr/>
          </p:nvSpPr>
          <p:spPr>
            <a:xfrm>
              <a:off x="1331640" y="4509120"/>
              <a:ext cx="4536504" cy="504056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41" name="図 40" descr="\begin{document}&#10;\begin{align*}&#10;\Gamma^{-1} \propto \int \frac{dq_0d\q}{(2\pi)^{d+1}} \ \rho(q_0,\q) \ \rho_D(q_0,\q) \ n'(q_0)  =0&#10;\end{align*}&#10;\end{document}"/>
          <p:cNvPicPr>
            <a:picLocks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837128" y="5046698"/>
            <a:ext cx="5111136" cy="61455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2PI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有効作用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2" name="グループ化 61"/>
          <p:cNvGrpSpPr/>
          <p:nvPr/>
        </p:nvGrpSpPr>
        <p:grpSpPr>
          <a:xfrm>
            <a:off x="755576" y="5951021"/>
            <a:ext cx="4968552" cy="646331"/>
            <a:chOff x="539552" y="2494637"/>
            <a:chExt cx="4968552" cy="646331"/>
          </a:xfrm>
        </p:grpSpPr>
        <p:sp>
          <p:nvSpPr>
            <p:cNvPr id="63" name="テキスト ボックス 62"/>
            <p:cNvSpPr txBox="1"/>
            <p:nvPr/>
          </p:nvSpPr>
          <p:spPr>
            <a:xfrm>
              <a:off x="539552" y="2494637"/>
              <a:ext cx="49685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この幅は　　　　 平面の</a:t>
              </a:r>
              <a:endParaRPr lang="en-US" altLang="ja-JP" dirty="0" smtClean="0"/>
            </a:p>
            <a:p>
              <a:r>
                <a:rPr lang="ja-JP" altLang="en-US" dirty="0" smtClean="0"/>
                <a:t>ほぼ全領域に広がることが知られている。</a:t>
              </a:r>
              <a:endParaRPr kumimoji="1" lang="ja-JP" altLang="en-US" dirty="0"/>
            </a:p>
          </p:txBody>
        </p:sp>
        <p:pic>
          <p:nvPicPr>
            <p:cNvPr id="64" name="図 63" descr="\begin{document}&#10;\begin{align*}&#10;(p_0,\p)&#10;\end{align*}&#10;\end{document}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47664" y="2556166"/>
              <a:ext cx="576064" cy="234054"/>
            </a:xfrm>
            <a:prstGeom prst="rect">
              <a:avLst/>
            </a:prstGeom>
          </p:spPr>
        </p:pic>
      </p:grpSp>
      <p:sp>
        <p:nvSpPr>
          <p:cNvPr id="65" name="テキスト ボックス 64"/>
          <p:cNvSpPr txBox="1"/>
          <p:nvPr/>
        </p:nvSpPr>
        <p:spPr>
          <a:xfrm>
            <a:off x="5039544" y="5746030"/>
            <a:ext cx="3996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/>
              <a:t>Jeon</a:t>
            </a:r>
            <a:r>
              <a:rPr kumimoji="1" lang="en-US" altLang="ja-JP" b="1" dirty="0" smtClean="0"/>
              <a:t>, PRD 52, 3591 (</a:t>
            </a:r>
            <a:r>
              <a:rPr lang="en-US" altLang="ja-JP" b="1" dirty="0" smtClean="0"/>
              <a:t>1995)</a:t>
            </a:r>
          </a:p>
          <a:p>
            <a:r>
              <a:rPr lang="en-US" altLang="ja-JP" b="1" dirty="0" err="1" smtClean="0"/>
              <a:t>Blaizot</a:t>
            </a:r>
            <a:r>
              <a:rPr lang="en-US" altLang="ja-JP" b="1" dirty="0" smtClean="0"/>
              <a:t> and </a:t>
            </a:r>
            <a:r>
              <a:rPr lang="en-US" altLang="ja-JP" b="1" dirty="0" err="1" smtClean="0"/>
              <a:t>Iancu</a:t>
            </a:r>
            <a:r>
              <a:rPr lang="en-US" altLang="ja-JP" b="1" dirty="0" smtClean="0"/>
              <a:t>, PR 359, 355 (2002)</a:t>
            </a:r>
          </a:p>
          <a:p>
            <a:r>
              <a:rPr lang="en-US" altLang="ja-JP" b="1" dirty="0" smtClean="0"/>
              <a:t>Nishikawa et al., PRD 68, 076002 (2003)</a:t>
            </a:r>
            <a:endParaRPr lang="ja-JP" altLang="en-US" b="1" dirty="0" smtClean="0"/>
          </a:p>
        </p:txBody>
      </p:sp>
      <p:sp>
        <p:nvSpPr>
          <p:cNvPr id="40" name="下矢印 39"/>
          <p:cNvSpPr/>
          <p:nvPr/>
        </p:nvSpPr>
        <p:spPr>
          <a:xfrm>
            <a:off x="2411760" y="2132856"/>
            <a:ext cx="576064" cy="17281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0" name="グループ化 49"/>
          <p:cNvGrpSpPr/>
          <p:nvPr/>
        </p:nvGrpSpPr>
        <p:grpSpPr>
          <a:xfrm>
            <a:off x="611560" y="4067780"/>
            <a:ext cx="4896544" cy="369332"/>
            <a:chOff x="755576" y="3986480"/>
            <a:chExt cx="4896544" cy="369332"/>
          </a:xfrm>
        </p:grpSpPr>
        <p:sp>
          <p:nvSpPr>
            <p:cNvPr id="43" name="テキスト ボックス 42"/>
            <p:cNvSpPr txBox="1"/>
            <p:nvPr/>
          </p:nvSpPr>
          <p:spPr>
            <a:xfrm>
              <a:off x="755576" y="3986480"/>
              <a:ext cx="4896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スペクトル　　　　　　　　　に</a:t>
              </a:r>
              <a:r>
                <a:rPr kumimoji="1" lang="ja-JP" altLang="en-US" dirty="0" smtClean="0"/>
                <a:t>有限の幅が現れる。</a:t>
              </a:r>
              <a:endParaRPr kumimoji="1" lang="ja-JP" altLang="en-US" dirty="0"/>
            </a:p>
          </p:txBody>
        </p:sp>
        <p:pic>
          <p:nvPicPr>
            <p:cNvPr id="49" name="図 48" descr="\begin{document}&#10;\begin{align*}&#10;\rho(p), \ \rho_D(p)&#10;\end{align*}&#10;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07704" y="4067780"/>
              <a:ext cx="1152128" cy="243233"/>
            </a:xfrm>
            <a:prstGeom prst="rect">
              <a:avLst/>
            </a:prstGeom>
          </p:spPr>
        </p:pic>
      </p:grpSp>
      <p:sp>
        <p:nvSpPr>
          <p:cNvPr id="37" name="テキスト ボックス 36"/>
          <p:cNvSpPr txBox="1"/>
          <p:nvPr/>
        </p:nvSpPr>
        <p:spPr>
          <a:xfrm>
            <a:off x="611560" y="155679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Times New Roman" pitchFamily="18" charset="0"/>
                <a:cs typeface="Times New Roman" pitchFamily="18" charset="0"/>
              </a:rPr>
              <a:t>2PI</a:t>
            </a:r>
            <a:r>
              <a:rPr kumimoji="1" lang="ja-JP" altLang="en-US" dirty="0" smtClean="0"/>
              <a:t>有効作用 </a:t>
            </a:r>
            <a:r>
              <a:rPr kumimoji="1" lang="en-US" altLang="ja-JP" dirty="0" smtClean="0"/>
              <a:t>: </a:t>
            </a:r>
            <a:r>
              <a:rPr kumimoji="1" lang="en-US" altLang="ja-JP" dirty="0" err="1" smtClean="0"/>
              <a:t>resummation</a:t>
            </a:r>
            <a:r>
              <a:rPr kumimoji="1" lang="ja-JP" altLang="en-US" dirty="0" smtClean="0"/>
              <a:t>によって多重散乱効果を取り込む</a:t>
            </a:r>
            <a:endParaRPr kumimoji="1" lang="ja-JP" altLang="en-US" dirty="0"/>
          </a:p>
        </p:txBody>
      </p:sp>
      <p:grpSp>
        <p:nvGrpSpPr>
          <p:cNvPr id="47" name="グループ化 46"/>
          <p:cNvGrpSpPr/>
          <p:nvPr/>
        </p:nvGrpSpPr>
        <p:grpSpPr>
          <a:xfrm>
            <a:off x="1547664" y="4509120"/>
            <a:ext cx="5760640" cy="936104"/>
            <a:chOff x="1403648" y="4446404"/>
            <a:chExt cx="5760640" cy="936104"/>
          </a:xfrm>
        </p:grpSpPr>
        <p:sp>
          <p:nvSpPr>
            <p:cNvPr id="39" name="角丸四角形 38"/>
            <p:cNvSpPr/>
            <p:nvPr/>
          </p:nvSpPr>
          <p:spPr>
            <a:xfrm>
              <a:off x="1403648" y="4446404"/>
              <a:ext cx="5760640" cy="936104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4" name="図 43" descr="\begin{document}&#10;\begin{align*}&#10;\Gamma^{-1}_{2PI} \propto \int \frac{dq_0d\q}{(2\pi)^{d+1}} \ &#10;\rho^{2PI}(q_0,\q) \ &#10;\rho_D^{2PI}(q_0,\q) \ n'(q_0)  &#10;\end{align*}&#10;\end{document}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715238" y="4662428"/>
              <a:ext cx="5233026" cy="614550"/>
            </a:xfrm>
            <a:prstGeom prst="rect">
              <a:avLst/>
            </a:prstGeom>
          </p:spPr>
        </p:pic>
      </p:grpSp>
      <p:grpSp>
        <p:nvGrpSpPr>
          <p:cNvPr id="55" name="グループ化 54"/>
          <p:cNvGrpSpPr/>
          <p:nvPr/>
        </p:nvGrpSpPr>
        <p:grpSpPr>
          <a:xfrm>
            <a:off x="5436096" y="2060848"/>
            <a:ext cx="3456384" cy="1737484"/>
            <a:chOff x="5148064" y="2123564"/>
            <a:chExt cx="3456384" cy="17374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8064" y="2420888"/>
              <a:ext cx="3456384" cy="141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正方形/長方形 51"/>
            <p:cNvSpPr/>
            <p:nvPr/>
          </p:nvSpPr>
          <p:spPr>
            <a:xfrm>
              <a:off x="5148064" y="2348880"/>
              <a:ext cx="3456384" cy="151216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/>
            <p:cNvSpPr/>
            <p:nvPr/>
          </p:nvSpPr>
          <p:spPr>
            <a:xfrm>
              <a:off x="6300192" y="2132856"/>
              <a:ext cx="1296144" cy="3600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300192" y="2123564"/>
              <a:ext cx="1944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（多重散乱）</a:t>
              </a:r>
              <a:endParaRPr kumimoji="1" lang="ja-JP" altLang="en-US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cottie\Dropbox\Documents\rho_rhoD_2.png"/>
          <p:cNvPicPr>
            <a:picLocks noChangeAspect="1" noChangeArrowheads="1"/>
          </p:cNvPicPr>
          <p:nvPr/>
        </p:nvPicPr>
        <p:blipFill>
          <a:blip r:embed="rId3" cstate="print"/>
          <a:srcRect t="80872" r="20572"/>
          <a:stretch>
            <a:fillRect/>
          </a:stretch>
        </p:blipFill>
        <p:spPr bwMode="auto">
          <a:xfrm>
            <a:off x="1979712" y="2076307"/>
            <a:ext cx="4608512" cy="1568717"/>
          </a:xfrm>
          <a:prstGeom prst="rect">
            <a:avLst/>
          </a:prstGeom>
          <a:noFill/>
        </p:spPr>
      </p:pic>
      <p:pic>
        <p:nvPicPr>
          <p:cNvPr id="55" name="図 54" descr="\begin{document}&#10;\begin{align*}&#10;p_0&#10;\end{align*}&#10;\end{document}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3809" y="3557216"/>
            <a:ext cx="280851" cy="211615"/>
          </a:xfrm>
          <a:prstGeom prst="rect">
            <a:avLst/>
          </a:prstGeom>
        </p:spPr>
      </p:pic>
      <p:pic>
        <p:nvPicPr>
          <p:cNvPr id="56" name="図 55" descr="\begin{document}&#10;\begin{align*}&#10;\sqrt{\p^2+(2m)^2}&#10;\end{align*}&#10;\end{document}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11645" y="3472390"/>
            <a:ext cx="934990" cy="201699"/>
          </a:xfrm>
          <a:prstGeom prst="rect">
            <a:avLst/>
          </a:prstGeom>
        </p:spPr>
      </p:pic>
      <p:pic>
        <p:nvPicPr>
          <p:cNvPr id="57" name="図 56" descr="\begin{document}&#10;\begin{align*}&#10;\sqrt{\p^2+m^2}&#10;\end{align*}&#10;\end{document}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5263" y="3472390"/>
            <a:ext cx="725761" cy="201699"/>
          </a:xfrm>
          <a:prstGeom prst="rect">
            <a:avLst/>
          </a:prstGeom>
        </p:spPr>
      </p:pic>
      <p:pic>
        <p:nvPicPr>
          <p:cNvPr id="58" name="図 57" descr="\begin{document}&#10;\begin{align*}&#10;|\p|&#10;\end{align*}&#10;\end{document}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771800" y="3429000"/>
            <a:ext cx="155614" cy="168955"/>
          </a:xfrm>
          <a:prstGeom prst="rect">
            <a:avLst/>
          </a:prstGeom>
        </p:spPr>
      </p:pic>
      <p:pic>
        <p:nvPicPr>
          <p:cNvPr id="59" name="図 58" descr="\begin{document}&#10;\begin{align*}&#10;0&#10;\end{align*}&#10;\end{document}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07920" y="3498780"/>
            <a:ext cx="69307" cy="115256"/>
          </a:xfrm>
          <a:prstGeom prst="rect">
            <a:avLst/>
          </a:prstGeom>
        </p:spPr>
      </p:pic>
      <p:pic>
        <p:nvPicPr>
          <p:cNvPr id="51" name="図 50" descr="\begin{document}&#10;\begin{align*}&#10;\color{blue} \rho_D (p) &#10;\end{align*}&#10;\end{document}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018428" y="2314548"/>
            <a:ext cx="541921" cy="240611"/>
          </a:xfrm>
          <a:prstGeom prst="rect">
            <a:avLst/>
          </a:prstGeom>
        </p:spPr>
      </p:pic>
      <p:pic>
        <p:nvPicPr>
          <p:cNvPr id="52" name="図 51" descr="\begin{document}&#10;\begin{align*}&#10;\color{red} \rho (p) &#10;\end{align*}&#10;\end{document}"/>
          <p:cNvPicPr>
            <a:picLocks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557507" y="1788616"/>
            <a:ext cx="391078" cy="240611"/>
          </a:xfrm>
          <a:prstGeom prst="rect">
            <a:avLst/>
          </a:prstGeom>
        </p:spPr>
      </p:pic>
      <p:pic>
        <p:nvPicPr>
          <p:cNvPr id="53" name="図 52" descr="\begin{document}&#10;\begin{align*}&#10;\color{blue} \rho_D (p) &#10;\end{align*}&#10;\end{document}"/>
          <p:cNvPicPr>
            <a:picLocks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79712" y="2431421"/>
            <a:ext cx="541921" cy="240611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2PI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有効作用による評価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グループ化 33"/>
          <p:cNvGrpSpPr/>
          <p:nvPr/>
        </p:nvGrpSpPr>
        <p:grpSpPr>
          <a:xfrm>
            <a:off x="1331640" y="5733256"/>
            <a:ext cx="6912768" cy="864096"/>
            <a:chOff x="1187624" y="5877272"/>
            <a:chExt cx="6912768" cy="864096"/>
          </a:xfrm>
        </p:grpSpPr>
        <p:grpSp>
          <p:nvGrpSpPr>
            <p:cNvPr id="8" name="グループ化 33"/>
            <p:cNvGrpSpPr/>
            <p:nvPr/>
          </p:nvGrpSpPr>
          <p:grpSpPr>
            <a:xfrm>
              <a:off x="1371392" y="5949280"/>
              <a:ext cx="6729000" cy="646331"/>
              <a:chOff x="1011352" y="6091555"/>
              <a:chExt cx="6729000" cy="646331"/>
            </a:xfrm>
          </p:grpSpPr>
          <p:sp>
            <p:nvSpPr>
              <p:cNvPr id="46" name="テキスト ボックス 45"/>
              <p:cNvSpPr txBox="1"/>
              <p:nvPr/>
            </p:nvSpPr>
            <p:spPr>
              <a:xfrm>
                <a:off x="3275856" y="6091555"/>
                <a:ext cx="44644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kumimoji="1" lang="en-US" altLang="ja-JP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PI</a:t>
                </a:r>
                <a:r>
                  <a:rPr kumimoji="1" lang="ja-JP" altLang="en-US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有効作用の</a:t>
                </a:r>
                <a:r>
                  <a:rPr kumimoji="1" lang="en-US" altLang="ja-JP" b="1" dirty="0" smtClean="0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NLO</a:t>
                </a:r>
                <a:r>
                  <a:rPr kumimoji="1" lang="ja-JP" altLang="en-US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では、</a:t>
                </a:r>
                <a:endParaRPr kumimoji="1" lang="en-US" altLang="ja-JP" b="1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r>
                  <a:rPr kumimoji="1" lang="ja-JP" altLang="en-US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散逸モードが存在することを確認できた。</a:t>
                </a:r>
                <a:endParaRPr kumimoji="1" lang="ja-JP" altLang="en-US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7" name="右矢印 46"/>
              <p:cNvSpPr/>
              <p:nvPr/>
            </p:nvSpPr>
            <p:spPr>
              <a:xfrm>
                <a:off x="2555776" y="6307579"/>
                <a:ext cx="648072" cy="360040"/>
              </a:xfrm>
              <a:prstGeom prst="rightArrow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48" name="図 47" descr="\begin{document}&#10;\begin{align*}&#10;\Gamma^{-1} \neq 0, \ \infty &#10;\end{align*}&#10;\end{document}"/>
              <p:cNvPicPr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1011352" y="6307579"/>
                <a:ext cx="1328400" cy="283479"/>
              </a:xfrm>
              <a:prstGeom prst="rect">
                <a:avLst/>
              </a:prstGeom>
            </p:spPr>
          </p:pic>
        </p:grpSp>
        <p:sp>
          <p:nvSpPr>
            <p:cNvPr id="31" name="正方形/長方形 30"/>
            <p:cNvSpPr/>
            <p:nvPr/>
          </p:nvSpPr>
          <p:spPr>
            <a:xfrm>
              <a:off x="1187624" y="5877272"/>
              <a:ext cx="6696744" cy="86409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13"/>
          <p:cNvGrpSpPr/>
          <p:nvPr/>
        </p:nvGrpSpPr>
        <p:grpSpPr>
          <a:xfrm>
            <a:off x="1691680" y="3861048"/>
            <a:ext cx="6696744" cy="374442"/>
            <a:chOff x="1619672" y="2492896"/>
            <a:chExt cx="6696744" cy="374442"/>
          </a:xfrm>
        </p:grpSpPr>
        <p:sp>
          <p:nvSpPr>
            <p:cNvPr id="11" name="右矢印 10"/>
            <p:cNvSpPr/>
            <p:nvPr/>
          </p:nvSpPr>
          <p:spPr>
            <a:xfrm>
              <a:off x="1619672" y="2564904"/>
              <a:ext cx="504056" cy="302434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2" name="図 11" descr="\begin{document}&#10;\begin{align*}&#10;\rho(p) , \ \rho_D(p)&#10;\end{align*}&#10;\end{document}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267744" y="2564904"/>
              <a:ext cx="1224136" cy="258435"/>
            </a:xfrm>
            <a:prstGeom prst="rect">
              <a:avLst/>
            </a:prstGeom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3491880" y="2492896"/>
              <a:ext cx="4824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にオーバーラップが生じる。</a:t>
              </a:r>
              <a:endParaRPr kumimoji="1" lang="ja-JP" altLang="en-US" dirty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539552" y="1556792"/>
            <a:ext cx="1152128" cy="432048"/>
            <a:chOff x="6732240" y="1916832"/>
            <a:chExt cx="1152128" cy="432048"/>
          </a:xfrm>
        </p:grpSpPr>
        <p:sp>
          <p:nvSpPr>
            <p:cNvPr id="35" name="正方形/長方形 34"/>
            <p:cNvSpPr/>
            <p:nvPr/>
          </p:nvSpPr>
          <p:spPr>
            <a:xfrm>
              <a:off x="6732240" y="1916832"/>
              <a:ext cx="1152128" cy="432048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7" name="図 36" descr="\begin{document}&#10;\begin{align*}&#10;\color{red}&#10;{\Gamma^{-1} \neq 0} &#10;\end{align*}&#10;\end{document}"/>
            <p:cNvPicPr>
              <a:picLocks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876256" y="1988842"/>
              <a:ext cx="867695" cy="283479"/>
            </a:xfrm>
            <a:prstGeom prst="rect">
              <a:avLst/>
            </a:prstGeom>
          </p:spPr>
        </p:pic>
      </p:grpSp>
      <p:grpSp>
        <p:nvGrpSpPr>
          <p:cNvPr id="45" name="グループ化 44"/>
          <p:cNvGrpSpPr/>
          <p:nvPr/>
        </p:nvGrpSpPr>
        <p:grpSpPr>
          <a:xfrm>
            <a:off x="539552" y="4509120"/>
            <a:ext cx="7056784" cy="936104"/>
            <a:chOff x="539552" y="4509120"/>
            <a:chExt cx="7056784" cy="936104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539552" y="4509120"/>
              <a:ext cx="1152128" cy="432048"/>
              <a:chOff x="6804248" y="2708920"/>
              <a:chExt cx="1152128" cy="432048"/>
            </a:xfrm>
          </p:grpSpPr>
          <p:pic>
            <p:nvPicPr>
              <p:cNvPr id="40" name="図 39" descr="\begin{document}&#10;\begin{align*}&#10;\color{red}&#10;\Gamma^{-1} \neq \infty &#10;\end{align*}&#10;\end{document}"/>
              <p:cNvPicPr>
                <a:picLocks/>
              </p:cNvPicPr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6886518" y="2780928"/>
                <a:ext cx="997850" cy="283479"/>
              </a:xfrm>
              <a:prstGeom prst="rect">
                <a:avLst/>
              </a:prstGeom>
            </p:spPr>
          </p:pic>
          <p:sp>
            <p:nvSpPr>
              <p:cNvPr id="41" name="正方形/長方形 40"/>
              <p:cNvSpPr/>
              <p:nvPr/>
            </p:nvSpPr>
            <p:spPr>
              <a:xfrm>
                <a:off x="6804248" y="2708920"/>
                <a:ext cx="1152128" cy="432048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2267744" y="5075892"/>
              <a:ext cx="5328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次元解析等を用いて示すことができる。</a:t>
              </a:r>
              <a:endParaRPr kumimoji="1" lang="ja-JP" altLang="en-US" dirty="0"/>
            </a:p>
          </p:txBody>
        </p:sp>
        <p:sp>
          <p:nvSpPr>
            <p:cNvPr id="44" name="右矢印 43"/>
            <p:cNvSpPr/>
            <p:nvPr/>
          </p:nvSpPr>
          <p:spPr>
            <a:xfrm>
              <a:off x="1691680" y="5070782"/>
              <a:ext cx="504056" cy="302434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5940152" y="1835532"/>
            <a:ext cx="2880320" cy="369332"/>
            <a:chOff x="6228184" y="1628800"/>
            <a:chExt cx="2880320" cy="369332"/>
          </a:xfrm>
        </p:grpSpPr>
        <p:pic>
          <p:nvPicPr>
            <p:cNvPr id="39" name="図 38" descr="\begin{document}&#10;\begin{align*}&#10;\rho (p) &#10;\end{align*}&#10;\end{document}"/>
            <p:cNvPicPr>
              <a:picLocks/>
            </p:cNvPicPr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228184" y="1700809"/>
              <a:ext cx="391078" cy="240611"/>
            </a:xfrm>
            <a:prstGeom prst="rect">
              <a:avLst/>
            </a:prstGeom>
          </p:spPr>
        </p:pic>
        <p:sp>
          <p:nvSpPr>
            <p:cNvPr id="49" name="テキスト ボックス 48"/>
            <p:cNvSpPr txBox="1"/>
            <p:nvPr/>
          </p:nvSpPr>
          <p:spPr>
            <a:xfrm>
              <a:off x="6588224" y="1628800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のみ幅を入れた図</a:t>
              </a:r>
              <a:endParaRPr kumimoji="1" lang="ja-JP" altLang="en-US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目標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2420888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1. </a:t>
            </a:r>
            <a:r>
              <a:rPr kumimoji="1" lang="ja-JP" altLang="en-US" sz="2000" dirty="0" smtClean="0"/>
              <a:t>相対論的場の理論から、微視的に流体方程式を導出する。</a:t>
            </a:r>
            <a:endParaRPr kumimoji="1" lang="en-US" altLang="ja-JP" sz="2000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755576" y="364502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2. </a:t>
            </a:r>
            <a:r>
              <a:rPr lang="ja-JP" altLang="en-US" dirty="0" smtClean="0"/>
              <a:t>臨界点近傍のダイナミクスを、微視的に理解する。</a:t>
            </a:r>
            <a:endParaRPr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3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動的臨界指数</a:t>
            </a:r>
            <a:r>
              <a:rPr kumimoji="1" lang="en-US" altLang="ja-JP" dirty="0" smtClean="0"/>
              <a:t>z</a:t>
            </a:r>
            <a:r>
              <a:rPr kumimoji="1" lang="ja-JP" altLang="en-US" dirty="0" smtClean="0"/>
              <a:t>の評価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動的スケール不変性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699792" y="191683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ダイナミクスは系のミクロな詳細に依らなくなる</a:t>
            </a:r>
            <a:endParaRPr kumimoji="1" lang="en-US" altLang="ja-JP" dirty="0" smtClean="0"/>
          </a:p>
          <a:p>
            <a:r>
              <a:rPr lang="ja-JP" altLang="en-US" b="1" dirty="0" smtClean="0">
                <a:solidFill>
                  <a:schemeClr val="accent6">
                    <a:lumMod val="75000"/>
                  </a:schemeClr>
                </a:solidFill>
              </a:rPr>
              <a:t>（動的</a:t>
            </a:r>
            <a:r>
              <a:rPr kumimoji="1" lang="ja-JP" altLang="en-US" b="1" dirty="0" smtClean="0">
                <a:solidFill>
                  <a:schemeClr val="accent6">
                    <a:lumMod val="75000"/>
                  </a:schemeClr>
                </a:solidFill>
              </a:rPr>
              <a:t>スケール不変性）</a:t>
            </a:r>
            <a:endParaRPr kumimoji="1" lang="ja-JP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55576" y="1268760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大きな揺らぎのため、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臨界点では相関長・緩和時間が発散する</a:t>
            </a:r>
            <a:endParaRPr kumimoji="1" lang="ja-JP" altLang="en-US" dirty="0"/>
          </a:p>
        </p:txBody>
      </p:sp>
      <p:sp>
        <p:nvSpPr>
          <p:cNvPr id="22" name="右矢印 21"/>
          <p:cNvSpPr/>
          <p:nvPr/>
        </p:nvSpPr>
        <p:spPr>
          <a:xfrm>
            <a:off x="1763688" y="2060848"/>
            <a:ext cx="79208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683568" y="2780928"/>
            <a:ext cx="7632848" cy="1881500"/>
            <a:chOff x="683568" y="2780928"/>
            <a:chExt cx="7632848" cy="1881500"/>
          </a:xfrm>
        </p:grpSpPr>
        <p:sp>
          <p:nvSpPr>
            <p:cNvPr id="24" name="角丸四角形 23"/>
            <p:cNvSpPr/>
            <p:nvPr/>
          </p:nvSpPr>
          <p:spPr>
            <a:xfrm>
              <a:off x="1187624" y="3212976"/>
              <a:ext cx="5184576" cy="79208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3491880" y="3429000"/>
              <a:ext cx="216024" cy="1440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5580112" y="3284984"/>
              <a:ext cx="432048" cy="576064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5" name="図 24" descr="\begin{document}&#10;\begin{align*}&#10;G_{\rm R}(p_0,\p) = b^{2-\eta} \ G_{\rm R}(b^zp_0,b\p) &#10; \sim \frac{1}{\p^{2-\eta}} \ F\left( \frac{p_0}{\p^z} \right)&#10;\end{align*}&#10;\end{document}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3275683"/>
              <a:ext cx="4824536" cy="585365"/>
            </a:xfrm>
            <a:prstGeom prst="rect">
              <a:avLst/>
            </a:prstGeom>
          </p:spPr>
        </p:pic>
        <p:sp>
          <p:nvSpPr>
            <p:cNvPr id="23" name="テキスト ボックス 22"/>
            <p:cNvSpPr txBox="1"/>
            <p:nvPr/>
          </p:nvSpPr>
          <p:spPr>
            <a:xfrm>
              <a:off x="683568" y="2780928"/>
              <a:ext cx="5472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秩序変数の相関関数の</a:t>
              </a:r>
              <a:r>
                <a:rPr kumimoji="1" lang="ja-JP" altLang="en-US" dirty="0" smtClean="0"/>
                <a:t>スケーリング形</a:t>
              </a:r>
              <a:endParaRPr kumimoji="1" lang="ja-JP" altLang="en-US" dirty="0"/>
            </a:p>
          </p:txBody>
        </p:sp>
        <p:cxnSp>
          <p:nvCxnSpPr>
            <p:cNvPr id="49" name="直線矢印コネクタ 48"/>
            <p:cNvCxnSpPr/>
            <p:nvPr/>
          </p:nvCxnSpPr>
          <p:spPr>
            <a:xfrm>
              <a:off x="5796136" y="3861048"/>
              <a:ext cx="0" cy="4320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テキスト ボックス 52"/>
            <p:cNvSpPr txBox="1"/>
            <p:nvPr/>
          </p:nvSpPr>
          <p:spPr>
            <a:xfrm>
              <a:off x="4644008" y="4293096"/>
              <a:ext cx="36724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臨界指数</a:t>
              </a:r>
              <a:r>
                <a:rPr kumimoji="1" lang="en-US" altLang="ja-JP" dirty="0" smtClean="0"/>
                <a:t>z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: </a:t>
              </a:r>
              <a:r>
                <a:rPr kumimoji="1" lang="ja-JP" altLang="en-US" dirty="0" smtClean="0"/>
                <a:t>時間と空間の異方性</a:t>
              </a:r>
              <a:endParaRPr kumimoji="1" lang="ja-JP" altLang="en-US" dirty="0"/>
            </a:p>
          </p:txBody>
        </p:sp>
      </p:grpSp>
      <p:grpSp>
        <p:nvGrpSpPr>
          <p:cNvPr id="71" name="グループ化 70"/>
          <p:cNvGrpSpPr/>
          <p:nvPr/>
        </p:nvGrpSpPr>
        <p:grpSpPr>
          <a:xfrm>
            <a:off x="1835696" y="6165304"/>
            <a:ext cx="4536504" cy="369332"/>
            <a:chOff x="1835696" y="6165304"/>
            <a:chExt cx="4536504" cy="369332"/>
          </a:xfrm>
        </p:grpSpPr>
        <p:sp>
          <p:nvSpPr>
            <p:cNvPr id="70" name="円/楕円 69"/>
            <p:cNvSpPr/>
            <p:nvPr/>
          </p:nvSpPr>
          <p:spPr>
            <a:xfrm>
              <a:off x="4788024" y="6237312"/>
              <a:ext cx="288032" cy="28803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6" name="グループ化 65"/>
            <p:cNvGrpSpPr/>
            <p:nvPr/>
          </p:nvGrpSpPr>
          <p:grpSpPr>
            <a:xfrm>
              <a:off x="1835696" y="6165304"/>
              <a:ext cx="4536504" cy="369332"/>
              <a:chOff x="1475656" y="6309320"/>
              <a:chExt cx="4536504" cy="369332"/>
            </a:xfrm>
          </p:grpSpPr>
          <p:sp>
            <p:nvSpPr>
              <p:cNvPr id="59" name="テキスト ボックス 58"/>
              <p:cNvSpPr txBox="1"/>
              <p:nvPr/>
            </p:nvSpPr>
            <p:spPr>
              <a:xfrm>
                <a:off x="1475656" y="6309320"/>
                <a:ext cx="4536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作用をみると、素朴には</a:t>
                </a:r>
                <a:endParaRPr kumimoji="1" lang="ja-JP" altLang="en-US" dirty="0"/>
              </a:p>
            </p:txBody>
          </p:sp>
          <p:pic>
            <p:nvPicPr>
              <p:cNvPr id="60" name="図 59" descr="\begin{document}&#10;\begin{align*}&#10;z=1+{\cal O}(1/N)&#10;\end{align*}&#10;\end{document}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067944" y="6381328"/>
                <a:ext cx="1728192" cy="258435"/>
              </a:xfrm>
              <a:prstGeom prst="rect">
                <a:avLst/>
              </a:prstGeom>
            </p:spPr>
          </p:pic>
        </p:grpSp>
      </p:grpSp>
      <p:sp>
        <p:nvSpPr>
          <p:cNvPr id="57" name="正方形/長方形 56"/>
          <p:cNvSpPr/>
          <p:nvPr/>
        </p:nvSpPr>
        <p:spPr>
          <a:xfrm>
            <a:off x="539552" y="4797152"/>
            <a:ext cx="8064896" cy="10801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8" name="図 57" descr="\begin{document}&#10;\begin{align*}&#10;  S[\varphi]=\int dtd^3x &#10;  \left[ \frac{1}{2}\partial_\mu \varphi_a(x) \partial^\mu \varphi_a(x) &#10;        -\frac{m_0^2}{2}\varphi_a(x)\varphi_a(x) &#10;        -\frac{\lambda_0}{4!N}(\varphi_a(x)\varphi_a(x))^2\right]&#10;\end{align*}&#10;\end{document}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5576" y="5142550"/>
            <a:ext cx="7632848" cy="590706"/>
          </a:xfrm>
          <a:prstGeom prst="rect">
            <a:avLst/>
          </a:prstGeom>
        </p:spPr>
      </p:pic>
      <p:grpSp>
        <p:nvGrpSpPr>
          <p:cNvPr id="26" name="グループ化 25"/>
          <p:cNvGrpSpPr/>
          <p:nvPr/>
        </p:nvGrpSpPr>
        <p:grpSpPr>
          <a:xfrm>
            <a:off x="827584" y="4653136"/>
            <a:ext cx="2952328" cy="369332"/>
            <a:chOff x="827584" y="4653136"/>
            <a:chExt cx="2952328" cy="369332"/>
          </a:xfrm>
        </p:grpSpPr>
        <p:sp>
          <p:nvSpPr>
            <p:cNvPr id="64" name="正方形/長方形 63"/>
            <p:cNvSpPr/>
            <p:nvPr/>
          </p:nvSpPr>
          <p:spPr>
            <a:xfrm>
              <a:off x="827584" y="4653136"/>
              <a:ext cx="2448272" cy="3600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2" name="図 61" descr="\begin{document}&#10;\begin{align*}&#10;O(N) \ \varphi^4&#10;\end{align*}&#10;\end{document}"/>
            <p:cNvPicPr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07704" y="4687140"/>
              <a:ext cx="864097" cy="263320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827584" y="4653136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相対論的　　　　　　 模型</a:t>
              </a:r>
              <a:endParaRPr kumimoji="1" lang="ja-JP" altLang="en-US" dirty="0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6804248" y="34917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l-GR" altLang="ja-JP" dirty="0" smtClean="0"/>
              <a:t>η</a:t>
            </a:r>
            <a:r>
              <a:rPr kumimoji="1" lang="ja-JP" altLang="en-US" dirty="0" smtClean="0"/>
              <a:t>：静的臨界指数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臨界指数</a:t>
            </a:r>
            <a:r>
              <a:rPr kumimoji="1" lang="en-US" altLang="ja-JP" dirty="0" smtClean="0"/>
              <a:t>z</a:t>
            </a:r>
            <a:r>
              <a:rPr kumimoji="1" lang="ja-JP" altLang="en-US" dirty="0" smtClean="0"/>
              <a:t>の評価</a:t>
            </a:r>
            <a:endParaRPr kumimoji="1" lang="ja-JP" altLang="en-US" dirty="0"/>
          </a:p>
        </p:txBody>
      </p:sp>
      <p:grpSp>
        <p:nvGrpSpPr>
          <p:cNvPr id="8" name="グループ化 36"/>
          <p:cNvGrpSpPr/>
          <p:nvPr/>
        </p:nvGrpSpPr>
        <p:grpSpPr>
          <a:xfrm>
            <a:off x="2318220" y="4869160"/>
            <a:ext cx="5422132" cy="792088"/>
            <a:chOff x="1598140" y="4797152"/>
            <a:chExt cx="5422132" cy="792088"/>
          </a:xfrm>
        </p:grpSpPr>
        <p:sp>
          <p:nvSpPr>
            <p:cNvPr id="31" name="円/楕円 30"/>
            <p:cNvSpPr/>
            <p:nvPr/>
          </p:nvSpPr>
          <p:spPr>
            <a:xfrm>
              <a:off x="6291008" y="5085184"/>
              <a:ext cx="576064" cy="504056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円/楕円 13"/>
            <p:cNvSpPr/>
            <p:nvPr/>
          </p:nvSpPr>
          <p:spPr>
            <a:xfrm>
              <a:off x="3698720" y="5085184"/>
              <a:ext cx="648072" cy="360040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6" name="図 35" descr="\begin{document}&#10;\begin{align*}&#10;G_{\rm R}(p) \sim &#10;\frac{1}{-i\Gamma^{-1} p_0+{\boldsymbol p}^{2-\eta}}&#10;=\frac{1}{\p^{2-\eta}} \ \frac{1}{1-i\Gamma^{-1} \ &#10;\left(\frac{p_0}{\p^{2-\eta}}\right)}&#10;\end{align*}&#10;\end{document}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98140" y="4797152"/>
              <a:ext cx="5422132" cy="760410"/>
            </a:xfrm>
            <a:prstGeom prst="rect">
              <a:avLst/>
            </a:prstGeom>
          </p:spPr>
        </p:pic>
      </p:grpSp>
      <p:grpSp>
        <p:nvGrpSpPr>
          <p:cNvPr id="9" name="グループ化 44"/>
          <p:cNvGrpSpPr/>
          <p:nvPr/>
        </p:nvGrpSpPr>
        <p:grpSpPr>
          <a:xfrm>
            <a:off x="4211960" y="6093296"/>
            <a:ext cx="1440160" cy="360040"/>
            <a:chOff x="3995936" y="6237312"/>
            <a:chExt cx="1440160" cy="360040"/>
          </a:xfrm>
        </p:grpSpPr>
        <p:pic>
          <p:nvPicPr>
            <p:cNvPr id="41" name="図 40" descr="\begin{document}&#10;\begin{align*}&#10;z=2-\eta&#10;\end{align*}&#10;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067944" y="6309320"/>
              <a:ext cx="1224136" cy="273805"/>
            </a:xfrm>
            <a:prstGeom prst="rect">
              <a:avLst/>
            </a:prstGeom>
          </p:spPr>
        </p:pic>
        <p:sp>
          <p:nvSpPr>
            <p:cNvPr id="44" name="正方形/長方形 43"/>
            <p:cNvSpPr/>
            <p:nvPr/>
          </p:nvSpPr>
          <p:spPr>
            <a:xfrm>
              <a:off x="3995936" y="6237312"/>
              <a:ext cx="1440160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1763688" y="148478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秩序変数の相関関数は、</a:t>
            </a:r>
            <a:endParaRPr kumimoji="1" lang="en-US" altLang="ja-JP" dirty="0" smtClean="0"/>
          </a:p>
          <a:p>
            <a:r>
              <a:rPr lang="ja-JP" altLang="en-US" dirty="0" smtClean="0"/>
              <a:t>赤外領域で</a:t>
            </a:r>
            <a:r>
              <a:rPr kumimoji="1" lang="ja-JP" altLang="en-US" dirty="0" smtClean="0"/>
              <a:t>散逸的に振る舞う。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71600" y="37170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・静的臨界現象の効果</a:t>
            </a:r>
            <a:endParaRPr kumimoji="1" lang="ja-JP" altLang="en-US" dirty="0"/>
          </a:p>
        </p:txBody>
      </p:sp>
      <p:pic>
        <p:nvPicPr>
          <p:cNvPr id="47" name="図 46" descr="\begin{document}&#10;\begin{align*}&#10;\eta={\cal O}(1/N)&#10;\end{align*}&#10;\end{document}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6296" y="6093296"/>
            <a:ext cx="1453502" cy="288032"/>
          </a:xfrm>
          <a:prstGeom prst="rect">
            <a:avLst/>
          </a:prstGeom>
        </p:spPr>
      </p:pic>
      <p:grpSp>
        <p:nvGrpSpPr>
          <p:cNvPr id="26" name="グループ化 25"/>
          <p:cNvGrpSpPr/>
          <p:nvPr/>
        </p:nvGrpSpPr>
        <p:grpSpPr>
          <a:xfrm>
            <a:off x="2267744" y="2260703"/>
            <a:ext cx="5263544" cy="592233"/>
            <a:chOff x="2915816" y="2188695"/>
            <a:chExt cx="5263544" cy="592233"/>
          </a:xfrm>
        </p:grpSpPr>
        <p:sp>
          <p:nvSpPr>
            <p:cNvPr id="35" name="右矢印 34"/>
            <p:cNvSpPr/>
            <p:nvPr/>
          </p:nvSpPr>
          <p:spPr>
            <a:xfrm>
              <a:off x="2915816" y="2276872"/>
              <a:ext cx="648072" cy="360040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1" name="図 20" descr="\begin{document}&#10;\begin{align*}&#10;G_{\rm R}(p) \sim &#10;\frac{1}{-i\Gamma^{-1} p_0+{\boldsymbol p}^2+m^2-{\rm Re}\Sigma_{\rm R}(p)}&#10;\end{align*}&#10;\end{document}"/>
            <p:cNvPicPr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779912" y="2188695"/>
              <a:ext cx="4399448" cy="592233"/>
            </a:xfrm>
            <a:prstGeom prst="rect">
              <a:avLst/>
            </a:prstGeom>
          </p:spPr>
        </p:pic>
      </p:grpSp>
      <p:grpSp>
        <p:nvGrpSpPr>
          <p:cNvPr id="25" name="グループ化 24"/>
          <p:cNvGrpSpPr/>
          <p:nvPr/>
        </p:nvGrpSpPr>
        <p:grpSpPr>
          <a:xfrm>
            <a:off x="467544" y="1556792"/>
            <a:ext cx="864096" cy="360040"/>
            <a:chOff x="611560" y="1556792"/>
            <a:chExt cx="864096" cy="360040"/>
          </a:xfrm>
        </p:grpSpPr>
        <p:pic>
          <p:nvPicPr>
            <p:cNvPr id="32" name="図 31" descr="\begin{document}&#10;\begin{align*}&#10;T\neq T_c&#10;\end{align*}&#10;\end{document}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83568" y="1628800"/>
              <a:ext cx="720078" cy="234541"/>
            </a:xfrm>
            <a:prstGeom prst="rect">
              <a:avLst/>
            </a:prstGeom>
          </p:spPr>
        </p:pic>
        <p:sp>
          <p:nvSpPr>
            <p:cNvPr id="22" name="正方形/長方形 21"/>
            <p:cNvSpPr/>
            <p:nvPr/>
          </p:nvSpPr>
          <p:spPr>
            <a:xfrm>
              <a:off x="611560" y="1556792"/>
              <a:ext cx="864096" cy="360040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539552" y="3140968"/>
            <a:ext cx="864096" cy="360040"/>
            <a:chOff x="611560" y="3068960"/>
            <a:chExt cx="864096" cy="360040"/>
          </a:xfrm>
        </p:grpSpPr>
        <p:pic>
          <p:nvPicPr>
            <p:cNvPr id="27" name="図 26" descr="\begin{document}&#10;\begin{align*}&#10;T=T_c&#10;\end{align*}&#10;\end{document}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3140968"/>
              <a:ext cx="710896" cy="206465"/>
            </a:xfrm>
            <a:prstGeom prst="rect">
              <a:avLst/>
            </a:prstGeom>
          </p:spPr>
        </p:pic>
        <p:sp>
          <p:nvSpPr>
            <p:cNvPr id="23" name="正方形/長方形 22"/>
            <p:cNvSpPr/>
            <p:nvPr/>
          </p:nvSpPr>
          <p:spPr>
            <a:xfrm>
              <a:off x="611560" y="3068960"/>
              <a:ext cx="864096" cy="360040"/>
            </a:xfrm>
            <a:prstGeom prst="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3635896" y="3645024"/>
            <a:ext cx="3528392" cy="504056"/>
            <a:chOff x="5004048" y="3933056"/>
            <a:chExt cx="3528392" cy="504056"/>
          </a:xfrm>
        </p:grpSpPr>
        <p:sp>
          <p:nvSpPr>
            <p:cNvPr id="40" name="角丸四角形 39"/>
            <p:cNvSpPr/>
            <p:nvPr/>
          </p:nvSpPr>
          <p:spPr>
            <a:xfrm>
              <a:off x="5004048" y="3933056"/>
              <a:ext cx="3528392" cy="504056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33" name="図 32" descr="\begin{document}&#10;\begin{align*}&#10;\p^2+m^2-{\rm Re}\Sigma(p) \to \p^{2-\eta}&#10;\end{align*}&#10;\end{document}"/>
            <p:cNvPicPr>
              <a:picLocks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220072" y="4077072"/>
              <a:ext cx="3097108" cy="307600"/>
            </a:xfrm>
            <a:prstGeom prst="rect">
              <a:avLst/>
            </a:prstGeom>
          </p:spPr>
        </p:pic>
      </p:grpSp>
      <p:grpSp>
        <p:nvGrpSpPr>
          <p:cNvPr id="42" name="グループ化 41"/>
          <p:cNvGrpSpPr/>
          <p:nvPr/>
        </p:nvGrpSpPr>
        <p:grpSpPr>
          <a:xfrm>
            <a:off x="971600" y="4365104"/>
            <a:ext cx="4824536" cy="369332"/>
            <a:chOff x="755576" y="4365104"/>
            <a:chExt cx="4824536" cy="369332"/>
          </a:xfrm>
        </p:grpSpPr>
        <p:sp>
          <p:nvSpPr>
            <p:cNvPr id="38" name="テキスト ボックス 37"/>
            <p:cNvSpPr txBox="1"/>
            <p:nvPr/>
          </p:nvSpPr>
          <p:spPr>
            <a:xfrm>
              <a:off x="755576" y="4365104"/>
              <a:ext cx="4824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・緩和係数　　　　は定数と仮定する。</a:t>
              </a:r>
              <a:endParaRPr kumimoji="1" lang="ja-JP" altLang="en-US" dirty="0"/>
            </a:p>
          </p:txBody>
        </p:sp>
        <p:pic>
          <p:nvPicPr>
            <p:cNvPr id="39" name="図 38" descr="\begin{document}&#10;\begin{align*}&#10;\Gamma^{-1}&#10;\end{align*}&#10;\end{document}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979712" y="4375344"/>
              <a:ext cx="458897" cy="27779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相関関数のスケーリング形</a:t>
            </a:r>
            <a:endParaRPr kumimoji="1" lang="ja-JP" altLang="en-US" dirty="0"/>
          </a:p>
        </p:txBody>
      </p:sp>
      <p:grpSp>
        <p:nvGrpSpPr>
          <p:cNvPr id="27" name="グループ化 26"/>
          <p:cNvGrpSpPr/>
          <p:nvPr/>
        </p:nvGrpSpPr>
        <p:grpSpPr>
          <a:xfrm>
            <a:off x="1547664" y="5445224"/>
            <a:ext cx="2160240" cy="576064"/>
            <a:chOff x="1547664" y="5229200"/>
            <a:chExt cx="2160240" cy="576064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1691680" y="5301208"/>
              <a:ext cx="1800200" cy="432048"/>
              <a:chOff x="3635896" y="4869160"/>
              <a:chExt cx="1800200" cy="432048"/>
            </a:xfrm>
          </p:grpSpPr>
          <p:sp>
            <p:nvSpPr>
              <p:cNvPr id="45" name="円/楕円 44"/>
              <p:cNvSpPr/>
              <p:nvPr/>
            </p:nvSpPr>
            <p:spPr>
              <a:xfrm>
                <a:off x="4932040" y="4869160"/>
                <a:ext cx="504056" cy="432048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6" name="図 25" descr="\begin{document}&#10;\begin{align*}&#10;z=2-\eta+c&#10;\end{align*}&#10;\end{document}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635896" y="4956786"/>
                <a:ext cx="1728192" cy="272414"/>
              </a:xfrm>
              <a:prstGeom prst="rect">
                <a:avLst/>
              </a:prstGeom>
            </p:spPr>
          </p:pic>
        </p:grpSp>
        <p:sp>
          <p:nvSpPr>
            <p:cNvPr id="49" name="正方形/長方形 48"/>
            <p:cNvSpPr/>
            <p:nvPr/>
          </p:nvSpPr>
          <p:spPr>
            <a:xfrm>
              <a:off x="1547664" y="5229200"/>
              <a:ext cx="2160240" cy="57606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グループ化 57"/>
          <p:cNvGrpSpPr/>
          <p:nvPr/>
        </p:nvGrpSpPr>
        <p:grpSpPr>
          <a:xfrm>
            <a:off x="1259632" y="3442127"/>
            <a:ext cx="6348225" cy="2003097"/>
            <a:chOff x="1763688" y="2825391"/>
            <a:chExt cx="6348225" cy="2003097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1763688" y="2825391"/>
              <a:ext cx="2664295" cy="643289"/>
              <a:chOff x="1331639" y="2380419"/>
              <a:chExt cx="3089961" cy="746066"/>
            </a:xfrm>
          </p:grpSpPr>
          <p:sp>
            <p:nvSpPr>
              <p:cNvPr id="38" name="円/楕円 37"/>
              <p:cNvSpPr/>
              <p:nvPr/>
            </p:nvSpPr>
            <p:spPr>
              <a:xfrm>
                <a:off x="2771800" y="2694437"/>
                <a:ext cx="504056" cy="432048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37" name="図 36" descr="\begin{document}&#10;\begin{align*}&#10;G_{\rm R}(p) \sim &#10;\frac{1}{-i\Gamma^{-1} p_0+{\boldsymbol p}^{2-\eta}}&#10;\end{align*}&#10;\end{document}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31639" y="2380419"/>
                <a:ext cx="3089961" cy="648072"/>
              </a:xfrm>
              <a:prstGeom prst="rect">
                <a:avLst/>
              </a:prstGeom>
            </p:spPr>
          </p:pic>
        </p:grpSp>
        <p:grpSp>
          <p:nvGrpSpPr>
            <p:cNvPr id="48" name="グループ化 47"/>
            <p:cNvGrpSpPr/>
            <p:nvPr/>
          </p:nvGrpSpPr>
          <p:grpSpPr>
            <a:xfrm>
              <a:off x="1763688" y="3284985"/>
              <a:ext cx="6348225" cy="1543503"/>
              <a:chOff x="1187624" y="3197604"/>
              <a:chExt cx="7132837" cy="1734272"/>
            </a:xfrm>
          </p:grpSpPr>
          <p:grpSp>
            <p:nvGrpSpPr>
              <p:cNvPr id="44" name="グループ化 43"/>
              <p:cNvGrpSpPr/>
              <p:nvPr/>
            </p:nvGrpSpPr>
            <p:grpSpPr>
              <a:xfrm>
                <a:off x="1187624" y="3707740"/>
                <a:ext cx="7056785" cy="1224136"/>
                <a:chOff x="1331639" y="3284984"/>
                <a:chExt cx="7056785" cy="1224136"/>
              </a:xfrm>
            </p:grpSpPr>
            <p:sp>
              <p:nvSpPr>
                <p:cNvPr id="42" name="正方形/長方形 41"/>
                <p:cNvSpPr/>
                <p:nvPr/>
              </p:nvSpPr>
              <p:spPr>
                <a:xfrm>
                  <a:off x="5220072" y="3284984"/>
                  <a:ext cx="3168352" cy="1224136"/>
                </a:xfrm>
                <a:prstGeom prst="rect">
                  <a:avLst/>
                </a:prstGeom>
                <a:solidFill>
                  <a:schemeClr val="bg2">
                    <a:lumMod val="9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32" name="グループ化 31"/>
                <p:cNvGrpSpPr/>
                <p:nvPr/>
              </p:nvGrpSpPr>
              <p:grpSpPr>
                <a:xfrm>
                  <a:off x="1331639" y="3538226"/>
                  <a:ext cx="6871474" cy="898886"/>
                  <a:chOff x="1835696" y="3826258"/>
                  <a:chExt cx="6871474" cy="898886"/>
                </a:xfrm>
              </p:grpSpPr>
              <p:sp>
                <p:nvSpPr>
                  <p:cNvPr id="31" name="円/楕円 30"/>
                  <p:cNvSpPr/>
                  <p:nvPr/>
                </p:nvSpPr>
                <p:spPr>
                  <a:xfrm>
                    <a:off x="7812360" y="4077072"/>
                    <a:ext cx="792088" cy="648072"/>
                  </a:xfrm>
                  <a:prstGeom prst="ellipse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grpSp>
                <p:nvGrpSpPr>
                  <p:cNvPr id="30" name="グループ化 29"/>
                  <p:cNvGrpSpPr/>
                  <p:nvPr/>
                </p:nvGrpSpPr>
                <p:grpSpPr>
                  <a:xfrm>
                    <a:off x="1835696" y="3826258"/>
                    <a:ext cx="6871474" cy="861396"/>
                    <a:chOff x="2123727" y="3826258"/>
                    <a:chExt cx="6871474" cy="861396"/>
                  </a:xfrm>
                </p:grpSpPr>
                <p:sp>
                  <p:nvSpPr>
                    <p:cNvPr id="13" name="円/楕円 12"/>
                    <p:cNvSpPr/>
                    <p:nvPr/>
                  </p:nvSpPr>
                  <p:spPr>
                    <a:xfrm>
                      <a:off x="3563888" y="4095027"/>
                      <a:ext cx="864096" cy="432048"/>
                    </a:xfrm>
                    <a:prstGeom prst="ellipse">
                      <a:avLst/>
                    </a:prstGeom>
                    <a:solidFill>
                      <a:schemeClr val="accent2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pic>
                  <p:nvPicPr>
                    <p:cNvPr id="29" name="図 28" descr="\begin{document}&#10;\begin{align*}&#10;G_{\rm R}(p) \sim &#10;\frac{1}{-i\Gamma_0^{-1} \p^{-c}\ p_0+{\boldsymbol p}^{2-\eta}}&#10;=\frac{1}{\p^{2-\eta}} \ \frac{1}{1-i\Gamma_0^{-1} \ &#10;\left(\frac{p_0}{\p^{2-\eta+c}}\right)}&#10;\end{align*}&#10;\end{document}"/>
                    <p:cNvPicPr>
                      <a:picLocks/>
                    </p:cNvPicPr>
                    <p:nvPr/>
                  </p:nvPicPr>
                  <p:blipFill>
                    <a:blip r:embed="rId5" cstate="print"/>
                    <a:stretch>
                      <a:fillRect/>
                    </a:stretch>
                  </p:blipFill>
                  <p:spPr>
                    <a:xfrm>
                      <a:off x="2123727" y="3826258"/>
                      <a:ext cx="6871474" cy="861396"/>
                    </a:xfrm>
                    <a:prstGeom prst="rect">
                      <a:avLst/>
                    </a:prstGeom>
                  </p:spPr>
                </p:pic>
              </p:grpSp>
            </p:grpSp>
          </p:grpSp>
          <p:sp>
            <p:nvSpPr>
              <p:cNvPr id="43" name="テキスト ボックス 42"/>
              <p:cNvSpPr txBox="1"/>
              <p:nvPr/>
            </p:nvSpPr>
            <p:spPr>
              <a:xfrm>
                <a:off x="5152109" y="3197604"/>
                <a:ext cx="31683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相関関数のスケーリング形</a:t>
                </a:r>
                <a:endParaRPr kumimoji="1" lang="ja-JP" altLang="en-US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p:grpSp>
        <p:cxnSp>
          <p:nvCxnSpPr>
            <p:cNvPr id="51" name="直線矢印コネクタ 50"/>
            <p:cNvCxnSpPr/>
            <p:nvPr/>
          </p:nvCxnSpPr>
          <p:spPr>
            <a:xfrm>
              <a:off x="3347864" y="3501008"/>
              <a:ext cx="0" cy="432048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テキスト ボックス 39"/>
          <p:cNvSpPr txBox="1"/>
          <p:nvPr/>
        </p:nvSpPr>
        <p:spPr>
          <a:xfrm>
            <a:off x="395536" y="1403484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実際には緩和係数は運動量依存性を持つ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9512" y="3131676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スケーリング形の変更</a:t>
            </a:r>
            <a:endParaRPr kumimoji="1" lang="ja-JP" altLang="en-US" dirty="0"/>
          </a:p>
        </p:txBody>
      </p:sp>
      <p:grpSp>
        <p:nvGrpSpPr>
          <p:cNvPr id="36" name="グループ化 35"/>
          <p:cNvGrpSpPr/>
          <p:nvPr/>
        </p:nvGrpSpPr>
        <p:grpSpPr>
          <a:xfrm>
            <a:off x="323528" y="6293041"/>
            <a:ext cx="8640960" cy="376319"/>
            <a:chOff x="1115616" y="4374396"/>
            <a:chExt cx="8640960" cy="376319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1115616" y="4374396"/>
              <a:ext cx="6912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Schwinger-Dyson</a:t>
              </a:r>
              <a:r>
                <a:rPr kumimoji="1" lang="ja-JP" altLang="en-US" dirty="0" smtClean="0"/>
                <a:t>方程式　　　　　　　　　　　　　　　　　　　　から</a:t>
              </a:r>
              <a:endParaRPr kumimoji="1" lang="ja-JP" altLang="en-US" dirty="0"/>
            </a:p>
          </p:txBody>
        </p:sp>
        <p:pic>
          <p:nvPicPr>
            <p:cNvPr id="50" name="図 49" descr="\begin{document}&#10;\begin{align*}&#10;G_{\rm R}^{-1}(p) = G_{\rm R,0}^{-1}(p) -\Sigma_{\rm R}(p)&#10;\end{align*}&#10;\end{document}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635896" y="4437112"/>
              <a:ext cx="2736304" cy="313603"/>
            </a:xfrm>
            <a:prstGeom prst="rect">
              <a:avLst/>
            </a:prstGeom>
          </p:spPr>
        </p:pic>
        <p:sp>
          <p:nvSpPr>
            <p:cNvPr id="53" name="テキスト ボックス 52"/>
            <p:cNvSpPr txBox="1"/>
            <p:nvPr/>
          </p:nvSpPr>
          <p:spPr>
            <a:xfrm>
              <a:off x="6876256" y="4374396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自己無撞着に</a:t>
              </a:r>
              <a:r>
                <a:rPr kumimoji="1" lang="en-US" altLang="ja-JP" dirty="0" smtClean="0"/>
                <a:t>η, c</a:t>
              </a:r>
              <a:r>
                <a:rPr kumimoji="1" lang="ja-JP" altLang="en-US" dirty="0" smtClean="0"/>
                <a:t>を決定</a:t>
              </a:r>
              <a:endParaRPr kumimoji="1" lang="ja-JP" altLang="en-US" dirty="0"/>
            </a:p>
          </p:txBody>
        </p:sp>
      </p:grpSp>
      <p:sp>
        <p:nvSpPr>
          <p:cNvPr id="59" name="正方形/長方形 58"/>
          <p:cNvSpPr/>
          <p:nvPr/>
        </p:nvSpPr>
        <p:spPr>
          <a:xfrm>
            <a:off x="611560" y="1988840"/>
            <a:ext cx="7632848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右矢印 45"/>
          <p:cNvSpPr/>
          <p:nvPr/>
        </p:nvSpPr>
        <p:spPr>
          <a:xfrm>
            <a:off x="4572000" y="2276872"/>
            <a:ext cx="46805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6" name="図 55" descr="\begin{document}&#10;\begin{align*}&#10;\Gamma^{-1}(\p,m)&#10;=\lim_{p_0\to 0} \left(\frac{\partial }{\partial p_0}&#10; {\rm Im}\, \Sigma_{\rm R}(p_0,\p) \right) &#10;\end{align*}&#10;\end{document}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576" y="2204864"/>
            <a:ext cx="3651720" cy="560715"/>
          </a:xfrm>
          <a:prstGeom prst="rect">
            <a:avLst/>
          </a:prstGeom>
        </p:spPr>
      </p:pic>
      <p:pic>
        <p:nvPicPr>
          <p:cNvPr id="34" name="図 33" descr="\begin{document}&#10;\begin{align*}&#10;\Gamma^{-1}(\p,m=0) \sim \Gamma_0^{-1} \ \p^{-c}&#10;\end{align*}&#10;\end{document}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292081" y="2348880"/>
            <a:ext cx="2681105" cy="282355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Schwinger-Dyson</a:t>
            </a:r>
            <a:r>
              <a:rPr lang="ja-JP" altLang="en-US" dirty="0" smtClean="0"/>
              <a:t>方程式の解</a:t>
            </a:r>
            <a:endParaRPr kumimoji="1" lang="ja-JP" altLang="en-US" dirty="0"/>
          </a:p>
        </p:txBody>
      </p:sp>
      <p:pic>
        <p:nvPicPr>
          <p:cNvPr id="12" name="図 11" descr="\begin{document}&#10;\begin{align*}&#10;b(c,\eta)&#10;&amp;= \frac{-1}{4\pi^2 \ (2+c-2\eta)} \ \int_0^\infty d\hat q \ \hat q^{-1+\eta} \nonumber \\ &#10;    &amp; \times \left[ (1+\hat q)^{-2+2\eta -c} \ &#10;     {}_2F_1\left( 1,\ \frac{2+c-2\eta}{2+c-\eta}, \ \frac{4+2c-3\eta}{2+c-\eta}, \ -\left(\frac{\hat q}{1+\hat q}\right)^{2+c-\eta} \right) \right. \\&#10;    &amp; \left. \quad -|1-\hat q|^{-2+2\eta -c} \&#10;     {}_2F_1\left( 1,\ \frac{2+c-2\eta}{2+c-\eta}, \ \frac{4+2c-3\eta}{2+c-\eta}, \ -\left(\frac{\hat q}{|1-\hat q|}\right)^{2+c-\eta} \right) \right] &#10;\end{align*}&#10;\end{document}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5160140"/>
            <a:ext cx="5976665" cy="1581228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1547665" y="1484785"/>
            <a:ext cx="5544615" cy="509286"/>
            <a:chOff x="1547665" y="2636913"/>
            <a:chExt cx="5544615" cy="509286"/>
          </a:xfrm>
        </p:grpSpPr>
        <p:pic>
          <p:nvPicPr>
            <p:cNvPr id="7" name="図 6" descr="\begin{document}&#10;\begin{align*}&#10;1=\frac{4\eta(1-2\eta)\ \cos(\eta\pi)}{N(3-\eta)(2-\eta)\ \sin^2(\eta\pi/2)}&#10;\end{align*}&#10;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7665" y="2636913"/>
              <a:ext cx="2880319" cy="509286"/>
            </a:xfrm>
            <a:prstGeom prst="rect">
              <a:avLst/>
            </a:prstGeom>
          </p:spPr>
        </p:pic>
        <p:sp>
          <p:nvSpPr>
            <p:cNvPr id="13" name="右矢印 12"/>
            <p:cNvSpPr/>
            <p:nvPr/>
          </p:nvSpPr>
          <p:spPr>
            <a:xfrm>
              <a:off x="4644008" y="2708920"/>
              <a:ext cx="504056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" name="図 13" descr="\begin{document}&#10;\begin{align*}&#10;\eta&#10;\end{align*}&#10;\end{document}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64088" y="2780928"/>
              <a:ext cx="149710" cy="216024"/>
            </a:xfrm>
            <a:prstGeom prst="rect">
              <a:avLst/>
            </a:prstGeom>
          </p:spPr>
        </p:pic>
        <p:sp>
          <p:nvSpPr>
            <p:cNvPr id="15" name="テキスト ボックス 14"/>
            <p:cNvSpPr txBox="1"/>
            <p:nvPr/>
          </p:nvSpPr>
          <p:spPr>
            <a:xfrm>
              <a:off x="5508104" y="269962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が決まる。</a:t>
              </a:r>
              <a:endParaRPr kumimoji="1" lang="ja-JP" altLang="en-US" dirty="0"/>
            </a:p>
          </p:txBody>
        </p:sp>
      </p:grpSp>
      <p:pic>
        <p:nvPicPr>
          <p:cNvPr id="18" name="図 17" descr="\begin{document}&#10;\begin{align*}&#10;  1 &#10;&amp;= \frac{1}{\pi^2 a^2N} \ \frac{1}{1-c-\eta} \ &#10;     \int_0 ^\infty d \hat q \ \hat q^{-1+\eta} \\&#10;    &amp; \times \left[ (1+\hat q)^{1-c-\eta} \ &#10;     {}_2F_1 \left( 1,\ \frac{-1+c+\eta}{2+c-\eta},\ \frac{1+2c}{2+c-\eta},\ -\frac{b}{a}\ \left( \frac{\hat q}{1+\hat q} \right)^{2+c-\eta} \right) \right. \\&#10;    &amp; \quad \left. -|1-\hat q|^{1-c-\eta} \ &#10;     {}_2F_1 \left( 1,\ \frac{-1+c+\eta}{2+c-\eta},\ \frac{1+2c}{2+c-\eta},\ -\frac{b}{a}\ \left( \frac{\hat q}{|1-\hat q|} \right)^{2+c-\eta} \right) \right] &#10;\end{align*}&#10;\end{document}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7544" y="2348880"/>
            <a:ext cx="5787525" cy="1656184"/>
          </a:xfrm>
          <a:prstGeom prst="rect">
            <a:avLst/>
          </a:prstGeom>
        </p:spPr>
      </p:pic>
      <p:pic>
        <p:nvPicPr>
          <p:cNvPr id="19" name="図 18" descr="\begin{document}&#10;\begin{align*}&#10; a(\eta) &#10;    = \frac{1}{8\pi^{3/2}}\ \frac{\Gamma\left( \frac{1}{2}-\eta\right) \ \left[ \Gamma\left(\frac{1+\eta}{2}\right)\right]^2}&#10;       {\left[ \Gamma\left(1-\frac{\eta}{2}\right)\right]^2 \ \Gamma(1+\eta)} &#10;\end{align*}&#10;\end{document}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331640" y="4365104"/>
            <a:ext cx="3024336" cy="607072"/>
          </a:xfrm>
          <a:prstGeom prst="rect">
            <a:avLst/>
          </a:prstGeom>
        </p:spPr>
      </p:pic>
      <p:grpSp>
        <p:nvGrpSpPr>
          <p:cNvPr id="23" name="グループ化 22"/>
          <p:cNvGrpSpPr/>
          <p:nvPr/>
        </p:nvGrpSpPr>
        <p:grpSpPr>
          <a:xfrm>
            <a:off x="7236296" y="2996952"/>
            <a:ext cx="1296144" cy="369332"/>
            <a:chOff x="7524328" y="4725144"/>
            <a:chExt cx="1296144" cy="369332"/>
          </a:xfrm>
        </p:grpSpPr>
        <p:pic>
          <p:nvPicPr>
            <p:cNvPr id="21" name="図 20" descr="\begin{document}&#10;\begin{align*}&#10;c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524328" y="4797152"/>
              <a:ext cx="155575" cy="187620"/>
            </a:xfrm>
            <a:prstGeom prst="rect">
              <a:avLst/>
            </a:prstGeom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7668344" y="4725144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が決まる。</a:t>
              </a:r>
              <a:endParaRPr kumimoji="1" lang="ja-JP" altLang="en-US" dirty="0"/>
            </a:p>
          </p:txBody>
        </p:sp>
      </p:grpSp>
      <p:sp>
        <p:nvSpPr>
          <p:cNvPr id="24" name="右矢印 23"/>
          <p:cNvSpPr/>
          <p:nvPr/>
        </p:nvSpPr>
        <p:spPr>
          <a:xfrm>
            <a:off x="6516216" y="2996952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403648" y="1268760"/>
            <a:ext cx="5328592" cy="8640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323528" y="2276872"/>
            <a:ext cx="8280920" cy="1872208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cottie\Dropbox\Documents\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772816"/>
            <a:ext cx="4572000" cy="281940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臨界指数</a:t>
            </a:r>
            <a:r>
              <a:rPr kumimoji="1" lang="en-US" altLang="ja-JP" dirty="0" smtClean="0"/>
              <a:t>z</a:t>
            </a:r>
            <a:r>
              <a:rPr lang="en-US" altLang="ja-JP" dirty="0" smtClean="0"/>
              <a:t> (preliminary)</a:t>
            </a:r>
            <a:endParaRPr kumimoji="1" lang="ja-JP" altLang="en-US" dirty="0"/>
          </a:p>
        </p:txBody>
      </p:sp>
      <p:pic>
        <p:nvPicPr>
          <p:cNvPr id="5" name="図 4" descr="\begin{document}&#10;\begin{align*}&#10;z&#10;\end{align*}&#10;\end{document}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700808"/>
            <a:ext cx="171450" cy="187620"/>
          </a:xfrm>
          <a:prstGeom prst="rect">
            <a:avLst/>
          </a:prstGeom>
        </p:spPr>
      </p:pic>
      <p:pic>
        <p:nvPicPr>
          <p:cNvPr id="6" name="図 5" descr="\begin{document}&#10;\begin{align*}&#10;N&#10;\end{align*}&#10;\end{document}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18064" y="4653136"/>
            <a:ext cx="330200" cy="279840"/>
          </a:xfrm>
          <a:prstGeom prst="rect">
            <a:avLst/>
          </a:prstGeom>
        </p:spPr>
      </p:pic>
      <p:grpSp>
        <p:nvGrpSpPr>
          <p:cNvPr id="12" name="グループ化 11"/>
          <p:cNvGrpSpPr/>
          <p:nvPr/>
        </p:nvGrpSpPr>
        <p:grpSpPr>
          <a:xfrm>
            <a:off x="2195737" y="5445224"/>
            <a:ext cx="2736303" cy="792088"/>
            <a:chOff x="2195737" y="4941168"/>
            <a:chExt cx="2736303" cy="792088"/>
          </a:xfrm>
        </p:grpSpPr>
        <p:grpSp>
          <p:nvGrpSpPr>
            <p:cNvPr id="10" name="グループ化 9"/>
            <p:cNvGrpSpPr/>
            <p:nvPr/>
          </p:nvGrpSpPr>
          <p:grpSpPr>
            <a:xfrm>
              <a:off x="2195737" y="5363924"/>
              <a:ext cx="2736303" cy="369332"/>
              <a:chOff x="2195737" y="5219908"/>
              <a:chExt cx="2736303" cy="369332"/>
            </a:xfrm>
          </p:grpSpPr>
          <p:pic>
            <p:nvPicPr>
              <p:cNvPr id="7" name="図 6" descr="\begin{document}&#10;\begin{align*}&#10;N\to\infty&#10;\end{align*}&#10;\end{document}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195737" y="5301208"/>
                <a:ext cx="1034800" cy="216024"/>
              </a:xfrm>
              <a:prstGeom prst="rect">
                <a:avLst/>
              </a:prstGeom>
            </p:spPr>
          </p:pic>
          <p:pic>
            <p:nvPicPr>
              <p:cNvPr id="8" name="図 7" descr="\begin{document}&#10;\begin{align*}&#10;z\to 3&#10;\end{align*}&#10;\end{document}"/>
              <p:cNvPicPr>
                <a:picLocks noChangeAspect="1"/>
              </p:cNvPicPr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4067944" y="5301208"/>
                <a:ext cx="774504" cy="216024"/>
              </a:xfrm>
              <a:prstGeom prst="rect">
                <a:avLst/>
              </a:prstGeom>
            </p:spPr>
          </p:pic>
          <p:sp>
            <p:nvSpPr>
              <p:cNvPr id="9" name="テキスト ボックス 8"/>
              <p:cNvSpPr txBox="1"/>
              <p:nvPr/>
            </p:nvSpPr>
            <p:spPr>
              <a:xfrm>
                <a:off x="3275856" y="5219908"/>
                <a:ext cx="16561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のとき</a:t>
                </a:r>
                <a:endParaRPr kumimoji="1" lang="ja-JP" altLang="en-US" dirty="0"/>
              </a:p>
            </p:txBody>
          </p:sp>
        </p:grpSp>
        <p:pic>
          <p:nvPicPr>
            <p:cNvPr id="11" name="図 10" descr="\begin{document}&#10;\begin{align*}&#10;z=2-\eta+c&#10;\end{align*}&#10;\end{document}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67744" y="4941168"/>
              <a:ext cx="1728192" cy="27241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1560" y="212356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・相対論的場の理論の</a:t>
            </a:r>
            <a:r>
              <a:rPr kumimoji="1" lang="ja-JP" altLang="en-US" dirty="0" smtClean="0"/>
              <a:t>相関関数に散逸モードが存在</a:t>
            </a:r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115616" y="2708920"/>
            <a:ext cx="7056784" cy="1512168"/>
            <a:chOff x="1043608" y="3862789"/>
            <a:chExt cx="7056784" cy="1512168"/>
          </a:xfrm>
        </p:grpSpPr>
        <p:sp>
          <p:nvSpPr>
            <p:cNvPr id="12" name="角丸四角形 11"/>
            <p:cNvSpPr/>
            <p:nvPr/>
          </p:nvSpPr>
          <p:spPr>
            <a:xfrm>
              <a:off x="1043608" y="3862789"/>
              <a:ext cx="6696744" cy="1512168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1043608" y="3934797"/>
              <a:ext cx="7056784" cy="1161420"/>
              <a:chOff x="395536" y="2996952"/>
              <a:chExt cx="7056784" cy="1161420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395536" y="2996952"/>
                <a:ext cx="70567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散逸は散乱によって生じるが、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散乱が初めて現れる、</a:t>
                </a:r>
                <a:r>
                  <a:rPr lang="en-US" altLang="ja-JP" dirty="0" smtClean="0"/>
                  <a:t>1/N</a:t>
                </a:r>
                <a:r>
                  <a:rPr lang="ja-JP" altLang="en-US" dirty="0" smtClean="0"/>
                  <a:t>展開の</a:t>
                </a:r>
                <a:r>
                  <a:rPr lang="en-US" altLang="ja-JP" dirty="0" smtClean="0"/>
                  <a:t>NLO</a:t>
                </a:r>
                <a:r>
                  <a:rPr lang="ja-JP" altLang="en-US" dirty="0" smtClean="0"/>
                  <a:t>から取り出すことはできない。</a:t>
                </a:r>
                <a:endParaRPr kumimoji="1" lang="ja-JP" altLang="en-US" dirty="0"/>
              </a:p>
            </p:txBody>
          </p:sp>
          <p:sp>
            <p:nvSpPr>
              <p:cNvPr id="8" name="右矢印 7"/>
              <p:cNvSpPr/>
              <p:nvPr/>
            </p:nvSpPr>
            <p:spPr>
              <a:xfrm>
                <a:off x="1259632" y="3717032"/>
                <a:ext cx="792088" cy="432048"/>
              </a:xfrm>
              <a:prstGeom prst="rightArrow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2123728" y="3789040"/>
                <a:ext cx="43924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高次項が必要（</a:t>
                </a:r>
                <a:r>
                  <a:rPr kumimoji="1" lang="en-US" altLang="ja-JP" dirty="0" smtClean="0">
                    <a:latin typeface="Times New Roman" pitchFamily="18" charset="0"/>
                    <a:cs typeface="Times New Roman" pitchFamily="18" charset="0"/>
                  </a:rPr>
                  <a:t>2PI </a:t>
                </a:r>
                <a:r>
                  <a:rPr kumimoji="1" lang="en-US" altLang="ja-JP" dirty="0" err="1" smtClean="0">
                    <a:latin typeface="Times New Roman" pitchFamily="18" charset="0"/>
                    <a:cs typeface="Times New Roman" pitchFamily="18" charset="0"/>
                  </a:rPr>
                  <a:t>resummation</a:t>
                </a:r>
                <a:r>
                  <a:rPr kumimoji="1" lang="ja-JP" altLang="en-US" dirty="0" smtClean="0"/>
                  <a:t>など）</a:t>
                </a:r>
                <a:endParaRPr kumimoji="1" lang="ja-JP" altLang="en-US" dirty="0"/>
              </a:p>
            </p:txBody>
          </p:sp>
        </p:grpSp>
      </p:grpSp>
      <p:sp>
        <p:nvSpPr>
          <p:cNvPr id="11" name="テキスト ボックス 10"/>
          <p:cNvSpPr txBox="1"/>
          <p:nvPr/>
        </p:nvSpPr>
        <p:spPr>
          <a:xfrm>
            <a:off x="611560" y="5301208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・散逸的な相関関数から臨界指数 </a:t>
            </a:r>
            <a:r>
              <a:rPr lang="en-US" altLang="ja-JP" dirty="0" smtClean="0"/>
              <a:t>z</a:t>
            </a:r>
            <a:r>
              <a:rPr lang="ja-JP" altLang="en-US" dirty="0" smtClean="0"/>
              <a:t> を評価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・結果の妥当性および有効理論（モード結合理論）との対応は、今後の課題</a:t>
            </a:r>
            <a:endParaRPr kumimoji="1" lang="ja-JP" altLang="en-US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395536" y="1547500"/>
            <a:ext cx="3024336" cy="369332"/>
            <a:chOff x="395536" y="1844824"/>
            <a:chExt cx="3024336" cy="369332"/>
          </a:xfrm>
        </p:grpSpPr>
        <p:sp>
          <p:nvSpPr>
            <p:cNvPr id="13" name="テキスト ボックス 12"/>
            <p:cNvSpPr txBox="1"/>
            <p:nvPr/>
          </p:nvSpPr>
          <p:spPr>
            <a:xfrm>
              <a:off x="395536" y="1844824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散逸モードの同定</a:t>
              </a:r>
              <a:endParaRPr kumimoji="1" lang="ja-JP" altLang="en-US" b="1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67544" y="1844824"/>
              <a:ext cx="1872208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395536" y="4653136"/>
            <a:ext cx="3024336" cy="369332"/>
            <a:chOff x="395536" y="1835532"/>
            <a:chExt cx="3024336" cy="369332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395536" y="1835532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臨界指数 </a:t>
              </a:r>
              <a:r>
                <a:rPr kumimoji="1" lang="en-US" altLang="ja-JP" b="1" dirty="0" smtClean="0"/>
                <a:t>z </a:t>
              </a:r>
              <a:r>
                <a:rPr kumimoji="1" lang="ja-JP" altLang="en-US" b="1" dirty="0" smtClean="0"/>
                <a:t>の評価</a:t>
              </a:r>
              <a:endParaRPr kumimoji="1" lang="ja-JP" altLang="en-US" b="1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467544" y="1844824"/>
              <a:ext cx="1944216" cy="36004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483768" y="5661248"/>
            <a:ext cx="2016224" cy="432048"/>
            <a:chOff x="2483768" y="5661248"/>
            <a:chExt cx="2016224" cy="432048"/>
          </a:xfrm>
        </p:grpSpPr>
        <p:sp>
          <p:nvSpPr>
            <p:cNvPr id="21" name="正方形/長方形 20"/>
            <p:cNvSpPr/>
            <p:nvPr/>
          </p:nvSpPr>
          <p:spPr>
            <a:xfrm>
              <a:off x="2483768" y="5661248"/>
              <a:ext cx="2016224" cy="4320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0" name="図 19" descr="\begin{document}&#10;\begin{align*}&#10;z=2-\eta+c&#10;\end{align*}&#10;\end{document}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27784" y="5733256"/>
              <a:ext cx="1728192" cy="27241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流体領域と永年性</a:t>
            </a:r>
            <a:endParaRPr kumimoji="1" lang="ja-JP" altLang="en-US" dirty="0"/>
          </a:p>
        </p:txBody>
      </p:sp>
      <p:grpSp>
        <p:nvGrpSpPr>
          <p:cNvPr id="49" name="グループ化 48"/>
          <p:cNvGrpSpPr/>
          <p:nvPr/>
        </p:nvGrpSpPr>
        <p:grpSpPr>
          <a:xfrm>
            <a:off x="539552" y="1259468"/>
            <a:ext cx="7560840" cy="1593468"/>
            <a:chOff x="539552" y="1259468"/>
            <a:chExt cx="7560840" cy="1593468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539552" y="1259468"/>
              <a:ext cx="7560840" cy="1593468"/>
              <a:chOff x="755576" y="1331476"/>
              <a:chExt cx="7560840" cy="1593468"/>
            </a:xfrm>
          </p:grpSpPr>
          <p:sp>
            <p:nvSpPr>
              <p:cNvPr id="22" name="角丸四角形 21"/>
              <p:cNvSpPr/>
              <p:nvPr/>
            </p:nvSpPr>
            <p:spPr>
              <a:xfrm>
                <a:off x="755576" y="1484784"/>
                <a:ext cx="7488832" cy="1440160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1187624" y="1340768"/>
                <a:ext cx="1296144" cy="36004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テキスト ボックス 2"/>
              <p:cNvSpPr txBox="1"/>
              <p:nvPr/>
            </p:nvSpPr>
            <p:spPr>
              <a:xfrm>
                <a:off x="1115616" y="1331476"/>
                <a:ext cx="25922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流体方程式</a:t>
                </a:r>
                <a:endParaRPr kumimoji="1" lang="ja-JP" alt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755576" y="1700808"/>
                <a:ext cx="7560840" cy="646331"/>
                <a:chOff x="2915816" y="2132856"/>
                <a:chExt cx="7560840" cy="646331"/>
              </a:xfrm>
            </p:grpSpPr>
            <p:pic>
              <p:nvPicPr>
                <p:cNvPr id="5" name="図 4" descr="\begin{document}&#10;\begin{align*}&#10;(\x\gg \xi,\ t\gg \tau)&#10;\end{align*}&#10;\end{document}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4716016" y="2461122"/>
                  <a:ext cx="1584176" cy="247798"/>
                </a:xfrm>
                <a:prstGeom prst="rect">
                  <a:avLst/>
                </a:prstGeom>
              </p:spPr>
            </p:pic>
            <p:sp>
              <p:nvSpPr>
                <p:cNvPr id="6" name="正方形/長方形 5"/>
                <p:cNvSpPr/>
                <p:nvPr/>
              </p:nvSpPr>
              <p:spPr>
                <a:xfrm>
                  <a:off x="2915816" y="2132856"/>
                  <a:ext cx="7560840" cy="64633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dirty="0" smtClean="0"/>
                    <a:t>・</a:t>
                  </a:r>
                  <a:r>
                    <a:rPr lang="ja-JP" altLang="en-US" b="1" dirty="0" smtClean="0"/>
                    <a:t>保存量の</a:t>
                  </a:r>
                  <a:r>
                    <a:rPr lang="ja-JP" altLang="en-US" dirty="0" smtClean="0"/>
                    <a:t>時間発展方程式</a:t>
                  </a:r>
                  <a:endParaRPr lang="en-US" altLang="ja-JP" dirty="0" smtClean="0"/>
                </a:p>
                <a:p>
                  <a:r>
                    <a:rPr lang="ja-JP" altLang="en-US" dirty="0" smtClean="0"/>
                    <a:t>・長時間・長距離　　　　　　　　　　　　の有効理論・・・低次の時間・空間微分</a:t>
                  </a:r>
                  <a:endParaRPr lang="ja-JP" altLang="en-US" dirty="0"/>
                </a:p>
              </p:txBody>
            </p:sp>
          </p:grpSp>
        </p:grpSp>
        <p:grpSp>
          <p:nvGrpSpPr>
            <p:cNvPr id="29" name="グループ化 28"/>
            <p:cNvGrpSpPr/>
            <p:nvPr/>
          </p:nvGrpSpPr>
          <p:grpSpPr>
            <a:xfrm>
              <a:off x="899592" y="2411596"/>
              <a:ext cx="4104456" cy="369332"/>
              <a:chOff x="971600" y="2627620"/>
              <a:chExt cx="4104456" cy="369332"/>
            </a:xfrm>
          </p:grpSpPr>
          <p:pic>
            <p:nvPicPr>
              <p:cNvPr id="10" name="図 9" descr="\begin{document}&#10;\begin{align*}&#10;\xi&#10;\end{align*}&#10;\end{document}"/>
              <p:cNvPicPr>
                <a:picLocks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259632" y="2636912"/>
                <a:ext cx="144015" cy="309855"/>
              </a:xfrm>
              <a:prstGeom prst="rect">
                <a:avLst/>
              </a:prstGeom>
            </p:spPr>
          </p:pic>
          <p:pic>
            <p:nvPicPr>
              <p:cNvPr id="11" name="図 10" descr="\begin{document}&#10;\begin{align*}&#10;\tau&#10;\end{align*}&#10;\end{document}"/>
              <p:cNvPicPr>
                <a:picLocks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483768" y="2708920"/>
                <a:ext cx="216023" cy="198915"/>
              </a:xfrm>
              <a:prstGeom prst="rect">
                <a:avLst/>
              </a:prstGeom>
            </p:spPr>
          </p:pic>
          <p:sp>
            <p:nvSpPr>
              <p:cNvPr id="28" name="テキスト ボックス 27"/>
              <p:cNvSpPr txBox="1"/>
              <p:nvPr/>
            </p:nvSpPr>
            <p:spPr>
              <a:xfrm>
                <a:off x="971600" y="2627620"/>
                <a:ext cx="41044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（　　：相関長、　　：緩和時間）</a:t>
                </a:r>
                <a:endParaRPr kumimoji="1" lang="ja-JP" altLang="en-US" dirty="0"/>
              </a:p>
            </p:txBody>
          </p:sp>
        </p:grpSp>
        <p:grpSp>
          <p:nvGrpSpPr>
            <p:cNvPr id="31" name="グループ化 30"/>
            <p:cNvGrpSpPr/>
            <p:nvPr/>
          </p:nvGrpSpPr>
          <p:grpSpPr>
            <a:xfrm>
              <a:off x="4283968" y="2420888"/>
              <a:ext cx="3096344" cy="369332"/>
              <a:chOff x="4716016" y="3140968"/>
              <a:chExt cx="3096344" cy="369332"/>
            </a:xfrm>
          </p:grpSpPr>
          <p:pic>
            <p:nvPicPr>
              <p:cNvPr id="4" name="図 3" descr="\begin{document}&#10;\begin{align*}&#10;\partial_t Q= \kappa \nabla^2 Q&#10;\end{align*}&#10;\end{document}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300192" y="3140968"/>
                <a:ext cx="1512168" cy="294557"/>
              </a:xfrm>
              <a:prstGeom prst="rect">
                <a:avLst/>
              </a:prstGeom>
            </p:spPr>
          </p:pic>
          <p:sp>
            <p:nvSpPr>
              <p:cNvPr id="30" name="テキスト ボックス 29"/>
              <p:cNvSpPr txBox="1"/>
              <p:nvPr/>
            </p:nvSpPr>
            <p:spPr>
              <a:xfrm>
                <a:off x="4716016" y="3140968"/>
                <a:ext cx="273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（例）熱拡散</a:t>
                </a:r>
                <a:endParaRPr kumimoji="1" lang="ja-JP" altLang="en-US" dirty="0"/>
              </a:p>
            </p:txBody>
          </p:sp>
        </p:grpSp>
      </p:grpSp>
      <p:grpSp>
        <p:nvGrpSpPr>
          <p:cNvPr id="44" name="グループ化 43"/>
          <p:cNvGrpSpPr/>
          <p:nvPr/>
        </p:nvGrpSpPr>
        <p:grpSpPr>
          <a:xfrm>
            <a:off x="539552" y="3068960"/>
            <a:ext cx="7488832" cy="1224136"/>
            <a:chOff x="755576" y="3501008"/>
            <a:chExt cx="7488832" cy="1224136"/>
          </a:xfrm>
        </p:grpSpPr>
        <p:sp>
          <p:nvSpPr>
            <p:cNvPr id="40" name="角丸四角形 39"/>
            <p:cNvSpPr/>
            <p:nvPr/>
          </p:nvSpPr>
          <p:spPr>
            <a:xfrm>
              <a:off x="755576" y="3645024"/>
              <a:ext cx="7488832" cy="1080120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1115616" y="3501008"/>
              <a:ext cx="1512168" cy="36004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043608" y="3501008"/>
              <a:ext cx="417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accent6">
                      <a:lumMod val="50000"/>
                    </a:schemeClr>
                  </a:solidFill>
                </a:rPr>
                <a:t>微視的摂動論</a:t>
              </a:r>
              <a:endParaRPr kumimoji="1" lang="ja-JP" altLang="en-US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755576" y="3861048"/>
              <a:ext cx="35638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</a:t>
              </a:r>
              <a:r>
                <a:rPr lang="ja-JP" altLang="en-US" dirty="0" smtClean="0"/>
                <a:t>粒子の衝突を直接扱う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・摂動展開～衝突回数で展開</a:t>
              </a:r>
              <a:endParaRPr kumimoji="1" lang="ja-JP" altLang="en-US" dirty="0"/>
            </a:p>
          </p:txBody>
        </p:sp>
        <p:grpSp>
          <p:nvGrpSpPr>
            <p:cNvPr id="39" name="グループ化 38"/>
            <p:cNvGrpSpPr/>
            <p:nvPr/>
          </p:nvGrpSpPr>
          <p:grpSpPr>
            <a:xfrm>
              <a:off x="4067944" y="4004157"/>
              <a:ext cx="3888432" cy="576971"/>
              <a:chOff x="827584" y="4581128"/>
              <a:chExt cx="3888432" cy="576971"/>
            </a:xfrm>
          </p:grpSpPr>
          <p:grpSp>
            <p:nvGrpSpPr>
              <p:cNvPr id="37" name="グループ化 36"/>
              <p:cNvGrpSpPr/>
              <p:nvPr/>
            </p:nvGrpSpPr>
            <p:grpSpPr>
              <a:xfrm>
                <a:off x="1547664" y="4581128"/>
                <a:ext cx="3168352" cy="576971"/>
                <a:chOff x="1547664" y="4581128"/>
                <a:chExt cx="3168352" cy="576971"/>
              </a:xfrm>
            </p:grpSpPr>
            <p:pic>
              <p:nvPicPr>
                <p:cNvPr id="32" name="図 31" descr="\begin{document}&#10;\begin{center}&#10;  \begin{picture}(98,98) (95,-63)&#10;    \SetWidth{1.0}&#10;    \SetColor{Black}&#10;    \Line(96,34)(192,-62)&#10;    \Line(192,34)(96,-62)&#10;  \end{picture}&#10;\end{center}&#10;\end{document}"/>
                <p:cNvPicPr>
                  <a:picLocks noChangeAspect="1"/>
                </p:cNvPicPr>
                <p:nvPr/>
              </p:nvPicPr>
              <p:blipFill>
                <a:blip r:embed="rId7" cstate="print"/>
                <a:stretch>
                  <a:fillRect/>
                </a:stretch>
              </p:blipFill>
              <p:spPr>
                <a:xfrm>
                  <a:off x="1547664" y="4581128"/>
                  <a:ext cx="576064" cy="576971"/>
                </a:xfrm>
                <a:prstGeom prst="rect">
                  <a:avLst/>
                </a:prstGeom>
              </p:spPr>
            </p:pic>
            <p:pic>
              <p:nvPicPr>
                <p:cNvPr id="33" name="図 32" descr="\begin{document}&#10;\begin{center}&#10;  \begin{picture}(194,98) (63,-47)&#10;    \SetWidth{1.0}&#10;    \SetColor{Black}&#10;    \Arc(160,2)(45.255,135,495)&#10;    \Line(112,2)(64,50)&#10;    \Line(112,2)(64,-46)&#10;    \Line(208,2)(256,50)&#10;    \Line(208,2)(256,-46)&#10;  \end{picture}&#10;\end{center}&#10;\end{document}"/>
                <p:cNvPicPr>
                  <a:picLocks noChangeAspect="1"/>
                </p:cNvPicPr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>
                  <a:off x="2699792" y="4587652"/>
                  <a:ext cx="1080120" cy="541175"/>
                </a:xfrm>
                <a:prstGeom prst="rect">
                  <a:avLst/>
                </a:prstGeom>
              </p:spPr>
            </p:pic>
            <p:pic>
              <p:nvPicPr>
                <p:cNvPr id="34" name="図 33" descr="\begin{document}&#10;\begin{align*}&#10;+&#10;\end{align*}&#10;\end{document}"/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>
                  <a:off x="2267744" y="4725144"/>
                  <a:ext cx="216024" cy="216364"/>
                </a:xfrm>
                <a:prstGeom prst="rect">
                  <a:avLst/>
                </a:prstGeom>
              </p:spPr>
            </p:pic>
            <p:pic>
              <p:nvPicPr>
                <p:cNvPr id="36" name="図 35" descr="\begin{document}&#10;\begin{align*}&#10;+\cdots&#10;\end{align*}&#10;\end{document}"/>
                <p:cNvPicPr>
                  <a:picLocks/>
                </p:cNvPicPr>
                <p:nvPr/>
              </p:nvPicPr>
              <p:blipFill>
                <a:blip r:embed="rId10" cstate="print"/>
                <a:stretch>
                  <a:fillRect/>
                </a:stretch>
              </p:blipFill>
              <p:spPr>
                <a:xfrm>
                  <a:off x="4070516" y="4725144"/>
                  <a:ext cx="645500" cy="216364"/>
                </a:xfrm>
                <a:prstGeom prst="rect">
                  <a:avLst/>
                </a:prstGeom>
              </p:spPr>
            </p:pic>
          </p:grpSp>
          <p:sp>
            <p:nvSpPr>
              <p:cNvPr id="38" name="テキスト ボックス 37"/>
              <p:cNvSpPr txBox="1"/>
              <p:nvPr/>
            </p:nvSpPr>
            <p:spPr>
              <a:xfrm>
                <a:off x="827584" y="4653136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（例）</a:t>
                </a:r>
                <a:endParaRPr kumimoji="1" lang="ja-JP" altLang="en-US" dirty="0"/>
              </a:p>
            </p:txBody>
          </p:sp>
        </p:grpSp>
      </p:grpSp>
      <p:sp>
        <p:nvSpPr>
          <p:cNvPr id="41" name="右矢印 40"/>
          <p:cNvSpPr/>
          <p:nvPr/>
        </p:nvSpPr>
        <p:spPr>
          <a:xfrm rot="5400000">
            <a:off x="2303748" y="5193196"/>
            <a:ext cx="504056" cy="432048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259632" y="5795972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無限回の衝突を</a:t>
            </a:r>
            <a:r>
              <a:rPr kumimoji="1" lang="en-US" altLang="ja-JP" dirty="0" err="1" smtClean="0"/>
              <a:t>resummation</a:t>
            </a:r>
            <a:r>
              <a:rPr kumimoji="1" lang="ja-JP" altLang="en-US" dirty="0" smtClean="0"/>
              <a:t>で取りこむことで解消</a:t>
            </a:r>
            <a:r>
              <a:rPr lang="ja-JP" altLang="en-US" dirty="0" smtClean="0"/>
              <a:t>（</a:t>
            </a:r>
            <a:r>
              <a:rPr lang="en-US" altLang="ja-JP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2PI</a:t>
            </a:r>
            <a:r>
              <a:rPr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有効作用</a:t>
            </a:r>
            <a:r>
              <a:rPr lang="ja-JP" altLang="en-US" dirty="0" smtClean="0"/>
              <a:t>など）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347864" y="630002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流体領域を微視的に扱う上で有効な手法</a:t>
            </a:r>
            <a:endParaRPr kumimoji="1" lang="ja-JP" altLang="en-US" dirty="0"/>
          </a:p>
        </p:txBody>
      </p:sp>
      <p:sp>
        <p:nvSpPr>
          <p:cNvPr id="48" name="正方形/長方形 47"/>
          <p:cNvSpPr/>
          <p:nvPr/>
        </p:nvSpPr>
        <p:spPr>
          <a:xfrm>
            <a:off x="1187624" y="5723964"/>
            <a:ext cx="7056784" cy="504056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グループ化 54"/>
          <p:cNvGrpSpPr/>
          <p:nvPr/>
        </p:nvGrpSpPr>
        <p:grpSpPr>
          <a:xfrm>
            <a:off x="539552" y="4510861"/>
            <a:ext cx="8280920" cy="646331"/>
            <a:chOff x="1331640" y="4437112"/>
            <a:chExt cx="8280920" cy="646331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1331640" y="4437112"/>
              <a:ext cx="82809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流体領域　　　　　　　　　　　　　　　　を記述するには、多重散乱の効果が重要になる。</a:t>
              </a:r>
              <a:endParaRPr kumimoji="1" lang="en-US" altLang="ja-JP" dirty="0" smtClean="0"/>
            </a:p>
            <a:p>
              <a:r>
                <a:rPr lang="ja-JP" altLang="en-US" dirty="0" smtClean="0"/>
                <a:t>単純な摂動論の破綻</a:t>
              </a:r>
              <a:r>
                <a:rPr lang="ja-JP" altLang="en-US" b="1" dirty="0" smtClean="0">
                  <a:solidFill>
                    <a:srgbClr val="FF0000"/>
                  </a:solidFill>
                </a:rPr>
                <a:t>（永年性）</a:t>
              </a:r>
            </a:p>
          </p:txBody>
        </p:sp>
        <p:grpSp>
          <p:nvGrpSpPr>
            <p:cNvPr id="54" name="グループ化 53"/>
            <p:cNvGrpSpPr/>
            <p:nvPr/>
          </p:nvGrpSpPr>
          <p:grpSpPr>
            <a:xfrm>
              <a:off x="2267744" y="4437112"/>
              <a:ext cx="3168352" cy="369332"/>
              <a:chOff x="7020272" y="4859868"/>
              <a:chExt cx="3168352" cy="369332"/>
            </a:xfrm>
          </p:grpSpPr>
          <p:sp>
            <p:nvSpPr>
              <p:cNvPr id="51" name="テキスト ボックス 50"/>
              <p:cNvSpPr txBox="1"/>
              <p:nvPr/>
            </p:nvSpPr>
            <p:spPr>
              <a:xfrm>
                <a:off x="7020272" y="4859868"/>
                <a:ext cx="31683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（　　　　　　　　衝突時間）</a:t>
                </a:r>
                <a:endParaRPr kumimoji="1" lang="ja-JP" altLang="en-US" dirty="0"/>
              </a:p>
            </p:txBody>
          </p:sp>
          <p:pic>
            <p:nvPicPr>
              <p:cNvPr id="53" name="図 52" descr="\begin{document}&#10;\begin{align*}&#10;t \gg \tau \gg &#10;\end{align*}&#10;\end{document}"/>
              <p:cNvPicPr>
                <a:picLocks/>
              </p:cNvPicPr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7308304" y="4941168"/>
                <a:ext cx="1068679" cy="204865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臨界点近傍における緩和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23528" y="1502764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・通常の緩和現象</a:t>
            </a:r>
            <a:endParaRPr kumimoji="1" lang="ja-JP" altLang="en-US" dirty="0"/>
          </a:p>
        </p:txBody>
      </p:sp>
      <p:sp>
        <p:nvSpPr>
          <p:cNvPr id="19" name="下矢印 18"/>
          <p:cNvSpPr/>
          <p:nvPr/>
        </p:nvSpPr>
        <p:spPr>
          <a:xfrm>
            <a:off x="1619672" y="5805264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/>
          <p:cNvGrpSpPr/>
          <p:nvPr/>
        </p:nvGrpSpPr>
        <p:grpSpPr>
          <a:xfrm>
            <a:off x="1259632" y="1800088"/>
            <a:ext cx="6408712" cy="2421000"/>
            <a:chOff x="1259632" y="1800088"/>
            <a:chExt cx="6408712" cy="2421000"/>
          </a:xfrm>
        </p:grpSpPr>
        <p:pic>
          <p:nvPicPr>
            <p:cNvPr id="1027" name="Picture 3" descr="C:\Users\scottie\Desktop\magaru.png"/>
            <p:cNvPicPr>
              <a:picLocks noChangeAspect="1" noChangeArrowheads="1"/>
            </p:cNvPicPr>
            <p:nvPr/>
          </p:nvPicPr>
          <p:blipFill>
            <a:blip r:embed="rId3" cstate="print"/>
            <a:srcRect t="74665" r="22879"/>
            <a:stretch>
              <a:fillRect/>
            </a:stretch>
          </p:blipFill>
          <p:spPr bwMode="auto">
            <a:xfrm>
              <a:off x="1691680" y="1800088"/>
              <a:ext cx="4962738" cy="2304256"/>
            </a:xfrm>
            <a:prstGeom prst="rect">
              <a:avLst/>
            </a:prstGeom>
            <a:noFill/>
          </p:spPr>
        </p:pic>
        <p:sp>
          <p:nvSpPr>
            <p:cNvPr id="4" name="テキスト ボックス 3"/>
            <p:cNvSpPr txBox="1"/>
            <p:nvPr/>
          </p:nvSpPr>
          <p:spPr>
            <a:xfrm>
              <a:off x="1259632" y="3096232"/>
              <a:ext cx="30243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平衡状態</a:t>
              </a:r>
              <a:endParaRPr kumimoji="1" lang="ja-JP" altLang="en-US" dirty="0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051720" y="2376152"/>
              <a:ext cx="24482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外場</a:t>
              </a:r>
              <a:endParaRPr kumimoji="1" lang="ja-JP" altLang="en-US" dirty="0"/>
            </a:p>
          </p:txBody>
        </p:sp>
        <p:grpSp>
          <p:nvGrpSpPr>
            <p:cNvPr id="3" name="グループ化 11"/>
            <p:cNvGrpSpPr/>
            <p:nvPr/>
          </p:nvGrpSpPr>
          <p:grpSpPr>
            <a:xfrm rot="16200000">
              <a:off x="2389257" y="2785697"/>
              <a:ext cx="792088" cy="693077"/>
              <a:chOff x="3851920" y="4581128"/>
              <a:chExt cx="873292" cy="864096"/>
            </a:xfrm>
          </p:grpSpPr>
          <p:cxnSp>
            <p:nvCxnSpPr>
              <p:cNvPr id="6" name="直線矢印コネクタ 5"/>
              <p:cNvCxnSpPr/>
              <p:nvPr/>
            </p:nvCxnSpPr>
            <p:spPr>
              <a:xfrm flipH="1">
                <a:off x="3851920" y="5301208"/>
                <a:ext cx="144016" cy="144016"/>
              </a:xfrm>
              <a:prstGeom prst="straightConnector1">
                <a:avLst/>
              </a:prstGeom>
              <a:ln w="19050">
                <a:solidFill>
                  <a:schemeClr val="accent5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フリーフォーム 8"/>
              <p:cNvSpPr/>
              <p:nvPr/>
            </p:nvSpPr>
            <p:spPr>
              <a:xfrm>
                <a:off x="3995937" y="4581128"/>
                <a:ext cx="729275" cy="740229"/>
              </a:xfrm>
              <a:custGeom>
                <a:avLst/>
                <a:gdLst>
                  <a:gd name="connsiteX0" fmla="*/ 729276 w 729276"/>
                  <a:gd name="connsiteY0" fmla="*/ 0 h 740229"/>
                  <a:gd name="connsiteX1" fmla="*/ 642191 w 729276"/>
                  <a:gd name="connsiteY1" fmla="*/ 10886 h 740229"/>
                  <a:gd name="connsiteX2" fmla="*/ 522448 w 729276"/>
                  <a:gd name="connsiteY2" fmla="*/ 21772 h 740229"/>
                  <a:gd name="connsiteX3" fmla="*/ 511562 w 729276"/>
                  <a:gd name="connsiteY3" fmla="*/ 54429 h 740229"/>
                  <a:gd name="connsiteX4" fmla="*/ 489791 w 729276"/>
                  <a:gd name="connsiteY4" fmla="*/ 87086 h 740229"/>
                  <a:gd name="connsiteX5" fmla="*/ 500676 w 729276"/>
                  <a:gd name="connsiteY5" fmla="*/ 206829 h 740229"/>
                  <a:gd name="connsiteX6" fmla="*/ 500676 w 729276"/>
                  <a:gd name="connsiteY6" fmla="*/ 293914 h 740229"/>
                  <a:gd name="connsiteX7" fmla="*/ 359162 w 729276"/>
                  <a:gd name="connsiteY7" fmla="*/ 348343 h 740229"/>
                  <a:gd name="connsiteX8" fmla="*/ 326505 w 729276"/>
                  <a:gd name="connsiteY8" fmla="*/ 522514 h 740229"/>
                  <a:gd name="connsiteX9" fmla="*/ 152333 w 729276"/>
                  <a:gd name="connsiteY9" fmla="*/ 555172 h 740229"/>
                  <a:gd name="connsiteX10" fmla="*/ 141448 w 729276"/>
                  <a:gd name="connsiteY10" fmla="*/ 587829 h 740229"/>
                  <a:gd name="connsiteX11" fmla="*/ 108791 w 729276"/>
                  <a:gd name="connsiteY11" fmla="*/ 696686 h 740229"/>
                  <a:gd name="connsiteX12" fmla="*/ 10819 w 729276"/>
                  <a:gd name="connsiteY12" fmla="*/ 740229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29276" h="740229">
                    <a:moveTo>
                      <a:pt x="729276" y="0"/>
                    </a:moveTo>
                    <a:lnTo>
                      <a:pt x="642191" y="10886"/>
                    </a:lnTo>
                    <a:cubicBezTo>
                      <a:pt x="602332" y="15082"/>
                      <a:pt x="560470" y="9098"/>
                      <a:pt x="522448" y="21772"/>
                    </a:cubicBezTo>
                    <a:cubicBezTo>
                      <a:pt x="511562" y="25401"/>
                      <a:pt x="516694" y="44166"/>
                      <a:pt x="511562" y="54429"/>
                    </a:cubicBezTo>
                    <a:cubicBezTo>
                      <a:pt x="505711" y="66131"/>
                      <a:pt x="497048" y="76200"/>
                      <a:pt x="489791" y="87086"/>
                    </a:cubicBezTo>
                    <a:cubicBezTo>
                      <a:pt x="493419" y="127000"/>
                      <a:pt x="495008" y="167153"/>
                      <a:pt x="500676" y="206829"/>
                    </a:cubicBezTo>
                    <a:cubicBezTo>
                      <a:pt x="505681" y="241864"/>
                      <a:pt x="532730" y="252702"/>
                      <a:pt x="500676" y="293914"/>
                    </a:cubicBezTo>
                    <a:cubicBezTo>
                      <a:pt x="460955" y="344983"/>
                      <a:pt x="415235" y="340332"/>
                      <a:pt x="359162" y="348343"/>
                    </a:cubicBezTo>
                    <a:cubicBezTo>
                      <a:pt x="295391" y="443999"/>
                      <a:pt x="313015" y="387621"/>
                      <a:pt x="326505" y="522514"/>
                    </a:cubicBezTo>
                    <a:cubicBezTo>
                      <a:pt x="259995" y="589024"/>
                      <a:pt x="358270" y="500255"/>
                      <a:pt x="152333" y="555172"/>
                    </a:cubicBezTo>
                    <a:cubicBezTo>
                      <a:pt x="141246" y="558129"/>
                      <a:pt x="145076" y="576943"/>
                      <a:pt x="141448" y="587829"/>
                    </a:cubicBezTo>
                    <a:cubicBezTo>
                      <a:pt x="140680" y="593973"/>
                      <a:pt x="147251" y="686197"/>
                      <a:pt x="108791" y="696686"/>
                    </a:cubicBezTo>
                    <a:cubicBezTo>
                      <a:pt x="0" y="726357"/>
                      <a:pt x="10819" y="668889"/>
                      <a:pt x="10819" y="740229"/>
                    </a:cubicBezTo>
                  </a:path>
                </a:pathLst>
              </a:custGeom>
              <a:ln w="19050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pic>
          <p:nvPicPr>
            <p:cNvPr id="32" name="図 31" descr="\begin{document}&#10;\begin{align*}&#10;t&#10;\end{align*}&#10;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0232" y="3960328"/>
              <a:ext cx="123825" cy="260760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5004048" y="3096232"/>
              <a:ext cx="26642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平衡状態へ</a:t>
              </a:r>
              <a:r>
                <a:rPr kumimoji="1" lang="ja-JP" altLang="en-US" dirty="0" smtClean="0"/>
                <a:t>緩和</a:t>
              </a:r>
              <a:endParaRPr kumimoji="1" lang="ja-JP" altLang="en-US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pic>
          <p:nvPicPr>
            <p:cNvPr id="24" name="図 23" descr="\begin{document}&#10;\begin{align*}&#10;\sim {\rm e}^{-t/\tau}&#10;\end{align*}&#10;\end{document}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9951" y="2487468"/>
              <a:ext cx="936105" cy="293460"/>
            </a:xfrm>
            <a:prstGeom prst="rect">
              <a:avLst/>
            </a:prstGeom>
          </p:spPr>
        </p:pic>
        <p:grpSp>
          <p:nvGrpSpPr>
            <p:cNvPr id="23" name="グループ化 22"/>
            <p:cNvGrpSpPr/>
            <p:nvPr/>
          </p:nvGrpSpPr>
          <p:grpSpPr>
            <a:xfrm>
              <a:off x="5724128" y="2420888"/>
              <a:ext cx="1440160" cy="369332"/>
              <a:chOff x="2483768" y="2627620"/>
              <a:chExt cx="1440160" cy="369332"/>
            </a:xfrm>
          </p:grpSpPr>
          <p:pic>
            <p:nvPicPr>
              <p:cNvPr id="26" name="図 25" descr="\begin{document}&#10;\begin{align*}&#10;\tau&#10;\end{align*}&#10;\end{document}"/>
              <p:cNvPicPr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483768" y="2708920"/>
                <a:ext cx="216023" cy="198915"/>
              </a:xfrm>
              <a:prstGeom prst="rect">
                <a:avLst/>
              </a:prstGeom>
            </p:spPr>
          </p:pic>
          <p:sp>
            <p:nvSpPr>
              <p:cNvPr id="28" name="テキスト ボックス 27"/>
              <p:cNvSpPr txBox="1"/>
              <p:nvPr/>
            </p:nvSpPr>
            <p:spPr>
              <a:xfrm>
                <a:off x="2555776" y="2627620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：緩和時間</a:t>
                </a:r>
                <a:endParaRPr kumimoji="1" lang="ja-JP" altLang="en-US" dirty="0"/>
              </a:p>
            </p:txBody>
          </p:sp>
        </p:grpSp>
      </p:grpSp>
      <p:sp>
        <p:nvSpPr>
          <p:cNvPr id="40" name="テキスト ボックス 39"/>
          <p:cNvSpPr txBox="1"/>
          <p:nvPr/>
        </p:nvSpPr>
        <p:spPr>
          <a:xfrm>
            <a:off x="755576" y="623731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流体描像の破綻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131840" y="62280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rgbClr val="0070C0"/>
                </a:solidFill>
              </a:rPr>
              <a:t>動的臨界現象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395536" y="4499828"/>
            <a:ext cx="6984777" cy="1242720"/>
            <a:chOff x="395536" y="4499828"/>
            <a:chExt cx="6984777" cy="1242720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395536" y="4499828"/>
              <a:ext cx="5832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 smtClean="0"/>
                <a:t>・臨界領域 </a:t>
              </a:r>
              <a:r>
                <a:rPr lang="ja-JP" altLang="en-US" dirty="0" smtClean="0"/>
                <a:t>（大きなゆらぎ、　　　　　　　　　　　　）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683569" y="4941168"/>
              <a:ext cx="2880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accent6">
                      <a:lumMod val="75000"/>
                    </a:schemeClr>
                  </a:solidFill>
                </a:rPr>
                <a:t>緩和時間の発散</a:t>
              </a:r>
              <a:endParaRPr kumimoji="1" lang="ja-JP" altLang="en-US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7" name="円/楕円 26"/>
            <p:cNvSpPr/>
            <p:nvPr/>
          </p:nvSpPr>
          <p:spPr>
            <a:xfrm>
              <a:off x="3347865" y="4941168"/>
              <a:ext cx="216024" cy="216024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139953" y="4941168"/>
              <a:ext cx="32403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>
                  <a:solidFill>
                    <a:srgbClr val="FF0000"/>
                  </a:solidFill>
                </a:rPr>
                <a:t>z:</a:t>
              </a:r>
              <a:r>
                <a:rPr kumimoji="1" lang="ja-JP" altLang="en-US" b="1" dirty="0" smtClean="0">
                  <a:solidFill>
                    <a:srgbClr val="FF0000"/>
                  </a:solidFill>
                </a:rPr>
                <a:t>動的臨界指数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83569" y="5373216"/>
              <a:ext cx="64087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輸送係数の発散・・・拡散係数・熱伝導度・ずり粘性係数など</a:t>
              </a:r>
              <a:endParaRPr kumimoji="1" lang="ja-JP" altLang="en-US" dirty="0"/>
            </a:p>
          </p:txBody>
        </p:sp>
        <p:pic>
          <p:nvPicPr>
            <p:cNvPr id="33" name="図 32" descr="\begin{document}&#10;\begin{align*}&#10;\tau\sim\xi^{\textcolor{red}{z}}&#10;\end{align*}&#10;\end{document}"/>
            <p:cNvPicPr>
              <a:picLocks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699792" y="5013175"/>
              <a:ext cx="831078" cy="288134"/>
            </a:xfrm>
            <a:prstGeom prst="rect">
              <a:avLst/>
            </a:prstGeom>
          </p:spPr>
        </p:pic>
        <p:grpSp>
          <p:nvGrpSpPr>
            <p:cNvPr id="44" name="グループ化 43"/>
            <p:cNvGrpSpPr/>
            <p:nvPr/>
          </p:nvGrpSpPr>
          <p:grpSpPr>
            <a:xfrm>
              <a:off x="3131840" y="4499828"/>
              <a:ext cx="1728192" cy="369332"/>
              <a:chOff x="5292080" y="4437112"/>
              <a:chExt cx="1728192" cy="369332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5292080" y="4437112"/>
                <a:ext cx="1152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相関長</a:t>
                </a:r>
                <a:endParaRPr kumimoji="1" lang="ja-JP" altLang="en-US" dirty="0"/>
              </a:p>
            </p:txBody>
          </p:sp>
          <p:pic>
            <p:nvPicPr>
              <p:cNvPr id="43" name="図 42" descr="\begin{document}&#10;\begin{align*}&#10;\xi\to\infty&#10;\end{align*}&#10;\end{document}"/>
              <p:cNvPicPr>
                <a:picLocks/>
              </p:cNvPicPr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6228184" y="4481039"/>
                <a:ext cx="792088" cy="244105"/>
              </a:xfrm>
              <a:prstGeom prst="rect">
                <a:avLst/>
              </a:prstGeom>
            </p:spPr>
          </p:pic>
        </p:grpSp>
      </p:grpSp>
      <p:pic>
        <p:nvPicPr>
          <p:cNvPr id="34" name="図 33" descr="\begin{document}&#10;\begin{align*}&#10;\varphi&#10;\end{align*}&#10;\end{document}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547664" y="2276872"/>
            <a:ext cx="167701" cy="198292"/>
          </a:xfrm>
          <a:prstGeom prst="rect">
            <a:avLst/>
          </a:prstGeom>
        </p:spPr>
      </p:pic>
      <p:sp>
        <p:nvSpPr>
          <p:cNvPr id="35" name="テキスト ボックス 34"/>
          <p:cNvSpPr txBox="1"/>
          <p:nvPr/>
        </p:nvSpPr>
        <p:spPr>
          <a:xfrm>
            <a:off x="467544" y="219557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秩序変数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臨界ダイナミクスの記述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2987824" y="2204864"/>
            <a:ext cx="64807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395536" y="1556792"/>
            <a:ext cx="2808312" cy="1224136"/>
            <a:chOff x="467544" y="2060848"/>
            <a:chExt cx="2808312" cy="1224136"/>
          </a:xfrm>
        </p:grpSpPr>
        <p:sp>
          <p:nvSpPr>
            <p:cNvPr id="31" name="正方形/長方形 30"/>
            <p:cNvSpPr/>
            <p:nvPr/>
          </p:nvSpPr>
          <p:spPr>
            <a:xfrm>
              <a:off x="827584" y="2492896"/>
              <a:ext cx="1800200" cy="792088"/>
            </a:xfrm>
            <a:prstGeom prst="rect">
              <a:avLst/>
            </a:prstGeom>
            <a:noFill/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67544" y="2060848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相関長・</a:t>
              </a:r>
              <a:r>
                <a:rPr lang="ja-JP" altLang="en-US" dirty="0" smtClean="0"/>
                <a:t>緩和時間の発散</a:t>
              </a:r>
              <a:endParaRPr kumimoji="1" lang="ja-JP" altLang="en-US" dirty="0"/>
            </a:p>
          </p:txBody>
        </p:sp>
        <p:pic>
          <p:nvPicPr>
            <p:cNvPr id="30" name="図 29" descr="\begin{document}&#10;\begin{align*}&#10;&amp; \xi \sim |T-T_c|^{-\nu} \\ &#10;&amp; \tau\sim\xi^z &#10;\end{align*}&#10;\end{document}"/>
            <p:cNvPicPr>
              <a:picLocks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1600" y="2564904"/>
              <a:ext cx="1528688" cy="648072"/>
            </a:xfrm>
            <a:prstGeom prst="rect">
              <a:avLst/>
            </a:prstGeom>
          </p:spPr>
        </p:pic>
      </p:grpSp>
      <p:sp>
        <p:nvSpPr>
          <p:cNvPr id="27" name="テキスト ボックス 26"/>
          <p:cNvSpPr txBox="1"/>
          <p:nvPr/>
        </p:nvSpPr>
        <p:spPr>
          <a:xfrm>
            <a:off x="1979712" y="622802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臨界ダイナミクスは</a:t>
            </a:r>
            <a:r>
              <a:rPr lang="ja-JP" altLang="en-US" b="1" dirty="0" smtClean="0">
                <a:solidFill>
                  <a:srgbClr val="0070C0"/>
                </a:solidFill>
              </a:rPr>
              <a:t>散逸モード</a:t>
            </a:r>
            <a:r>
              <a:rPr lang="ja-JP" altLang="en-US" dirty="0" smtClean="0"/>
              <a:t>で記述される。</a:t>
            </a:r>
            <a:endParaRPr lang="en-US" altLang="ja-JP" dirty="0" smtClean="0"/>
          </a:p>
        </p:txBody>
      </p:sp>
      <p:grpSp>
        <p:nvGrpSpPr>
          <p:cNvPr id="69" name="グループ化 68"/>
          <p:cNvGrpSpPr/>
          <p:nvPr/>
        </p:nvGrpSpPr>
        <p:grpSpPr>
          <a:xfrm>
            <a:off x="3779912" y="1700808"/>
            <a:ext cx="5220072" cy="1872208"/>
            <a:chOff x="3923928" y="1700808"/>
            <a:chExt cx="5220072" cy="1872208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3995936" y="1772816"/>
              <a:ext cx="5148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・系のミクロな詳細に依らなくなる（</a:t>
              </a:r>
              <a:r>
                <a:rPr kumimoji="1" lang="en-US" altLang="ja-JP" dirty="0" smtClean="0"/>
                <a:t>universality</a:t>
              </a:r>
              <a:r>
                <a:rPr kumimoji="1" lang="ja-JP" altLang="en-US" dirty="0" smtClean="0"/>
                <a:t>）</a:t>
              </a:r>
              <a:endParaRPr kumimoji="1" lang="ja-JP" altLang="en-US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995936" y="2132856"/>
              <a:ext cx="48600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・ダイナミクスは</a:t>
              </a:r>
              <a:r>
                <a:rPr kumimoji="1" lang="ja-JP" altLang="en-US" b="1" dirty="0" smtClean="0">
                  <a:solidFill>
                    <a:srgbClr val="FF0000"/>
                  </a:solidFill>
                </a:rPr>
                <a:t>マクロな流体モード</a:t>
              </a:r>
              <a:r>
                <a:rPr kumimoji="1" lang="ja-JP" altLang="en-US" dirty="0" smtClean="0"/>
                <a:t>（保存量）で</a:t>
              </a:r>
              <a:endParaRPr kumimoji="1" lang="en-US" altLang="ja-JP" dirty="0" smtClean="0"/>
            </a:p>
            <a:p>
              <a:r>
                <a:rPr lang="ja-JP" altLang="en-US" dirty="0" smtClean="0"/>
                <a:t>　</a:t>
              </a:r>
              <a:r>
                <a:rPr kumimoji="1" lang="ja-JP" altLang="en-US" dirty="0" smtClean="0"/>
                <a:t>記述される</a:t>
              </a:r>
              <a:r>
                <a:rPr lang="ja-JP" altLang="en-US" dirty="0" smtClean="0"/>
                <a:t>（</a:t>
              </a:r>
              <a:r>
                <a:rPr lang="en-US" altLang="ja-JP" dirty="0" smtClean="0"/>
                <a:t>mode coupling theory</a:t>
              </a:r>
              <a:r>
                <a:rPr lang="ja-JP" altLang="en-US" dirty="0" smtClean="0"/>
                <a:t>）</a:t>
              </a:r>
              <a:endParaRPr kumimoji="1" lang="ja-JP" altLang="en-US" dirty="0"/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3923928" y="1700808"/>
              <a:ext cx="5112568" cy="1872208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テキスト ボックス 67"/>
            <p:cNvSpPr txBox="1"/>
            <p:nvPr/>
          </p:nvSpPr>
          <p:spPr>
            <a:xfrm>
              <a:off x="3995936" y="2780928"/>
              <a:ext cx="5076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</a:t>
              </a:r>
              <a:r>
                <a:rPr kumimoji="1" lang="ja-JP" alt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秩序変数は保存量でない場合でも、</a:t>
              </a:r>
              <a:endParaRPr kumimoji="1" lang="en-US" altLang="ja-JP" b="1" dirty="0" smtClean="0">
                <a:solidFill>
                  <a:schemeClr val="accent3">
                    <a:lumMod val="75000"/>
                  </a:schemeClr>
                </a:solidFill>
              </a:endParaRPr>
            </a:p>
            <a:p>
              <a:r>
                <a:rPr lang="ja-JP" alt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　</a:t>
              </a:r>
              <a:r>
                <a:rPr kumimoji="1" lang="ja-JP" altLang="en-US" b="1" dirty="0" smtClean="0">
                  <a:solidFill>
                    <a:schemeClr val="accent3">
                      <a:lumMod val="75000"/>
                    </a:schemeClr>
                  </a:solidFill>
                </a:rPr>
                <a:t>流体モードと同じ緩和時間スケールを持つ</a:t>
              </a:r>
              <a:endParaRPr kumimoji="1" lang="ja-JP" altLang="en-US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683568" y="4077072"/>
            <a:ext cx="7272808" cy="1944216"/>
            <a:chOff x="539552" y="3861048"/>
            <a:chExt cx="7272808" cy="1944216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899592" y="4365104"/>
              <a:ext cx="14401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chemeClr val="accent6">
                      <a:lumMod val="75000"/>
                    </a:schemeClr>
                  </a:solidFill>
                </a:rPr>
                <a:t>伝播モード</a:t>
              </a:r>
              <a:endParaRPr kumimoji="1" lang="en-US" altLang="ja-JP" b="1" dirty="0" smtClean="0">
                <a:solidFill>
                  <a:schemeClr val="accent6">
                    <a:lumMod val="75000"/>
                  </a:schemeClr>
                </a:solidFill>
              </a:endParaRPr>
            </a:p>
            <a:p>
              <a:r>
                <a:rPr lang="ja-JP" altLang="en-US" dirty="0" smtClean="0"/>
                <a:t>（音波など）</a:t>
              </a:r>
              <a:endParaRPr kumimoji="1" lang="ja-JP" altLang="en-US" dirty="0"/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899592" y="5158933"/>
              <a:ext cx="16561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0070C0"/>
                  </a:solidFill>
                </a:rPr>
                <a:t>散逸モード</a:t>
              </a:r>
              <a:endParaRPr kumimoji="1" lang="en-US" altLang="ja-JP" b="1" dirty="0" smtClean="0">
                <a:solidFill>
                  <a:srgbClr val="0070C0"/>
                </a:solidFill>
              </a:endParaRPr>
            </a:p>
            <a:p>
              <a:r>
                <a:rPr lang="ja-JP" altLang="en-US" dirty="0" smtClean="0"/>
                <a:t>（熱拡散など）</a:t>
              </a:r>
              <a:endParaRPr kumimoji="1" lang="ja-JP" altLang="en-US" dirty="0"/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076056" y="3861048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時間発展</a:t>
              </a:r>
              <a:endParaRPr kumimoji="1" lang="ja-JP" altLang="en-US" dirty="0"/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539552" y="4293096"/>
              <a:ext cx="69127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2843808" y="3933056"/>
              <a:ext cx="0" cy="1800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4644008" y="3933056"/>
              <a:ext cx="0" cy="1800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539552" y="5085184"/>
              <a:ext cx="69127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テキスト ボックス 43"/>
            <p:cNvSpPr txBox="1"/>
            <p:nvPr/>
          </p:nvSpPr>
          <p:spPr>
            <a:xfrm>
              <a:off x="3203848" y="3861048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方程式</a:t>
              </a:r>
              <a:endParaRPr kumimoji="1" lang="ja-JP" altLang="en-US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059832" y="4499828"/>
              <a:ext cx="2520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波動方程式 </a:t>
              </a:r>
              <a:endParaRPr kumimoji="1" lang="ja-JP" altLang="en-US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3059832" y="5291916"/>
              <a:ext cx="21602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拡散方程式 </a:t>
              </a:r>
              <a:endParaRPr kumimoji="1" lang="ja-JP" altLang="en-US" dirty="0"/>
            </a:p>
          </p:txBody>
        </p:sp>
        <p:pic>
          <p:nvPicPr>
            <p:cNvPr id="59" name="図 58" descr="\begin{document}&#10;\begin{align*}&#10;\sim{\rm e}^{\pm ic_s|\p|t}&#10;\end{align*}&#10;\end{document}"/>
            <p:cNvPicPr>
              <a:picLocks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32040" y="4491391"/>
              <a:ext cx="1296145" cy="305761"/>
            </a:xfrm>
            <a:prstGeom prst="rect">
              <a:avLst/>
            </a:prstGeom>
          </p:spPr>
        </p:pic>
        <p:pic>
          <p:nvPicPr>
            <p:cNvPr id="61" name="図 60" descr="\begin{document}&#10;\begin{align*}&#10;\sim{\rm e}^{-\Gamma\p^2 t}&#10;\end{align*}&#10;\end{document}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932039" y="5283479"/>
              <a:ext cx="1138331" cy="329082"/>
            </a:xfrm>
            <a:prstGeom prst="rect">
              <a:avLst/>
            </a:prstGeom>
          </p:spPr>
        </p:pic>
        <p:sp>
          <p:nvSpPr>
            <p:cNvPr id="63" name="テキスト ボックス 62"/>
            <p:cNvSpPr txBox="1"/>
            <p:nvPr/>
          </p:nvSpPr>
          <p:spPr>
            <a:xfrm>
              <a:off x="6444208" y="4499828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（振動）</a:t>
              </a:r>
              <a:endParaRPr kumimoji="1" lang="ja-JP" altLang="en-US" dirty="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6444208" y="5229200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（減衰）</a:t>
              </a:r>
              <a:endParaRPr kumimoji="1" lang="ja-JP" altLang="en-US" dirty="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539552" y="3861048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流体モードの種類</a:t>
              </a:r>
              <a:endParaRPr kumimoji="1" lang="ja-JP" altLang="en-US" dirty="0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今回の内容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48072" y="1907540"/>
            <a:ext cx="7956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巨視的な時間スケールを、微視的な摂動論で記述することは非常に困難。</a:t>
            </a:r>
            <a:endParaRPr kumimoji="1" lang="en-US" altLang="ja-JP" dirty="0" smtClean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1619672" y="4653136"/>
            <a:ext cx="5832648" cy="1008112"/>
            <a:chOff x="1475656" y="5157192"/>
            <a:chExt cx="5832648" cy="1008112"/>
          </a:xfrm>
        </p:grpSpPr>
        <p:grpSp>
          <p:nvGrpSpPr>
            <p:cNvPr id="5" name="グループ化 24"/>
            <p:cNvGrpSpPr/>
            <p:nvPr/>
          </p:nvGrpSpPr>
          <p:grpSpPr>
            <a:xfrm>
              <a:off x="1475656" y="5517232"/>
              <a:ext cx="5832648" cy="648072"/>
              <a:chOff x="1475656" y="4553839"/>
              <a:chExt cx="5832648" cy="648072"/>
            </a:xfrm>
          </p:grpSpPr>
          <p:sp>
            <p:nvSpPr>
              <p:cNvPr id="36" name="テキスト ボックス 35"/>
              <p:cNvSpPr txBox="1"/>
              <p:nvPr/>
            </p:nvSpPr>
            <p:spPr>
              <a:xfrm>
                <a:off x="1475656" y="4555580"/>
                <a:ext cx="583264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1. </a:t>
                </a:r>
                <a:r>
                  <a:rPr lang="ja-JP" altLang="en-US" dirty="0" smtClean="0"/>
                  <a:t> </a:t>
                </a:r>
                <a:r>
                  <a:rPr kumimoji="1" lang="en-US" altLang="ja-JP" dirty="0" smtClean="0"/>
                  <a:t>O(N) </a:t>
                </a:r>
                <a:r>
                  <a:rPr kumimoji="1" lang="ja-JP" altLang="en-US" dirty="0" smtClean="0"/>
                  <a:t>　　理論で</a:t>
                </a:r>
                <a:r>
                  <a:rPr kumimoji="1" lang="ja-JP" altLang="en-US" b="1" dirty="0" smtClean="0">
                    <a:solidFill>
                      <a:srgbClr val="FF0000"/>
                    </a:solidFill>
                  </a:rPr>
                  <a:t>微視的に散逸モードの同定</a:t>
                </a:r>
                <a:r>
                  <a:rPr kumimoji="1" lang="ja-JP" altLang="en-US" dirty="0" smtClean="0"/>
                  <a:t>を行う。</a:t>
                </a:r>
                <a:endParaRPr kumimoji="1" lang="en-US" altLang="ja-JP" dirty="0" smtClean="0"/>
              </a:p>
              <a:p>
                <a:r>
                  <a:rPr lang="en-US" altLang="ja-JP" dirty="0" smtClean="0"/>
                  <a:t>2.  </a:t>
                </a:r>
                <a:r>
                  <a:rPr lang="ja-JP" altLang="en-US" dirty="0" smtClean="0"/>
                  <a:t>さらに</a:t>
                </a:r>
                <a:r>
                  <a:rPr lang="ja-JP" altLang="en-US" b="1" dirty="0" smtClean="0">
                    <a:solidFill>
                      <a:srgbClr val="FF0000"/>
                    </a:solidFill>
                  </a:rPr>
                  <a:t>動的臨界指数</a:t>
                </a:r>
                <a:r>
                  <a:rPr lang="en-US" altLang="ja-JP" b="1" dirty="0" smtClean="0">
                    <a:solidFill>
                      <a:srgbClr val="FF0000"/>
                    </a:solidFill>
                  </a:rPr>
                  <a:t>z</a:t>
                </a:r>
                <a:r>
                  <a:rPr lang="ja-JP" altLang="en-US" b="1" dirty="0" smtClean="0">
                    <a:solidFill>
                      <a:srgbClr val="FF0000"/>
                    </a:solidFill>
                  </a:rPr>
                  <a:t>の評価</a:t>
                </a:r>
                <a:r>
                  <a:rPr lang="ja-JP" altLang="en-US" dirty="0" smtClean="0"/>
                  <a:t>を試みる。</a:t>
                </a:r>
                <a:endParaRPr kumimoji="1" lang="en-US" altLang="ja-JP" dirty="0" smtClean="0"/>
              </a:p>
            </p:txBody>
          </p:sp>
          <p:pic>
            <p:nvPicPr>
              <p:cNvPr id="37" name="図 36" descr="\begin{document}&#10;\begin{align*}&#10;\varphi^4&#10;\end{align*}&#10;\end{document}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377715" y="4553839"/>
                <a:ext cx="250069" cy="288032"/>
              </a:xfrm>
              <a:prstGeom prst="rect">
                <a:avLst/>
              </a:prstGeom>
            </p:spPr>
          </p:pic>
        </p:grpSp>
        <p:sp>
          <p:nvSpPr>
            <p:cNvPr id="49" name="正方形/長方形 48"/>
            <p:cNvSpPr/>
            <p:nvPr/>
          </p:nvSpPr>
          <p:spPr>
            <a:xfrm>
              <a:off x="1547664" y="5157192"/>
              <a:ext cx="568863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2PI</a:t>
              </a:r>
              <a:r>
                <a:rPr lang="ja-JP" altLang="en-US" dirty="0" smtClean="0"/>
                <a:t>有効作用の</a:t>
              </a:r>
              <a:r>
                <a:rPr lang="en-US" altLang="ja-JP" dirty="0" smtClean="0"/>
                <a:t>1/N</a:t>
              </a:r>
              <a:r>
                <a:rPr lang="ja-JP" altLang="en-US" dirty="0" smtClean="0"/>
                <a:t>展開を用いて</a:t>
              </a:r>
              <a:r>
                <a:rPr lang="ja-JP" altLang="en-US" dirty="0" smtClean="0"/>
                <a:t>、対称相（</a:t>
              </a:r>
              <a:r>
                <a:rPr lang="en-US" altLang="ja-JP" dirty="0" smtClean="0"/>
                <a:t>φ=0</a:t>
              </a:r>
              <a:r>
                <a:rPr lang="ja-JP" altLang="en-US" dirty="0" smtClean="0"/>
                <a:t>）において</a:t>
              </a:r>
              <a:endParaRPr lang="ja-JP" altLang="en-US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1487220" y="3286725"/>
            <a:ext cx="6685180" cy="646331"/>
            <a:chOff x="1127180" y="2852936"/>
            <a:chExt cx="6685180" cy="646331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3275856" y="2852936"/>
              <a:ext cx="45365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多重散乱を系統的に取り込む手法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長時間のダイナミクスに有効</a:t>
              </a:r>
              <a:endParaRPr kumimoji="1" lang="ja-JP" altLang="en-US" dirty="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127180" y="2987660"/>
              <a:ext cx="14285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smtClean="0">
                  <a:latin typeface="Times New Roman" pitchFamily="18" charset="0"/>
                  <a:cs typeface="Times New Roman" pitchFamily="18" charset="0"/>
                </a:rPr>
                <a:t>2PI</a:t>
              </a:r>
              <a:r>
                <a:rPr lang="ja-JP" altLang="en-US" dirty="0" smtClean="0"/>
                <a:t>有効作用</a:t>
              </a:r>
              <a:endParaRPr lang="ja-JP" altLang="en-US" dirty="0"/>
            </a:p>
          </p:txBody>
        </p:sp>
        <p:sp>
          <p:nvSpPr>
            <p:cNvPr id="14" name="右矢印 13"/>
            <p:cNvSpPr/>
            <p:nvPr/>
          </p:nvSpPr>
          <p:spPr>
            <a:xfrm>
              <a:off x="2699792" y="2996952"/>
              <a:ext cx="576064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475656" y="2267580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（流体方程式の導出、</a:t>
            </a:r>
            <a:r>
              <a:rPr lang="ja-JP" altLang="en-US" dirty="0" smtClean="0"/>
              <a:t>臨界ダイナミクスの記述など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臨界ダイナミクスの例</a:t>
            </a:r>
            <a:endParaRPr kumimoji="1" lang="ja-JP" altLang="en-US" dirty="0"/>
          </a:p>
        </p:txBody>
      </p:sp>
      <p:grpSp>
        <p:nvGrpSpPr>
          <p:cNvPr id="9" name="グループ化 38"/>
          <p:cNvGrpSpPr/>
          <p:nvPr/>
        </p:nvGrpSpPr>
        <p:grpSpPr>
          <a:xfrm>
            <a:off x="539552" y="4293096"/>
            <a:ext cx="8136904" cy="378624"/>
            <a:chOff x="467544" y="1619508"/>
            <a:chExt cx="8136904" cy="378624"/>
          </a:xfrm>
        </p:grpSpPr>
        <p:sp>
          <p:nvSpPr>
            <p:cNvPr id="20" name="テキスト ボックス 19"/>
            <p:cNvSpPr txBox="1"/>
            <p:nvPr/>
          </p:nvSpPr>
          <p:spPr>
            <a:xfrm>
              <a:off x="467544" y="1619508"/>
              <a:ext cx="65527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dirty="0" smtClean="0"/>
                <a:t>重イオン衝突における</a:t>
              </a:r>
              <a:r>
                <a:rPr lang="en-US" altLang="ja-JP" dirty="0" smtClean="0"/>
                <a:t>QGP</a:t>
              </a:r>
              <a:r>
                <a:rPr kumimoji="1" lang="ja-JP" altLang="en-US" dirty="0" smtClean="0"/>
                <a:t>の時間発展</a:t>
              </a:r>
              <a:endParaRPr kumimoji="1" lang="ja-JP" altLang="en-US" dirty="0"/>
            </a:p>
          </p:txBody>
        </p:sp>
        <p:cxnSp>
          <p:nvCxnSpPr>
            <p:cNvPr id="37" name="直線矢印コネクタ 36"/>
            <p:cNvCxnSpPr/>
            <p:nvPr/>
          </p:nvCxnSpPr>
          <p:spPr>
            <a:xfrm>
              <a:off x="4427984" y="1772816"/>
              <a:ext cx="432048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テキスト ボックス 37"/>
            <p:cNvSpPr txBox="1"/>
            <p:nvPr/>
          </p:nvSpPr>
          <p:spPr>
            <a:xfrm>
              <a:off x="5076056" y="1628800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流体シミュレーション</a:t>
              </a:r>
              <a:endParaRPr kumimoji="1" lang="ja-JP" altLang="en-US" dirty="0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3491880" y="5445224"/>
            <a:ext cx="4824536" cy="378624"/>
            <a:chOff x="611560" y="5930696"/>
            <a:chExt cx="4824536" cy="378624"/>
          </a:xfrm>
        </p:grpSpPr>
        <p:sp>
          <p:nvSpPr>
            <p:cNvPr id="35" name="テキスト ボックス 34"/>
            <p:cNvSpPr txBox="1"/>
            <p:nvPr/>
          </p:nvSpPr>
          <p:spPr>
            <a:xfrm>
              <a:off x="3275856" y="5930696"/>
              <a:ext cx="20162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solidFill>
                    <a:srgbClr val="FF0000"/>
                  </a:solidFill>
                </a:rPr>
                <a:t>動的臨界現象</a:t>
              </a:r>
              <a:endParaRPr kumimoji="1" lang="ja-JP" alt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611560" y="5930696"/>
              <a:ext cx="48245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臨界領域のダイナミクス＝</a:t>
              </a:r>
              <a:endParaRPr kumimoji="1" lang="ja-JP" altLang="en-US" dirty="0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3275856" y="5949280"/>
              <a:ext cx="1584176" cy="360040"/>
            </a:xfrm>
            <a:prstGeom prst="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" name="グループ化 40"/>
          <p:cNvGrpSpPr/>
          <p:nvPr/>
        </p:nvGrpSpPr>
        <p:grpSpPr>
          <a:xfrm>
            <a:off x="611560" y="5230941"/>
            <a:ext cx="4824536" cy="646331"/>
            <a:chOff x="539552" y="5284365"/>
            <a:chExt cx="4824536" cy="646331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539552" y="5284365"/>
              <a:ext cx="48245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臨界点近傍</a:t>
              </a:r>
              <a:endParaRPr kumimoji="1" lang="en-US" altLang="ja-JP" b="1" dirty="0" smtClean="0"/>
            </a:p>
            <a:p>
              <a:r>
                <a:rPr kumimoji="1" lang="ja-JP" altLang="en-US" dirty="0" smtClean="0"/>
                <a:t>（大きなゆらぎ）</a:t>
              </a:r>
              <a:endParaRPr kumimoji="1" lang="ja-JP" altLang="en-US" dirty="0"/>
            </a:p>
          </p:txBody>
        </p:sp>
        <p:sp>
          <p:nvSpPr>
            <p:cNvPr id="32" name="右矢印 31"/>
            <p:cNvSpPr/>
            <p:nvPr/>
          </p:nvSpPr>
          <p:spPr>
            <a:xfrm>
              <a:off x="2267744" y="5498648"/>
              <a:ext cx="864096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2627784" y="1699883"/>
            <a:ext cx="3688414" cy="1945141"/>
            <a:chOff x="2699792" y="1556792"/>
            <a:chExt cx="3688414" cy="1945141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66028" r="24457"/>
            <a:stretch>
              <a:fillRect/>
            </a:stretch>
          </p:blipFill>
          <p:spPr bwMode="auto">
            <a:xfrm>
              <a:off x="2931836" y="1611830"/>
              <a:ext cx="3008316" cy="1816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図 6" descr="\begin{document}&#10;\begin{align*}&#10;T&#10;\end{align*}&#10;\end{document}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99792" y="1721905"/>
              <a:ext cx="214510" cy="206178"/>
            </a:xfrm>
            <a:prstGeom prst="rect">
              <a:avLst/>
            </a:prstGeom>
          </p:spPr>
        </p:pic>
        <p:sp>
          <p:nvSpPr>
            <p:cNvPr id="17" name="テキスト ボックス 16"/>
            <p:cNvSpPr txBox="1"/>
            <p:nvPr/>
          </p:nvSpPr>
          <p:spPr>
            <a:xfrm>
              <a:off x="3395928" y="2932734"/>
              <a:ext cx="1044204" cy="282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/>
                <a:t>ハドロン</a:t>
              </a:r>
              <a:endParaRPr kumimoji="1" lang="ja-JP" altLang="en-US" b="1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3873840" y="1994581"/>
              <a:ext cx="986192" cy="282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b="1" dirty="0" smtClean="0"/>
                <a:t>QGP</a:t>
              </a:r>
              <a:endParaRPr kumimoji="1" lang="ja-JP" altLang="en-US" b="1" dirty="0"/>
            </a:p>
          </p:txBody>
        </p:sp>
        <p:cxnSp>
          <p:nvCxnSpPr>
            <p:cNvPr id="25" name="直線矢印コネクタ 24"/>
            <p:cNvCxnSpPr/>
            <p:nvPr/>
          </p:nvCxnSpPr>
          <p:spPr>
            <a:xfrm flipH="1">
              <a:off x="3213620" y="1776943"/>
              <a:ext cx="116023" cy="1210829"/>
            </a:xfrm>
            <a:prstGeom prst="straightConnector1">
              <a:avLst/>
            </a:prstGeom>
            <a:ln w="19050"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テキスト ボックス 25"/>
            <p:cNvSpPr txBox="1"/>
            <p:nvPr/>
          </p:nvSpPr>
          <p:spPr>
            <a:xfrm>
              <a:off x="3387654" y="1556792"/>
              <a:ext cx="23364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/>
                <a:t>RHIC</a:t>
              </a:r>
              <a:r>
                <a:rPr kumimoji="1" lang="ja-JP" altLang="en-US" dirty="0" smtClean="0"/>
                <a:t>のダイナミクス</a:t>
              </a:r>
              <a:endParaRPr kumimoji="1" lang="ja-JP" altLang="en-US" dirty="0"/>
            </a:p>
          </p:txBody>
        </p:sp>
        <p:pic>
          <p:nvPicPr>
            <p:cNvPr id="28" name="図 27" descr="\begin{document}&#10;\begin{align*}&#10;\mu_B&#10;\end{align*}&#10;\end{document}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12160" y="3284983"/>
              <a:ext cx="376046" cy="2169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散逸モードの同定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8237</TotalTime>
  <Words>995</Words>
  <Application>Microsoft Office PowerPoint</Application>
  <PresentationFormat>画面に合わせる (4:3)</PresentationFormat>
  <Paragraphs>200</Paragraphs>
  <Slides>26</Slides>
  <Notes>25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27" baseType="lpstr">
      <vt:lpstr>Office テーマ</vt:lpstr>
      <vt:lpstr>相対論的場の理論における 散逸モードの微視的同定</vt:lpstr>
      <vt:lpstr>目標</vt:lpstr>
      <vt:lpstr>1.背景</vt:lpstr>
      <vt:lpstr>流体領域と永年性</vt:lpstr>
      <vt:lpstr>臨界点近傍における緩和</vt:lpstr>
      <vt:lpstr>臨界ダイナミクスの記述</vt:lpstr>
      <vt:lpstr>今回の内容</vt:lpstr>
      <vt:lpstr>臨界ダイナミクスの例</vt:lpstr>
      <vt:lpstr>2.散逸モードの同定</vt:lpstr>
      <vt:lpstr>緩和とゆらぎ</vt:lpstr>
      <vt:lpstr>赤外領域の相関関数</vt:lpstr>
      <vt:lpstr>散逸モードが存在する条件</vt:lpstr>
      <vt:lpstr>散逸と散乱過程</vt:lpstr>
      <vt:lpstr>自己エネルギー</vt:lpstr>
      <vt:lpstr>緩和係数の表式</vt:lpstr>
      <vt:lpstr>1PI有効作用による評価</vt:lpstr>
      <vt:lpstr>1PI有効作用の結果</vt:lpstr>
      <vt:lpstr>2PI有効作用</vt:lpstr>
      <vt:lpstr>2PI有効作用による評価</vt:lpstr>
      <vt:lpstr>3.動的臨界指数zの評価</vt:lpstr>
      <vt:lpstr>動的スケール不変性</vt:lpstr>
      <vt:lpstr>臨界指数zの評価</vt:lpstr>
      <vt:lpstr>相関関数のスケーリング形</vt:lpstr>
      <vt:lpstr>Schwinger-Dyson方程式の解</vt:lpstr>
      <vt:lpstr>臨界指数z (preliminary)</vt:lpstr>
      <vt:lpstr>まとめ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相対論的場の理論における 散逸モードの微視的同定</dc:title>
  <dc:creator>scottie</dc:creator>
  <cp:lastModifiedBy>KEKSummer07</cp:lastModifiedBy>
  <cp:revision>316</cp:revision>
  <dcterms:created xsi:type="dcterms:W3CDTF">2013-08-19T04:25:07Z</dcterms:created>
  <dcterms:modified xsi:type="dcterms:W3CDTF">2013-08-28T05:31:18Z</dcterms:modified>
</cp:coreProperties>
</file>