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308" r:id="rId3"/>
    <p:sldId id="316" r:id="rId4"/>
    <p:sldId id="320" r:id="rId5"/>
    <p:sldId id="331" r:id="rId6"/>
    <p:sldId id="327" r:id="rId7"/>
    <p:sldId id="328" r:id="rId8"/>
    <p:sldId id="329" r:id="rId9"/>
    <p:sldId id="33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24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3B1DE-0C09-4C41-87F8-BB34407E02A5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5376-8ED2-44F7-9D74-8DB4F9D449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5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G</a:t>
            </a:r>
            <a:r>
              <a:rPr kumimoji="1" lang="ja-JP" altLang="en-US" dirty="0" smtClean="0"/>
              <a:t>と作用はいらない。超弦理論のときの</a:t>
            </a:r>
            <a:r>
              <a:rPr kumimoji="1" lang="en-US" altLang="ja-JP" dirty="0" smtClean="0"/>
              <a:t>matter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X^mu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err="1" smtClean="0"/>
              <a:t>だけで</a:t>
            </a:r>
            <a:r>
              <a:rPr kumimoji="1" lang="ja-JP" altLang="en-US" baseline="0" dirty="0" smtClean="0"/>
              <a:t>十分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45376-8ED2-44F7-9D74-8DB4F9D4498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54B68B-0F4D-4920-9818-F4524588EFD2}" type="datetimeFigureOut">
              <a:rPr kumimoji="1" lang="ja-JP" altLang="en-US" smtClean="0"/>
              <a:pPr/>
              <a:t>2011/1/6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1F13E6-F726-4E6A-B8BC-914C18645C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1"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3.png"/><Relationship Id="rId25" Type="http://schemas.openxmlformats.org/officeDocument/2006/relationships/image" Target="../media/image11.pn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0.png"/><Relationship Id="rId5" Type="http://schemas.openxmlformats.org/officeDocument/2006/relationships/tags" Target="../tags/tag5.xm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tags" Target="../tags/tag14.xml"/><Relationship Id="rId16" Type="http://schemas.openxmlformats.org/officeDocument/2006/relationships/image" Target="../media/image18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13.png"/><Relationship Id="rId5" Type="http://schemas.openxmlformats.org/officeDocument/2006/relationships/tags" Target="../tags/tag17.xml"/><Relationship Id="rId15" Type="http://schemas.openxmlformats.org/officeDocument/2006/relationships/image" Target="../media/image17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21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24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9.png"/><Relationship Id="rId3" Type="http://schemas.openxmlformats.org/officeDocument/2006/relationships/tags" Target="../tags/tag27.xml"/><Relationship Id="rId21" Type="http://schemas.openxmlformats.org/officeDocument/2006/relationships/image" Target="../media/image32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28.png"/><Relationship Id="rId2" Type="http://schemas.openxmlformats.org/officeDocument/2006/relationships/tags" Target="../tags/tag26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26.png"/><Relationship Id="rId10" Type="http://schemas.openxmlformats.org/officeDocument/2006/relationships/tags" Target="../tags/tag34.xml"/><Relationship Id="rId19" Type="http://schemas.openxmlformats.org/officeDocument/2006/relationships/image" Target="../media/image3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tags" Target="../tags/tag39.xml"/><Relationship Id="rId21" Type="http://schemas.openxmlformats.org/officeDocument/2006/relationships/image" Target="../media/image40.png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tags" Target="../tags/tag38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image" Target="../media/image43.png"/><Relationship Id="rId5" Type="http://schemas.openxmlformats.org/officeDocument/2006/relationships/tags" Target="../tags/tag41.xml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tags" Target="../tags/tag46.xml"/><Relationship Id="rId19" Type="http://schemas.openxmlformats.org/officeDocument/2006/relationships/image" Target="../media/image38.png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tags" Target="../tags/tag52.xml"/><Relationship Id="rId21" Type="http://schemas.openxmlformats.org/officeDocument/2006/relationships/image" Target="../media/image53.png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tags" Target="../tags/tag51.xm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image" Target="../media/image56.png"/><Relationship Id="rId5" Type="http://schemas.openxmlformats.org/officeDocument/2006/relationships/tags" Target="../tags/tag54.xml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10" Type="http://schemas.openxmlformats.org/officeDocument/2006/relationships/tags" Target="../tags/tag59.xml"/><Relationship Id="rId19" Type="http://schemas.openxmlformats.org/officeDocument/2006/relationships/image" Target="../media/image51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54.png"/><Relationship Id="rId27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image" Target="../media/image61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49.png"/><Relationship Id="rId5" Type="http://schemas.openxmlformats.org/officeDocument/2006/relationships/image" Target="../media/image60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044004"/>
            <a:ext cx="8715404" cy="1524000"/>
          </a:xfrm>
        </p:spPr>
        <p:txBody>
          <a:bodyPr>
            <a:normAutofit/>
          </a:bodyPr>
          <a:lstStyle/>
          <a:p>
            <a:pPr algn="ctr"/>
            <a:r>
              <a:rPr lang="en-US" altLang="ja-JP" sz="2400" dirty="0" smtClean="0"/>
              <a:t>Open string vertex operators in the minimal string theory and matrix models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76844" y="3091025"/>
            <a:ext cx="4647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err="1" smtClean="0">
                <a:solidFill>
                  <a:schemeClr val="tx2"/>
                </a:solidFill>
              </a:rPr>
              <a:t>Goro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 </a:t>
            </a:r>
            <a:r>
              <a:rPr lang="en-US" altLang="ja-JP" sz="2000" b="1" dirty="0" err="1" smtClean="0">
                <a:solidFill>
                  <a:schemeClr val="tx2"/>
                </a:solidFill>
              </a:rPr>
              <a:t>Ishiki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  (</a:t>
            </a:r>
            <a:r>
              <a:rPr lang="en-US" altLang="ja-JP" sz="2000" b="1" dirty="0" err="1" smtClean="0">
                <a:solidFill>
                  <a:schemeClr val="tx2"/>
                </a:solidFill>
              </a:rPr>
              <a:t>CQUeST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, </a:t>
            </a:r>
            <a:r>
              <a:rPr lang="en-US" altLang="ja-JP" sz="2000" b="1" dirty="0" err="1" smtClean="0">
                <a:solidFill>
                  <a:schemeClr val="tx2"/>
                </a:solidFill>
              </a:rPr>
              <a:t>Sogang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 Univ.)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04108" y="3930968"/>
            <a:ext cx="399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Ishiki-Rim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,</a:t>
            </a:r>
            <a:r>
              <a:rPr lang="ja-JP" altLang="en-US" dirty="0" smtClean="0">
                <a:solidFill>
                  <a:schemeClr val="tx2"/>
                </a:solidFill>
              </a:rPr>
              <a:t>  </a:t>
            </a:r>
            <a:r>
              <a:rPr lang="en-US" altLang="ja-JP" dirty="0" smtClean="0">
                <a:solidFill>
                  <a:schemeClr val="tx2"/>
                </a:solidFill>
              </a:rPr>
              <a:t>PLB 694, 272 (2010)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89403" y="5889136"/>
            <a:ext cx="2834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1: </a:t>
            </a:r>
            <a:r>
              <a:rPr lang="en-US" altLang="ja-JP" sz="1400" dirty="0" err="1" smtClean="0"/>
              <a:t>CQUeST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Sogang</a:t>
            </a:r>
            <a:r>
              <a:rPr lang="en-US" altLang="ja-JP" sz="1400" dirty="0" smtClean="0"/>
              <a:t> University </a:t>
            </a:r>
          </a:p>
          <a:p>
            <a:r>
              <a:rPr kumimoji="1" lang="en-US" altLang="ja-JP" sz="1400" dirty="0" smtClean="0"/>
              <a:t>2:</a:t>
            </a:r>
            <a:r>
              <a:rPr lang="ja-JP" altLang="en-US" sz="1400" dirty="0" smtClean="0"/>
              <a:t> </a:t>
            </a:r>
            <a:r>
              <a:rPr kumimoji="1" lang="en-US" altLang="ja-JP" sz="1400" dirty="0" err="1" smtClean="0"/>
              <a:t>Saclay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4108" y="4342303"/>
            <a:ext cx="533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Bourgine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-Ishiki-Rim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,  JHEP 1012, 46 (2010)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4108" y="4753638"/>
            <a:ext cx="5756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Bourgine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-Ishiki-Rim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,  arXiv:1012.1467 [</a:t>
            </a:r>
            <a:r>
              <a:rPr lang="en-US" altLang="ja-JP" dirty="0" err="1" smtClean="0">
                <a:solidFill>
                  <a:schemeClr val="tx2"/>
                </a:solidFill>
              </a:rPr>
              <a:t>hep-th</a:t>
            </a:r>
            <a:r>
              <a:rPr lang="en-US" altLang="ja-JP" dirty="0" smtClean="0">
                <a:solidFill>
                  <a:schemeClr val="tx2"/>
                </a:solidFill>
              </a:rPr>
              <a:t>]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4108" y="5164974"/>
            <a:ext cx="511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Bourgine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-Ishiki-Kostov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2</a:t>
            </a:r>
            <a:r>
              <a:rPr lang="en-US" altLang="ja-JP" dirty="0" smtClean="0">
                <a:solidFill>
                  <a:schemeClr val="tx2"/>
                </a:solidFill>
              </a:rPr>
              <a:t>-Rim</a:t>
            </a:r>
            <a:r>
              <a:rPr lang="en-US" altLang="ja-JP" baseline="30000" dirty="0" smtClean="0">
                <a:solidFill>
                  <a:schemeClr val="tx2"/>
                </a:solidFill>
              </a:rPr>
              <a:t>1</a:t>
            </a:r>
            <a:r>
              <a:rPr lang="en-US" altLang="ja-JP" dirty="0" smtClean="0">
                <a:solidFill>
                  <a:schemeClr val="tx2"/>
                </a:solidFill>
              </a:rPr>
              <a:t>, in progress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947" y="66500"/>
            <a:ext cx="2934393" cy="714895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 smtClean="0"/>
              <a:t>Introduction</a:t>
            </a:r>
            <a:endParaRPr kumimoji="1" lang="ja-JP" altLang="en-US" sz="4000" dirty="0"/>
          </a:p>
        </p:txBody>
      </p:sp>
      <p:pic>
        <p:nvPicPr>
          <p:cNvPr id="52" name="図 51" descr="\documentclass{slides}&#10;\pagestyle{empty}&#10;&#10;\begin{document}&#10;\[&#10;Z= \int Dg DX e^{-S[g, X]}&#10;%-\mu \int d^2z \sqrt{g}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146" y="1289268"/>
            <a:ext cx="3268271" cy="6157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テキスト ボックス 7"/>
          <p:cNvSpPr txBox="1"/>
          <p:nvPr/>
        </p:nvSpPr>
        <p:spPr>
          <a:xfrm>
            <a:off x="188422" y="814647"/>
            <a:ext cx="628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M</a:t>
            </a:r>
            <a:r>
              <a:rPr kumimoji="1" lang="en-US" altLang="ja-JP" dirty="0" smtClean="0"/>
              <a:t>inimal string = </a:t>
            </a:r>
            <a:r>
              <a:rPr kumimoji="1" lang="ja-JP" altLang="en-US" dirty="0" smtClean="0"/>
              <a:t>２次元重力と結合した</a:t>
            </a:r>
            <a:r>
              <a:rPr kumimoji="1" lang="en-US" altLang="ja-JP" dirty="0" smtClean="0"/>
              <a:t>minimal model </a:t>
            </a:r>
          </a:p>
        </p:txBody>
      </p:sp>
      <p:pic>
        <p:nvPicPr>
          <p:cNvPr id="63" name="図 62" descr="\documentclass{slides}&#10;\pagestyle{empty}&#10;&#10;\begin{document}&#10;\[&#10;g_{ab} : {\rm world \; sheet \; metric }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3755" y="2025072"/>
            <a:ext cx="2857947" cy="2506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4" name="テキスト ボックス 33"/>
          <p:cNvSpPr txBox="1"/>
          <p:nvPr/>
        </p:nvSpPr>
        <p:spPr>
          <a:xfrm>
            <a:off x="174570" y="2776462"/>
            <a:ext cx="851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Metric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onformal </a:t>
            </a:r>
            <a:r>
              <a:rPr lang="en-US" altLang="ja-JP" dirty="0" smtClean="0"/>
              <a:t>mode</a:t>
            </a:r>
            <a:r>
              <a:rPr lang="ja-JP" altLang="en-US" dirty="0" smtClean="0"/>
              <a:t>は</a:t>
            </a:r>
            <a:r>
              <a:rPr kumimoji="1" lang="en-US" altLang="ja-JP" dirty="0" err="1" smtClean="0"/>
              <a:t>Liouville</a:t>
            </a:r>
            <a:r>
              <a:rPr lang="ja-JP" altLang="en-US" dirty="0" smtClean="0"/>
              <a:t>場と呼ばれる。</a:t>
            </a:r>
            <a:endParaRPr kumimoji="1" lang="ja-JP" altLang="en-US" dirty="0"/>
          </a:p>
        </p:txBody>
      </p:sp>
      <p:pic>
        <p:nvPicPr>
          <p:cNvPr id="19" name="図 18" descr="\documentclass{slides}&#10;\pagestyle{empty}&#10;&#10;\begin{document}&#10;\[&#10;X : {\rm minimal \; model \; matter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4159" y="2032000"/>
            <a:ext cx="2955116" cy="1718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1" name="図 30" descr="\documentclass{slides}&#10;\pagestyle{empty}&#10;&#10;\begin{document}&#10;\[&#10;Z=\sum_{\rm topology} \int D\phi DX e^{-S_L[\phi]+{\rm matter\; CFT}+{\rm ghost}}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374" y="3352801"/>
            <a:ext cx="5499327" cy="6123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図 20" descr="\documentclass{slides}&#10;\pagestyle{empty}&#10;&#10;\begin{document}&#10;\[+&#10;\frac{1}{2\pi}\int_{\partial {\cal M}} d\xi \hat{g}^{1/4} \left( &#10;QK[\hat{g}]\phi +2\pi \mu_be^{b\phi}&#10;\right)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6145" y="4933825"/>
            <a:ext cx="4165648" cy="5207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図 21" descr="\documentclass{slides}&#10;\pagestyle{empty}&#10;&#10;\begin{document}&#10;\[&#10;S_L[\phi]=\frac{1}{4\pi}\int_{\cal M}dx^2  \sqrt{\hat{g}}\left( &#10;\hat{g}^{ab}\partial_a \phi \partial_b \phi +QR[\hat{g}]\phi +4\pi \mu e^{2b\phi }&#10;\right)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013" y="4229331"/>
            <a:ext cx="6693008" cy="5588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図 22" descr="\documentclass{slides}&#10;\pagestyle{empty}&#10;&#10;\begin{document}&#10;\[&#10;Q=b+\frac{1}{b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45855" y="5972233"/>
            <a:ext cx="1244620" cy="5461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" name="図 23" descr="\documentclass{slides}&#10;\pagestyle{empty}&#10;&#10;\begin{document}&#10;\[&#10;c_{\phi}=1+6Q^2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66590" y="6011027"/>
            <a:ext cx="1663727" cy="3556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図 24" descr="\documentclass{slides}&#10;\pagestyle{empty}&#10;&#10;\begin{document}&#10;\[&#10;c_{\phi}+c_{\rm matter}+c_{\rm ghost}=0&#10;\]&#10;\end{document}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7564" y="5147082"/>
            <a:ext cx="2377440" cy="2250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6" name="テキスト ボックス 25"/>
          <p:cNvSpPr txBox="1"/>
          <p:nvPr/>
        </p:nvSpPr>
        <p:spPr>
          <a:xfrm>
            <a:off x="6442361" y="5879067"/>
            <a:ext cx="149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Bulk</a:t>
            </a:r>
            <a:r>
              <a:rPr kumimoji="1" lang="en-US" altLang="ja-JP" sz="1600" dirty="0" smtClean="0"/>
              <a:t> </a:t>
            </a:r>
            <a:r>
              <a:rPr kumimoji="1" lang="ja-JP" altLang="en-US" sz="1600" dirty="0" smtClean="0"/>
              <a:t>宇宙定数</a:t>
            </a:r>
            <a:endParaRPr kumimoji="1" lang="ja-JP" altLang="en-US" sz="1600" dirty="0"/>
          </a:p>
        </p:txBody>
      </p:sp>
      <p:pic>
        <p:nvPicPr>
          <p:cNvPr id="27" name="図 26" descr="\documentclass{slides}&#10;\pagestyle{empty}&#10;&#10;\begin{document}&#10;\[&#10;\mu:&#10;\]&#10;\end{document}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7524" y="5975920"/>
            <a:ext cx="325125" cy="2032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8" name="テキスト ボックス 27"/>
          <p:cNvSpPr txBox="1"/>
          <p:nvPr/>
        </p:nvSpPr>
        <p:spPr>
          <a:xfrm>
            <a:off x="6359236" y="6145076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Boundary </a:t>
            </a:r>
            <a:r>
              <a:rPr kumimoji="1" lang="ja-JP" altLang="en-US" sz="1600" dirty="0" smtClean="0"/>
              <a:t>宇宙定数</a:t>
            </a:r>
            <a:endParaRPr kumimoji="1" lang="ja-JP" altLang="en-US" sz="1600" dirty="0"/>
          </a:p>
        </p:txBody>
      </p:sp>
      <p:pic>
        <p:nvPicPr>
          <p:cNvPr id="29" name="図 28" descr="\documentclass{slides}&#10;\pagestyle{empty}&#10;&#10;\begin{document}&#10;\[&#10;\mu_b:&#10;\]&#10;\end{document}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94400" y="6241930"/>
            <a:ext cx="406407" cy="2032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0" name="図 29" descr="\documentclass{slides}&#10;\pagestyle{empty}&#10;&#10;\begin{document}&#10;\[&#10;g_{ab}=e^{2b\phi}\hat{g}_{ab}&#10;\]&#10;\end{document}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95785" y="2769063"/>
            <a:ext cx="1574815" cy="3302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2" name="左中かっこ 31"/>
          <p:cNvSpPr/>
          <p:nvPr/>
        </p:nvSpPr>
        <p:spPr>
          <a:xfrm>
            <a:off x="5791205" y="5943600"/>
            <a:ext cx="124691" cy="48490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82634" y="0"/>
            <a:ext cx="7714210" cy="602673"/>
          </a:xfrm>
          <a:prstGeom prst="rect">
            <a:avLst/>
          </a:prstGeom>
        </p:spPr>
        <p:txBody>
          <a:bodyPr vert="horz" lIns="0" tIns="9144" rIns="0" bIns="9144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Matrix model </a:t>
            </a:r>
            <a:r>
              <a:rPr lang="en-US" altLang="ja-JP" sz="280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formulation for</a:t>
            </a:r>
            <a:r>
              <a:rPr kumimoji="1" lang="en-US" altLang="ja-JP" sz="28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n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oncritical</a:t>
            </a:r>
            <a:r>
              <a:rPr kumimoji="1" lang="en-US" altLang="ja-JP" sz="28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string</a:t>
            </a:r>
            <a:endParaRPr kumimoji="1" lang="ja-JP" altLang="en-US" sz="2800" b="0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図 4" descr="\documentclass{slides}&#10;\pagestyle{empty}&#10;&#10;\begin{document}&#10;\[&#10;e^{Z_{MM}}=\int DM e^{-\frac{N}{g}{\rm tr}V(M)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6623" y="1369751"/>
            <a:ext cx="3124251" cy="5461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テキスト ボックス 5"/>
          <p:cNvSpPr txBox="1"/>
          <p:nvPr/>
        </p:nvSpPr>
        <p:spPr>
          <a:xfrm>
            <a:off x="648394" y="764770"/>
            <a:ext cx="6101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Ex.)  </a:t>
            </a:r>
            <a:r>
              <a:rPr kumimoji="1" lang="en-US" altLang="ja-JP" dirty="0" smtClean="0"/>
              <a:t>One matrix model  (</a:t>
            </a:r>
            <a:r>
              <a:rPr kumimoji="1" lang="ja-JP" altLang="en-US" dirty="0" smtClean="0"/>
              <a:t>⇔ </a:t>
            </a:r>
            <a:r>
              <a:rPr kumimoji="1" lang="en-US" altLang="ja-JP" dirty="0" smtClean="0"/>
              <a:t>(2,2p+1) Minimal string)</a:t>
            </a:r>
            <a:endParaRPr kumimoji="1" lang="ja-JP" altLang="en-US" dirty="0"/>
          </a:p>
        </p:txBody>
      </p:sp>
      <p:pic>
        <p:nvPicPr>
          <p:cNvPr id="7" name="図 6" descr="\documentclass{slides}&#10;\pagestyle{empty}&#10;&#10;\begin{document}&#10;\[&#10;Z_{MM}=\sum_{\rm connected }=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081" y="5652499"/>
            <a:ext cx="2250503" cy="4922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図 7" descr="\documentclass{slides}&#10;\pagestyle{empty}&#10;&#10;\begin{document}&#10;\[&#10;M: \;\; N\times N\; {\rm Hermitian\; matrix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40312" y="2187165"/>
            <a:ext cx="3695760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図 8" descr="\documentclass{slides}&#10;\pagestyle{empty}&#10;&#10;\begin{document}&#10;\[&#10;V(M):= \frac{1}{2}M^2+\frac{a}{3!}M^3+\frac{b}{4!}M^4 +\cdots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0435" y="2533529"/>
            <a:ext cx="4610175" cy="5588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左中かっこ 9"/>
          <p:cNvSpPr/>
          <p:nvPr/>
        </p:nvSpPr>
        <p:spPr>
          <a:xfrm>
            <a:off x="1668086" y="2114199"/>
            <a:ext cx="216131" cy="86452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\documentclass{slides}&#10;\pagestyle{empty}&#10;&#10;\begin{document}&#10;\[&#10;\rm Feynman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4397" y="6242704"/>
            <a:ext cx="864523" cy="1748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図 11" descr="\documentclass{slides}&#10;\pagestyle{empty}&#10;&#10;\begin{document}&#10;\[&#10;\rm diagram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0258" y="6478230"/>
            <a:ext cx="791162" cy="1802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" name="円/楕円 12"/>
          <p:cNvSpPr/>
          <p:nvPr/>
        </p:nvSpPr>
        <p:spPr>
          <a:xfrm>
            <a:off x="3437312" y="5483629"/>
            <a:ext cx="897775" cy="89777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573088" y="5619405"/>
            <a:ext cx="628996" cy="6289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734290" y="3297380"/>
            <a:ext cx="7675418" cy="1918855"/>
            <a:chOff x="734290" y="3297380"/>
            <a:chExt cx="7675418" cy="1918855"/>
          </a:xfrm>
        </p:grpSpPr>
        <p:sp>
          <p:nvSpPr>
            <p:cNvPr id="16" name="正方形/長方形 15"/>
            <p:cNvSpPr/>
            <p:nvPr/>
          </p:nvSpPr>
          <p:spPr>
            <a:xfrm>
              <a:off x="734290" y="3297380"/>
              <a:ext cx="7675418" cy="191885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1983971" y="4203466"/>
              <a:ext cx="96427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1986746" y="4339241"/>
              <a:ext cx="96427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5400000">
              <a:off x="4261658" y="4087088"/>
              <a:ext cx="29925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5400000">
              <a:off x="4397433" y="4089863"/>
              <a:ext cx="29925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0800000" flipV="1">
              <a:off x="4145280" y="4222858"/>
              <a:ext cx="268782" cy="229989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0800000" flipV="1">
              <a:off x="4231181" y="4336469"/>
              <a:ext cx="229983" cy="202277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10800000" flipH="1" flipV="1">
              <a:off x="4547055" y="4242258"/>
              <a:ext cx="268782" cy="229989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10800000" flipH="1" flipV="1">
              <a:off x="4483331" y="4339244"/>
              <a:ext cx="229983" cy="202277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903315" y="3388820"/>
              <a:ext cx="1691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Feynman rule</a:t>
              </a:r>
              <a:endParaRPr kumimoji="1" lang="ja-JP" altLang="en-US" dirty="0"/>
            </a:p>
          </p:txBody>
        </p:sp>
        <p:grpSp>
          <p:nvGrpSpPr>
            <p:cNvPr id="26" name="グループ化 48"/>
            <p:cNvGrpSpPr/>
            <p:nvPr/>
          </p:nvGrpSpPr>
          <p:grpSpPr>
            <a:xfrm>
              <a:off x="5810596" y="3798913"/>
              <a:ext cx="928254" cy="770308"/>
              <a:chOff x="5810596" y="3798913"/>
              <a:chExt cx="928254" cy="770308"/>
            </a:xfrm>
          </p:grpSpPr>
          <p:cxnSp>
            <p:nvCxnSpPr>
              <p:cNvPr id="33" name="直線コネクタ 32"/>
              <p:cNvCxnSpPr/>
              <p:nvPr/>
            </p:nvCxnSpPr>
            <p:spPr>
              <a:xfrm rot="5400000">
                <a:off x="6054436" y="3948542"/>
                <a:ext cx="299258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 rot="5400000">
                <a:off x="6190211" y="3951317"/>
                <a:ext cx="299258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 rot="16200000" flipV="1">
                <a:off x="6057211" y="4416817"/>
                <a:ext cx="299258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 rot="16200000" flipV="1">
                <a:off x="6176361" y="4419592"/>
                <a:ext cx="299258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6334296" y="4112027"/>
                <a:ext cx="382386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5821679" y="4247802"/>
                <a:ext cx="382386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6356464" y="4250573"/>
                <a:ext cx="382386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5810596" y="4120339"/>
                <a:ext cx="382386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テキスト ボックス 26"/>
            <p:cNvSpPr txBox="1"/>
            <p:nvPr/>
          </p:nvSpPr>
          <p:spPr>
            <a:xfrm>
              <a:off x="1784464" y="4818608"/>
              <a:ext cx="1417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P</a:t>
              </a:r>
              <a:r>
                <a:rPr kumimoji="1" lang="en-US" altLang="ja-JP" dirty="0" smtClean="0"/>
                <a:t>ropagator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397431" y="4838005"/>
              <a:ext cx="2323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Interaction vertices</a:t>
              </a:r>
              <a:endParaRPr kumimoji="1" lang="ja-JP" altLang="en-US" dirty="0"/>
            </a:p>
          </p:txBody>
        </p:sp>
        <p:pic>
          <p:nvPicPr>
            <p:cNvPr id="29" name="図 28" descr="\documentclass{slides}&#10;\pagestyle{empty}&#10;&#10;\begin{document}&#10;\[&#10;\cdots&#10;\]&#10;\end{document}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9483" y="4196078"/>
              <a:ext cx="279405" cy="5080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30" name="直線矢印コネクタ 29"/>
            <p:cNvCxnSpPr/>
            <p:nvPr/>
          </p:nvCxnSpPr>
          <p:spPr>
            <a:xfrm rot="5400000" flipH="1" flipV="1">
              <a:off x="2833253" y="3470562"/>
              <a:ext cx="540328" cy="3879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rot="16200000" flipV="1">
              <a:off x="4225637" y="3574472"/>
              <a:ext cx="484910" cy="692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 rot="16200000" flipV="1">
              <a:off x="5659582" y="3442854"/>
              <a:ext cx="457200" cy="277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1" name="図 40" descr="\documentclass{slides}&#10;\pagestyle{empty}&#10;&#10;\begin{document}&#10;\[&#10;+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3225" y="5758873"/>
            <a:ext cx="228604" cy="2159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2" name="図 41" descr="\documentclass{slides}&#10;\pagestyle{empty}&#10;&#10;\begin{document}&#10;\[&#10;+ \cdots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90789" y="5786582"/>
            <a:ext cx="571509" cy="2159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3" name="グループ化 42"/>
          <p:cNvGrpSpPr/>
          <p:nvPr/>
        </p:nvGrpSpPr>
        <p:grpSpPr>
          <a:xfrm>
            <a:off x="5009614" y="5473899"/>
            <a:ext cx="1706029" cy="905460"/>
            <a:chOff x="4598134" y="5473899"/>
            <a:chExt cx="1706029" cy="905460"/>
          </a:xfrm>
        </p:grpSpPr>
        <p:sp>
          <p:nvSpPr>
            <p:cNvPr id="44" name="円/楕円 43"/>
            <p:cNvSpPr/>
            <p:nvPr/>
          </p:nvSpPr>
          <p:spPr>
            <a:xfrm>
              <a:off x="4598134" y="5473899"/>
              <a:ext cx="897775" cy="8977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733910" y="5615845"/>
              <a:ext cx="628996" cy="6289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406388" y="5481584"/>
              <a:ext cx="897775" cy="8977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545722" y="5626142"/>
              <a:ext cx="628996" cy="6289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5386777" y="5742574"/>
              <a:ext cx="142319" cy="3771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571" y="-5550"/>
            <a:ext cx="7439891" cy="627611"/>
          </a:xfrm>
        </p:spPr>
        <p:txBody>
          <a:bodyPr>
            <a:normAutofit/>
          </a:bodyPr>
          <a:lstStyle/>
          <a:p>
            <a:r>
              <a:rPr kumimoji="1" lang="en-US" altLang="ja-JP" sz="2800" b="0" dirty="0" smtClean="0"/>
              <a:t>Feynman diagrams as </a:t>
            </a:r>
            <a:r>
              <a:rPr lang="en-US" altLang="ja-JP" sz="2800" b="0" dirty="0" smtClean="0"/>
              <a:t>dynamical lattice </a:t>
            </a:r>
            <a:endParaRPr kumimoji="1" lang="ja-JP" altLang="en-US" sz="2800" b="0" dirty="0"/>
          </a:p>
        </p:txBody>
      </p:sp>
      <p:grpSp>
        <p:nvGrpSpPr>
          <p:cNvPr id="3" name="グループ化 297"/>
          <p:cNvGrpSpPr/>
          <p:nvPr/>
        </p:nvGrpSpPr>
        <p:grpSpPr>
          <a:xfrm>
            <a:off x="1392486" y="1221967"/>
            <a:ext cx="1989647" cy="1725655"/>
            <a:chOff x="1136616" y="856207"/>
            <a:chExt cx="2970477" cy="2576347"/>
          </a:xfrm>
        </p:grpSpPr>
        <p:grpSp>
          <p:nvGrpSpPr>
            <p:cNvPr id="5" name="グループ化 119"/>
            <p:cNvGrpSpPr/>
            <p:nvPr/>
          </p:nvGrpSpPr>
          <p:grpSpPr>
            <a:xfrm>
              <a:off x="1219201" y="856207"/>
              <a:ext cx="2681082" cy="1817714"/>
              <a:chOff x="750918" y="3668686"/>
              <a:chExt cx="3674228" cy="2491045"/>
            </a:xfrm>
          </p:grpSpPr>
          <p:cxnSp>
            <p:nvCxnSpPr>
              <p:cNvPr id="121" name="直線コネクタ 120"/>
              <p:cNvCxnSpPr/>
              <p:nvPr/>
            </p:nvCxnSpPr>
            <p:spPr>
              <a:xfrm rot="16200000" flipH="1">
                <a:off x="1687483" y="3790603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rot="16200000" flipH="1">
                <a:off x="1507375" y="3909752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rot="16200000" flipH="1">
                <a:off x="1762299" y="4547063"/>
                <a:ext cx="415636" cy="166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 rot="10800000" flipV="1">
                <a:off x="1429793" y="4799216"/>
                <a:ext cx="551408" cy="146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 rot="10800000" flipV="1">
                <a:off x="1532321" y="4946072"/>
                <a:ext cx="579113" cy="169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rot="10800000">
                <a:off x="831274" y="4696691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 rot="10800000">
                <a:off x="750918" y="4898967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16200000" flipV="1">
                <a:off x="1241369" y="5256416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rot="16200000" flipV="1">
                <a:off x="1427020" y="5192685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コネクタ 129"/>
              <p:cNvCxnSpPr/>
              <p:nvPr/>
            </p:nvCxnSpPr>
            <p:spPr>
              <a:xfrm rot="10800000" flipV="1">
                <a:off x="1030780" y="55113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コネクタ 130"/>
              <p:cNvCxnSpPr/>
              <p:nvPr/>
            </p:nvCxnSpPr>
            <p:spPr>
              <a:xfrm rot="10800000" flipV="1">
                <a:off x="1183180" y="56637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 rot="10800000">
                <a:off x="1651465" y="5450378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 rot="10800000">
                <a:off x="1571109" y="5652654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rot="16200000" flipV="1">
                <a:off x="2028308" y="5926976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 rot="16200000" flipV="1">
                <a:off x="2213959" y="5863245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rot="5400000" flipH="1" flipV="1">
                <a:off x="3197634" y="5902034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/>
              <p:cNvCxnSpPr/>
              <p:nvPr/>
            </p:nvCxnSpPr>
            <p:spPr>
              <a:xfrm rot="5400000" flipH="1" flipV="1">
                <a:off x="3383286" y="5921431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/>
              <p:cNvCxnSpPr/>
              <p:nvPr/>
            </p:nvCxnSpPr>
            <p:spPr>
              <a:xfrm rot="10800000" flipV="1">
                <a:off x="2202877" y="5411586"/>
                <a:ext cx="523698" cy="1579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/>
              <p:cNvCxnSpPr/>
              <p:nvPr/>
            </p:nvCxnSpPr>
            <p:spPr>
              <a:xfrm rot="10800000" flipV="1">
                <a:off x="2305402" y="5544589"/>
                <a:ext cx="620678" cy="1939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 rot="10800000">
                <a:off x="2926081" y="55612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 rot="10800000">
                <a:off x="3011981" y="53811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 rot="5400000">
                <a:off x="2601884" y="5173287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rot="5400000">
                <a:off x="2854038" y="5159433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>
                <a:off x="2111433" y="4962698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>
                <a:off x="2230582" y="4782589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/>
              <p:cNvCxnSpPr/>
              <p:nvPr/>
            </p:nvCxnSpPr>
            <p:spPr>
              <a:xfrm rot="16200000" flipH="1">
                <a:off x="2069867" y="4588628"/>
                <a:ext cx="318659" cy="27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 rot="10800000" flipV="1">
                <a:off x="2144685" y="4164675"/>
                <a:ext cx="714896" cy="997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/>
              <p:cNvCxnSpPr/>
              <p:nvPr/>
            </p:nvCxnSpPr>
            <p:spPr>
              <a:xfrm rot="10800000" flipV="1">
                <a:off x="2233357" y="4347557"/>
                <a:ext cx="809102" cy="1052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/>
              <p:cNvCxnSpPr/>
              <p:nvPr/>
            </p:nvCxnSpPr>
            <p:spPr>
              <a:xfrm rot="10800000">
                <a:off x="3045234" y="4350328"/>
                <a:ext cx="329735" cy="22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/>
              <p:cNvCxnSpPr/>
              <p:nvPr/>
            </p:nvCxnSpPr>
            <p:spPr>
              <a:xfrm rot="5400000">
                <a:off x="2651762" y="3906983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/>
              <p:cNvCxnSpPr/>
              <p:nvPr/>
            </p:nvCxnSpPr>
            <p:spPr>
              <a:xfrm rot="5400000">
                <a:off x="2887290" y="3876505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10800000">
                <a:off x="3097883" y="4153603"/>
                <a:ext cx="410088" cy="2937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>
              <a:xfrm rot="10800000" flipV="1">
                <a:off x="3466412" y="4231177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/>
              <p:cNvCxnSpPr/>
              <p:nvPr/>
            </p:nvCxnSpPr>
            <p:spPr>
              <a:xfrm rot="10800000" flipV="1">
                <a:off x="3618813" y="4416828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/>
              <p:cNvCxnSpPr/>
              <p:nvPr/>
            </p:nvCxnSpPr>
            <p:spPr>
              <a:xfrm rot="10800000" flipV="1">
                <a:off x="2939945" y="4862946"/>
                <a:ext cx="468275" cy="304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rot="10800000" flipV="1">
                <a:off x="3092346" y="5029199"/>
                <a:ext cx="465502" cy="33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rot="16200000" flipH="1">
                <a:off x="3241968" y="4696693"/>
                <a:ext cx="282628" cy="498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 rot="16200000" flipH="1">
                <a:off x="3502429" y="4741024"/>
                <a:ext cx="279865" cy="304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 rot="16200000" flipV="1">
                <a:off x="3521833" y="5076313"/>
                <a:ext cx="260454" cy="2105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コネクタ 159"/>
              <p:cNvCxnSpPr/>
              <p:nvPr/>
            </p:nvCxnSpPr>
            <p:spPr>
              <a:xfrm rot="16200000" flipV="1">
                <a:off x="3624358" y="4929455"/>
                <a:ext cx="407311" cy="324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コネクタ 160"/>
              <p:cNvCxnSpPr/>
              <p:nvPr/>
            </p:nvCxnSpPr>
            <p:spPr>
              <a:xfrm rot="10800000" flipV="1">
                <a:off x="3449787" y="5345084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 rot="10800000" flipV="1">
                <a:off x="3585562" y="5514109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/>
              <p:cNvCxnSpPr/>
              <p:nvPr/>
            </p:nvCxnSpPr>
            <p:spPr>
              <a:xfrm rot="10800000">
                <a:off x="3901446" y="5505810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rot="10800000">
                <a:off x="3954093" y="5309075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2" name="テキスト ボックス 221"/>
            <p:cNvSpPr txBox="1"/>
            <p:nvPr/>
          </p:nvSpPr>
          <p:spPr>
            <a:xfrm>
              <a:off x="1136616" y="2881153"/>
              <a:ext cx="2970477" cy="551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あるファインマン図</a:t>
              </a:r>
              <a:endParaRPr kumimoji="1" lang="ja-JP" altLang="en-US" dirty="0"/>
            </a:p>
          </p:txBody>
        </p:sp>
      </p:grpSp>
      <p:grpSp>
        <p:nvGrpSpPr>
          <p:cNvPr id="6" name="グループ化 298"/>
          <p:cNvGrpSpPr/>
          <p:nvPr/>
        </p:nvGrpSpPr>
        <p:grpSpPr>
          <a:xfrm>
            <a:off x="5041671" y="1191487"/>
            <a:ext cx="1795808" cy="1733864"/>
            <a:chOff x="4813070" y="825727"/>
            <a:chExt cx="2681082" cy="2588602"/>
          </a:xfrm>
        </p:grpSpPr>
        <p:grpSp>
          <p:nvGrpSpPr>
            <p:cNvPr id="7" name="グループ化 164"/>
            <p:cNvGrpSpPr/>
            <p:nvPr/>
          </p:nvGrpSpPr>
          <p:grpSpPr>
            <a:xfrm>
              <a:off x="4813070" y="825727"/>
              <a:ext cx="2681082" cy="1817714"/>
              <a:chOff x="750918" y="3668686"/>
              <a:chExt cx="3674228" cy="2491045"/>
            </a:xfrm>
          </p:grpSpPr>
          <p:cxnSp>
            <p:nvCxnSpPr>
              <p:cNvPr id="166" name="直線コネクタ 165"/>
              <p:cNvCxnSpPr/>
              <p:nvPr/>
            </p:nvCxnSpPr>
            <p:spPr>
              <a:xfrm rot="16200000" flipH="1">
                <a:off x="1687483" y="3790603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 rot="16200000" flipH="1">
                <a:off x="1507375" y="3909752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/>
              <p:nvPr/>
            </p:nvCxnSpPr>
            <p:spPr>
              <a:xfrm rot="16200000" flipH="1">
                <a:off x="1762299" y="4547063"/>
                <a:ext cx="415636" cy="166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 rot="10800000" flipV="1">
                <a:off x="1429793" y="4799216"/>
                <a:ext cx="551408" cy="146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/>
              <p:nvPr/>
            </p:nvCxnSpPr>
            <p:spPr>
              <a:xfrm rot="10800000" flipV="1">
                <a:off x="1532321" y="4946072"/>
                <a:ext cx="579113" cy="169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 rot="10800000">
                <a:off x="831274" y="4696691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 rot="10800000">
                <a:off x="750918" y="4898967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 rot="16200000" flipV="1">
                <a:off x="1241369" y="5256416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 rot="16200000" flipV="1">
                <a:off x="1427020" y="5192685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 rot="10800000" flipV="1">
                <a:off x="1030780" y="55113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コネクタ 175"/>
              <p:cNvCxnSpPr/>
              <p:nvPr/>
            </p:nvCxnSpPr>
            <p:spPr>
              <a:xfrm rot="10800000" flipV="1">
                <a:off x="1183180" y="56637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rot="10800000">
                <a:off x="1651465" y="5450378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コネクタ 177"/>
              <p:cNvCxnSpPr/>
              <p:nvPr/>
            </p:nvCxnSpPr>
            <p:spPr>
              <a:xfrm rot="10800000">
                <a:off x="1571109" y="5652654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 rot="16200000" flipV="1">
                <a:off x="2028308" y="5926976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 rot="16200000" flipV="1">
                <a:off x="2213959" y="5863245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 rot="5400000" flipH="1" flipV="1">
                <a:off x="3197634" y="5902034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コネクタ 181"/>
              <p:cNvCxnSpPr/>
              <p:nvPr/>
            </p:nvCxnSpPr>
            <p:spPr>
              <a:xfrm rot="5400000" flipH="1" flipV="1">
                <a:off x="3383286" y="5921431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/>
              <p:cNvCxnSpPr/>
              <p:nvPr/>
            </p:nvCxnSpPr>
            <p:spPr>
              <a:xfrm rot="10800000" flipV="1">
                <a:off x="2202877" y="5411586"/>
                <a:ext cx="523698" cy="1579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コネクタ 183"/>
              <p:cNvCxnSpPr/>
              <p:nvPr/>
            </p:nvCxnSpPr>
            <p:spPr>
              <a:xfrm rot="10800000" flipV="1">
                <a:off x="2305402" y="5544589"/>
                <a:ext cx="620678" cy="1939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/>
              <p:cNvCxnSpPr/>
              <p:nvPr/>
            </p:nvCxnSpPr>
            <p:spPr>
              <a:xfrm rot="10800000">
                <a:off x="2926081" y="55612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/>
              <p:cNvCxnSpPr/>
              <p:nvPr/>
            </p:nvCxnSpPr>
            <p:spPr>
              <a:xfrm rot="10800000">
                <a:off x="3011981" y="53811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/>
              <p:cNvCxnSpPr/>
              <p:nvPr/>
            </p:nvCxnSpPr>
            <p:spPr>
              <a:xfrm rot="5400000">
                <a:off x="2601884" y="5173287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/>
              <p:cNvCxnSpPr/>
              <p:nvPr/>
            </p:nvCxnSpPr>
            <p:spPr>
              <a:xfrm rot="5400000">
                <a:off x="2854038" y="5159433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/>
              <p:cNvCxnSpPr/>
              <p:nvPr/>
            </p:nvCxnSpPr>
            <p:spPr>
              <a:xfrm>
                <a:off x="2111433" y="4962698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コネクタ 189"/>
              <p:cNvCxnSpPr/>
              <p:nvPr/>
            </p:nvCxnSpPr>
            <p:spPr>
              <a:xfrm>
                <a:off x="2230582" y="4782589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/>
              <p:cNvCxnSpPr/>
              <p:nvPr/>
            </p:nvCxnSpPr>
            <p:spPr>
              <a:xfrm rot="16200000" flipH="1">
                <a:off x="2069867" y="4588628"/>
                <a:ext cx="318659" cy="27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 rot="10800000" flipV="1">
                <a:off x="2144685" y="4164675"/>
                <a:ext cx="714896" cy="997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 rot="10800000" flipV="1">
                <a:off x="2233357" y="4347557"/>
                <a:ext cx="809102" cy="1052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/>
              <p:cNvCxnSpPr/>
              <p:nvPr/>
            </p:nvCxnSpPr>
            <p:spPr>
              <a:xfrm rot="10800000">
                <a:off x="3045234" y="4350328"/>
                <a:ext cx="329735" cy="22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/>
              <p:nvPr/>
            </p:nvCxnSpPr>
            <p:spPr>
              <a:xfrm rot="5400000">
                <a:off x="2651762" y="3906983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 rot="5400000">
                <a:off x="2887290" y="3876505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/>
              <p:cNvCxnSpPr/>
              <p:nvPr/>
            </p:nvCxnSpPr>
            <p:spPr>
              <a:xfrm rot="10800000">
                <a:off x="3097883" y="4153603"/>
                <a:ext cx="410088" cy="2937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コネクタ 197"/>
              <p:cNvCxnSpPr/>
              <p:nvPr/>
            </p:nvCxnSpPr>
            <p:spPr>
              <a:xfrm rot="10800000" flipV="1">
                <a:off x="3466412" y="4231177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/>
              <p:cNvCxnSpPr/>
              <p:nvPr/>
            </p:nvCxnSpPr>
            <p:spPr>
              <a:xfrm rot="10800000" flipV="1">
                <a:off x="3618813" y="4416828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rot="10800000" flipV="1">
                <a:off x="2939945" y="4862946"/>
                <a:ext cx="468275" cy="304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コネクタ 200"/>
              <p:cNvCxnSpPr/>
              <p:nvPr/>
            </p:nvCxnSpPr>
            <p:spPr>
              <a:xfrm rot="10800000" flipV="1">
                <a:off x="3092346" y="5029199"/>
                <a:ext cx="465502" cy="33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コネクタ 201"/>
              <p:cNvCxnSpPr/>
              <p:nvPr/>
            </p:nvCxnSpPr>
            <p:spPr>
              <a:xfrm rot="16200000" flipH="1">
                <a:off x="3241968" y="4696693"/>
                <a:ext cx="282628" cy="498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/>
              <p:cNvCxnSpPr/>
              <p:nvPr/>
            </p:nvCxnSpPr>
            <p:spPr>
              <a:xfrm rot="16200000" flipH="1">
                <a:off x="3502429" y="4741024"/>
                <a:ext cx="279865" cy="304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>
              <a:xfrm rot="16200000" flipV="1">
                <a:off x="3521833" y="5076313"/>
                <a:ext cx="260454" cy="2105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>
              <a:xfrm rot="16200000" flipV="1">
                <a:off x="3624358" y="4929455"/>
                <a:ext cx="407311" cy="324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/>
              <p:cNvCxnSpPr/>
              <p:nvPr/>
            </p:nvCxnSpPr>
            <p:spPr>
              <a:xfrm rot="10800000" flipV="1">
                <a:off x="3449787" y="5345084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/>
              <p:cNvCxnSpPr/>
              <p:nvPr/>
            </p:nvCxnSpPr>
            <p:spPr>
              <a:xfrm rot="10800000" flipV="1">
                <a:off x="3585562" y="5514109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/>
              <p:cNvCxnSpPr/>
              <p:nvPr/>
            </p:nvCxnSpPr>
            <p:spPr>
              <a:xfrm rot="10800000">
                <a:off x="3901446" y="5505810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/>
              <p:cNvCxnSpPr/>
              <p:nvPr/>
            </p:nvCxnSpPr>
            <p:spPr>
              <a:xfrm rot="10800000">
                <a:off x="3954093" y="5309075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円/楕円 210"/>
            <p:cNvSpPr/>
            <p:nvPr/>
          </p:nvSpPr>
          <p:spPr>
            <a:xfrm>
              <a:off x="6367549" y="1457491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円/楕円 211"/>
            <p:cNvSpPr/>
            <p:nvPr/>
          </p:nvSpPr>
          <p:spPr>
            <a:xfrm>
              <a:off x="6719449" y="1942391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円/楕円 212"/>
            <p:cNvSpPr/>
            <p:nvPr/>
          </p:nvSpPr>
          <p:spPr>
            <a:xfrm>
              <a:off x="5705324" y="192576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円/楕円 213"/>
            <p:cNvSpPr/>
            <p:nvPr/>
          </p:nvSpPr>
          <p:spPr>
            <a:xfrm>
              <a:off x="5223199" y="1343891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円/楕円 214"/>
            <p:cNvSpPr/>
            <p:nvPr/>
          </p:nvSpPr>
          <p:spPr>
            <a:xfrm>
              <a:off x="5924224" y="94766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円/楕円 215"/>
            <p:cNvSpPr/>
            <p:nvPr/>
          </p:nvSpPr>
          <p:spPr>
            <a:xfrm>
              <a:off x="4826974" y="204491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円/楕円 216"/>
            <p:cNvSpPr/>
            <p:nvPr/>
          </p:nvSpPr>
          <p:spPr>
            <a:xfrm>
              <a:off x="5475349" y="2527041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円/楕円 217"/>
            <p:cNvSpPr/>
            <p:nvPr/>
          </p:nvSpPr>
          <p:spPr>
            <a:xfrm>
              <a:off x="6738849" y="101416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円/楕円 218"/>
            <p:cNvSpPr/>
            <p:nvPr/>
          </p:nvSpPr>
          <p:spPr>
            <a:xfrm>
              <a:off x="6306599" y="241066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円/楕円 219"/>
            <p:cNvSpPr/>
            <p:nvPr/>
          </p:nvSpPr>
          <p:spPr>
            <a:xfrm>
              <a:off x="7154474" y="1629291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円/楕円 220"/>
            <p:cNvSpPr/>
            <p:nvPr/>
          </p:nvSpPr>
          <p:spPr>
            <a:xfrm>
              <a:off x="7121224" y="2410666"/>
              <a:ext cx="133004" cy="1163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4889758" y="2862928"/>
              <a:ext cx="2534910" cy="551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面に印をつける</a:t>
              </a:r>
              <a:endParaRPr kumimoji="1" lang="ja-JP" altLang="en-US" dirty="0"/>
            </a:p>
          </p:txBody>
        </p:sp>
      </p:grpSp>
      <p:grpSp>
        <p:nvGrpSpPr>
          <p:cNvPr id="8" name="グループ化 299"/>
          <p:cNvGrpSpPr/>
          <p:nvPr/>
        </p:nvGrpSpPr>
        <p:grpSpPr>
          <a:xfrm>
            <a:off x="4958253" y="3006437"/>
            <a:ext cx="1985892" cy="1826060"/>
            <a:chOff x="4627418" y="3311235"/>
            <a:chExt cx="2964873" cy="2726249"/>
          </a:xfrm>
        </p:grpSpPr>
        <p:grpSp>
          <p:nvGrpSpPr>
            <p:cNvPr id="9" name="グループ化 118"/>
            <p:cNvGrpSpPr/>
            <p:nvPr/>
          </p:nvGrpSpPr>
          <p:grpSpPr>
            <a:xfrm>
              <a:off x="4857406" y="3347255"/>
              <a:ext cx="2681082" cy="1817714"/>
              <a:chOff x="750918" y="3668686"/>
              <a:chExt cx="3674228" cy="2491045"/>
            </a:xfrm>
          </p:grpSpPr>
          <p:cxnSp>
            <p:nvCxnSpPr>
              <p:cNvPr id="30" name="直線コネクタ 29"/>
              <p:cNvCxnSpPr/>
              <p:nvPr/>
            </p:nvCxnSpPr>
            <p:spPr>
              <a:xfrm rot="16200000" flipH="1">
                <a:off x="1687483" y="3790603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16200000" flipH="1">
                <a:off x="1507375" y="3909752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rot="16200000" flipH="1">
                <a:off x="1762299" y="4547063"/>
                <a:ext cx="415636" cy="166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 rot="10800000" flipV="1">
                <a:off x="1429793" y="4799216"/>
                <a:ext cx="551408" cy="146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 rot="10800000" flipV="1">
                <a:off x="1532321" y="4946072"/>
                <a:ext cx="579113" cy="169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 rot="10800000">
                <a:off x="831274" y="4696691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 rot="10800000">
                <a:off x="750918" y="4898967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 rot="16200000" flipV="1">
                <a:off x="1241369" y="5256416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rot="16200000" flipV="1">
                <a:off x="1427020" y="5192685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rot="10800000" flipV="1">
                <a:off x="1030780" y="55113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 rot="10800000" flipV="1">
                <a:off x="1183180" y="5663737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 rot="10800000">
                <a:off x="1651465" y="5450378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10800000">
                <a:off x="1571109" y="5652654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16200000" flipV="1">
                <a:off x="2028308" y="5926976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16200000" flipV="1">
                <a:off x="2213959" y="5863245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5400000" flipH="1" flipV="1">
                <a:off x="3197634" y="5902034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5400000" flipH="1" flipV="1">
                <a:off x="3383286" y="5921431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10800000" flipV="1">
                <a:off x="2202877" y="5411586"/>
                <a:ext cx="523698" cy="1579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10800000" flipV="1">
                <a:off x="2305402" y="5544589"/>
                <a:ext cx="620678" cy="1939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10800000">
                <a:off x="2926081" y="55612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10800000">
                <a:off x="3011981" y="5381116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rot="5400000">
                <a:off x="2601884" y="5173287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rot="5400000">
                <a:off x="2854038" y="5159433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2111433" y="4962698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2230582" y="4782589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16200000" flipH="1">
                <a:off x="2069867" y="4588628"/>
                <a:ext cx="318659" cy="27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10800000" flipV="1">
                <a:off x="2144685" y="4164675"/>
                <a:ext cx="714896" cy="997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rot="10800000" flipV="1">
                <a:off x="2233357" y="4347557"/>
                <a:ext cx="809102" cy="1052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rot="10800000">
                <a:off x="3045234" y="4350328"/>
                <a:ext cx="329735" cy="22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5400000">
                <a:off x="2651762" y="3906983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5400000">
                <a:off x="2887290" y="3876505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10800000">
                <a:off x="3097883" y="4153603"/>
                <a:ext cx="410088" cy="2937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10800000" flipV="1">
                <a:off x="3466412" y="4231177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10800000" flipV="1">
                <a:off x="3618813" y="4416828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10800000" flipV="1">
                <a:off x="2939945" y="4862946"/>
                <a:ext cx="468275" cy="304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10800000" flipV="1">
                <a:off x="3092346" y="5029199"/>
                <a:ext cx="465502" cy="33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16200000" flipH="1">
                <a:off x="3241968" y="4696693"/>
                <a:ext cx="282628" cy="498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16200000" flipH="1">
                <a:off x="3502429" y="4741024"/>
                <a:ext cx="279865" cy="304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rot="16200000" flipV="1">
                <a:off x="3521833" y="5076313"/>
                <a:ext cx="260454" cy="2105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 rot="16200000" flipV="1">
                <a:off x="3624358" y="4929455"/>
                <a:ext cx="407311" cy="324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/>
              <p:nvPr/>
            </p:nvCxnSpPr>
            <p:spPr>
              <a:xfrm rot="10800000" flipV="1">
                <a:off x="3449787" y="5345084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rot="10800000" flipV="1">
                <a:off x="3585562" y="5514109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rot="10800000">
                <a:off x="3901446" y="5505810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 rot="10800000">
                <a:off x="3954093" y="5309075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4" name="テキスト ボックス 223"/>
            <p:cNvSpPr txBox="1"/>
            <p:nvPr/>
          </p:nvSpPr>
          <p:spPr>
            <a:xfrm>
              <a:off x="5125632" y="5486083"/>
              <a:ext cx="1852840" cy="551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線でつなぐ</a:t>
              </a:r>
              <a:endParaRPr kumimoji="1" lang="ja-JP" altLang="en-US" dirty="0"/>
            </a:p>
          </p:txBody>
        </p:sp>
        <p:grpSp>
          <p:nvGrpSpPr>
            <p:cNvPr id="10" name="グループ化 259"/>
            <p:cNvGrpSpPr/>
            <p:nvPr/>
          </p:nvGrpSpPr>
          <p:grpSpPr>
            <a:xfrm>
              <a:off x="4627418" y="3311235"/>
              <a:ext cx="2964873" cy="2008910"/>
              <a:chOff x="4627418" y="3311235"/>
              <a:chExt cx="2964873" cy="2008910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 flipV="1">
                <a:off x="5276590" y="3550651"/>
                <a:ext cx="738219" cy="45428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 rot="5400000" flipH="1" flipV="1">
                <a:off x="4829299" y="4142240"/>
                <a:ext cx="579692" cy="31468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4953936" y="4593863"/>
                <a:ext cx="598386" cy="462321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flipV="1">
                <a:off x="4957069" y="4459429"/>
                <a:ext cx="891282" cy="142266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/>
              <p:nvPr/>
            </p:nvCxnSpPr>
            <p:spPr>
              <a:xfrm>
                <a:off x="5279789" y="4008339"/>
                <a:ext cx="573260" cy="45109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 flipV="1">
                <a:off x="5851416" y="3998608"/>
                <a:ext cx="738219" cy="45428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flipV="1">
                <a:off x="5275091" y="3998942"/>
                <a:ext cx="1310979" cy="9398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5400000" flipH="1" flipV="1">
                <a:off x="5402059" y="4609626"/>
                <a:ext cx="601186" cy="300793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6017509" y="3557250"/>
                <a:ext cx="573260" cy="44169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>
                <a:off x="5851483" y="4453164"/>
                <a:ext cx="573260" cy="44169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6590769" y="3998942"/>
                <a:ext cx="728322" cy="319521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16200000" flipH="1">
                <a:off x="6487394" y="4097616"/>
                <a:ext cx="512177" cy="314827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10800000" flipV="1">
                <a:off x="6426310" y="4515817"/>
                <a:ext cx="469884" cy="385304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5853049" y="4454730"/>
                <a:ext cx="1052543" cy="56386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flipV="1">
                <a:off x="5557022" y="4901121"/>
                <a:ext cx="864589" cy="16446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>
                <a:off x="6429442" y="4899555"/>
                <a:ext cx="800371" cy="6735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>
                <a:off x="6014377" y="3554117"/>
                <a:ext cx="783142" cy="73615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 rot="5400000" flipH="1" flipV="1">
                <a:off x="6506190" y="3712311"/>
                <a:ext cx="371210" cy="202051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rot="16200000" flipH="1">
                <a:off x="6719988" y="3714660"/>
                <a:ext cx="686032" cy="52157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 flipV="1">
                <a:off x="6907158" y="4318463"/>
                <a:ext cx="416632" cy="194220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 rot="16200000" flipH="1">
                <a:off x="6842158" y="4579250"/>
                <a:ext cx="460487" cy="33361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 rot="5400000" flipH="1" flipV="1">
                <a:off x="6954931" y="4602744"/>
                <a:ext cx="648442" cy="89281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>
                <a:off x="4946073" y="3962400"/>
                <a:ext cx="304800" cy="55418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 rot="16200000" flipH="1">
                <a:off x="5056910" y="3796143"/>
                <a:ext cx="332509" cy="83128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 rot="16200000" flipH="1">
                <a:off x="5818911" y="3380507"/>
                <a:ext cx="249381" cy="110838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rot="5400000">
                <a:off x="6643258" y="3484423"/>
                <a:ext cx="304799" cy="4155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/>
              <p:nvPr/>
            </p:nvCxnSpPr>
            <p:spPr>
              <a:xfrm rot="10800000" flipV="1">
                <a:off x="6774878" y="3505202"/>
                <a:ext cx="290941" cy="152399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3" name="直線コネクタ 242"/>
              <p:cNvCxnSpPr/>
              <p:nvPr/>
            </p:nvCxnSpPr>
            <p:spPr>
              <a:xfrm rot="5400000">
                <a:off x="7294421" y="4107877"/>
                <a:ext cx="221674" cy="18010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5" name="直線コネクタ 244"/>
              <p:cNvCxnSpPr/>
              <p:nvPr/>
            </p:nvCxnSpPr>
            <p:spPr>
              <a:xfrm rot="10800000">
                <a:off x="7329055" y="4336473"/>
                <a:ext cx="263236" cy="9698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8" name="直線コネクタ 247"/>
              <p:cNvCxnSpPr/>
              <p:nvPr/>
            </p:nvCxnSpPr>
            <p:spPr>
              <a:xfrm rot="16200000" flipV="1">
                <a:off x="7204365" y="5001491"/>
                <a:ext cx="166255" cy="138545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/>
              <p:cNvCxnSpPr/>
              <p:nvPr/>
            </p:nvCxnSpPr>
            <p:spPr>
              <a:xfrm rot="16200000" flipV="1">
                <a:off x="6303820" y="5056911"/>
                <a:ext cx="277091" cy="27706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>
              <a:xfrm rot="16200000" flipV="1">
                <a:off x="5493331" y="5119257"/>
                <a:ext cx="277089" cy="124687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4" name="直線コネクタ 253"/>
              <p:cNvCxnSpPr/>
              <p:nvPr/>
            </p:nvCxnSpPr>
            <p:spPr>
              <a:xfrm flipV="1">
                <a:off x="5361709" y="5056911"/>
                <a:ext cx="193964" cy="19396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/>
              <p:cNvCxnSpPr/>
              <p:nvPr/>
            </p:nvCxnSpPr>
            <p:spPr>
              <a:xfrm flipV="1">
                <a:off x="4738255" y="4613565"/>
                <a:ext cx="193964" cy="193962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>
              <a:xfrm>
                <a:off x="4627418" y="4572000"/>
                <a:ext cx="290946" cy="13855"/>
              </a:xfrm>
              <a:prstGeom prst="lin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グループ化 300"/>
          <p:cNvGrpSpPr/>
          <p:nvPr/>
        </p:nvGrpSpPr>
        <p:grpSpPr>
          <a:xfrm>
            <a:off x="1276609" y="2992581"/>
            <a:ext cx="2190023" cy="2034641"/>
            <a:chOff x="1052173" y="3297380"/>
            <a:chExt cx="3269634" cy="3037653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52173" y="5370082"/>
              <a:ext cx="3269634" cy="9649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/>
                <a:t>Dual </a:t>
              </a:r>
              <a:r>
                <a:rPr lang="ja-JP" altLang="en-US" dirty="0" smtClean="0"/>
                <a:t>な図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離散化された世界面</a:t>
              </a:r>
              <a:endParaRPr lang="en-US" altLang="ja-JP" dirty="0" smtClean="0"/>
            </a:p>
          </p:txBody>
        </p:sp>
        <p:grpSp>
          <p:nvGrpSpPr>
            <p:cNvPr id="12" name="グループ化 296"/>
            <p:cNvGrpSpPr/>
            <p:nvPr/>
          </p:nvGrpSpPr>
          <p:grpSpPr>
            <a:xfrm>
              <a:off x="1108364" y="3297380"/>
              <a:ext cx="2951018" cy="2008910"/>
              <a:chOff x="1108364" y="3297380"/>
              <a:chExt cx="2951018" cy="2008910"/>
            </a:xfrm>
          </p:grpSpPr>
          <p:cxnSp>
            <p:nvCxnSpPr>
              <p:cNvPr id="262" name="直線コネクタ 261"/>
              <p:cNvCxnSpPr/>
              <p:nvPr/>
            </p:nvCxnSpPr>
            <p:spPr>
              <a:xfrm flipV="1">
                <a:off x="1743681" y="3536796"/>
                <a:ext cx="738219" cy="45428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直線コネクタ 262"/>
              <p:cNvCxnSpPr/>
              <p:nvPr/>
            </p:nvCxnSpPr>
            <p:spPr>
              <a:xfrm rot="5400000" flipH="1" flipV="1">
                <a:off x="1296390" y="4128385"/>
                <a:ext cx="579692" cy="31468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直線コネクタ 263"/>
              <p:cNvCxnSpPr/>
              <p:nvPr/>
            </p:nvCxnSpPr>
            <p:spPr>
              <a:xfrm>
                <a:off x="1421027" y="4580008"/>
                <a:ext cx="598386" cy="462321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直線コネクタ 264"/>
              <p:cNvCxnSpPr/>
              <p:nvPr/>
            </p:nvCxnSpPr>
            <p:spPr>
              <a:xfrm flipV="1">
                <a:off x="1424160" y="4445574"/>
                <a:ext cx="891282" cy="142266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直線コネクタ 265"/>
              <p:cNvCxnSpPr/>
              <p:nvPr/>
            </p:nvCxnSpPr>
            <p:spPr>
              <a:xfrm>
                <a:off x="1746880" y="3994484"/>
                <a:ext cx="573260" cy="45109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直線コネクタ 266"/>
              <p:cNvCxnSpPr/>
              <p:nvPr/>
            </p:nvCxnSpPr>
            <p:spPr>
              <a:xfrm flipV="1">
                <a:off x="2318507" y="3984753"/>
                <a:ext cx="738219" cy="45428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直線コネクタ 267"/>
              <p:cNvCxnSpPr/>
              <p:nvPr/>
            </p:nvCxnSpPr>
            <p:spPr>
              <a:xfrm flipV="1">
                <a:off x="1742182" y="3985087"/>
                <a:ext cx="1310979" cy="939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>
              <a:xfrm rot="5400000" flipH="1" flipV="1">
                <a:off x="1869150" y="4595771"/>
                <a:ext cx="601186" cy="30079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/>
              <p:cNvCxnSpPr/>
              <p:nvPr/>
            </p:nvCxnSpPr>
            <p:spPr>
              <a:xfrm>
                <a:off x="2484600" y="3543395"/>
                <a:ext cx="573260" cy="44169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/>
              <p:cNvCxnSpPr/>
              <p:nvPr/>
            </p:nvCxnSpPr>
            <p:spPr>
              <a:xfrm>
                <a:off x="2318574" y="4439309"/>
                <a:ext cx="573260" cy="44169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>
                <a:off x="3057860" y="3985087"/>
                <a:ext cx="728322" cy="319521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 rot="16200000" flipH="1">
                <a:off x="2954485" y="4083761"/>
                <a:ext cx="512177" cy="314827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 rot="10800000" flipV="1">
                <a:off x="2893401" y="4501962"/>
                <a:ext cx="469884" cy="385304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>
              <a:xfrm>
                <a:off x="2320140" y="4440875"/>
                <a:ext cx="1052543" cy="56386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 flipV="1">
                <a:off x="2024113" y="4887266"/>
                <a:ext cx="864589" cy="16446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/>
              <p:nvPr/>
            </p:nvCxnSpPr>
            <p:spPr>
              <a:xfrm>
                <a:off x="2896533" y="4885700"/>
                <a:ext cx="800371" cy="6735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直線コネクタ 277"/>
              <p:cNvCxnSpPr/>
              <p:nvPr/>
            </p:nvCxnSpPr>
            <p:spPr>
              <a:xfrm>
                <a:off x="2481468" y="3540262"/>
                <a:ext cx="783142" cy="73615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直線コネクタ 278"/>
              <p:cNvCxnSpPr/>
              <p:nvPr/>
            </p:nvCxnSpPr>
            <p:spPr>
              <a:xfrm rot="5400000" flipH="1" flipV="1">
                <a:off x="2973281" y="3698456"/>
                <a:ext cx="371210" cy="202051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直線コネクタ 279"/>
              <p:cNvCxnSpPr/>
              <p:nvPr/>
            </p:nvCxnSpPr>
            <p:spPr>
              <a:xfrm rot="16200000" flipH="1">
                <a:off x="3187079" y="3700805"/>
                <a:ext cx="686032" cy="52157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 flipV="1">
                <a:off x="3374249" y="4304608"/>
                <a:ext cx="416632" cy="19422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>
              <a:xfrm rot="16200000" flipH="1">
                <a:off x="3309249" y="4565395"/>
                <a:ext cx="460487" cy="33361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 rot="5400000" flipH="1" flipV="1">
                <a:off x="3422022" y="4588889"/>
                <a:ext cx="648442" cy="89281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直線コネクタ 283"/>
              <p:cNvCxnSpPr/>
              <p:nvPr/>
            </p:nvCxnSpPr>
            <p:spPr>
              <a:xfrm>
                <a:off x="1413164" y="3948545"/>
                <a:ext cx="304800" cy="5541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/>
              <p:nvPr/>
            </p:nvCxnSpPr>
            <p:spPr>
              <a:xfrm rot="16200000" flipH="1">
                <a:off x="1524001" y="3782288"/>
                <a:ext cx="332509" cy="8312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/>
              <p:nvPr/>
            </p:nvCxnSpPr>
            <p:spPr>
              <a:xfrm rot="16200000" flipH="1">
                <a:off x="2286002" y="3366652"/>
                <a:ext cx="249381" cy="11083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/>
              <p:nvPr/>
            </p:nvCxnSpPr>
            <p:spPr>
              <a:xfrm rot="5400000">
                <a:off x="3110349" y="3470568"/>
                <a:ext cx="304799" cy="4155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/>
              <p:nvPr/>
            </p:nvCxnSpPr>
            <p:spPr>
              <a:xfrm rot="10800000" flipV="1">
                <a:off x="3241969" y="3491347"/>
                <a:ext cx="290941" cy="15239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/>
              <p:nvPr/>
            </p:nvCxnSpPr>
            <p:spPr>
              <a:xfrm rot="5400000">
                <a:off x="3761512" y="4094022"/>
                <a:ext cx="221674" cy="1801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/>
              <p:nvPr/>
            </p:nvCxnSpPr>
            <p:spPr>
              <a:xfrm rot="10800000">
                <a:off x="3796146" y="4322618"/>
                <a:ext cx="263236" cy="9698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直線コネクタ 290"/>
              <p:cNvCxnSpPr/>
              <p:nvPr/>
            </p:nvCxnSpPr>
            <p:spPr>
              <a:xfrm rot="16200000" flipV="1">
                <a:off x="3671456" y="4987636"/>
                <a:ext cx="166255" cy="138545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直線コネクタ 291"/>
              <p:cNvCxnSpPr/>
              <p:nvPr/>
            </p:nvCxnSpPr>
            <p:spPr>
              <a:xfrm rot="16200000" flipV="1">
                <a:off x="2770911" y="5043056"/>
                <a:ext cx="277091" cy="27706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直線コネクタ 292"/>
              <p:cNvCxnSpPr/>
              <p:nvPr/>
            </p:nvCxnSpPr>
            <p:spPr>
              <a:xfrm rot="16200000" flipV="1">
                <a:off x="1960422" y="5105402"/>
                <a:ext cx="277089" cy="124687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直線コネクタ 293"/>
              <p:cNvCxnSpPr/>
              <p:nvPr/>
            </p:nvCxnSpPr>
            <p:spPr>
              <a:xfrm flipV="1">
                <a:off x="1828800" y="5043056"/>
                <a:ext cx="193964" cy="19396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/>
              <p:cNvCxnSpPr/>
              <p:nvPr/>
            </p:nvCxnSpPr>
            <p:spPr>
              <a:xfrm flipV="1">
                <a:off x="1219201" y="4585855"/>
                <a:ext cx="193964" cy="19396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/>
              <p:nvPr/>
            </p:nvCxnSpPr>
            <p:spPr>
              <a:xfrm>
                <a:off x="1108364" y="4572000"/>
                <a:ext cx="290946" cy="13855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02" name="右矢印 301"/>
          <p:cNvSpPr/>
          <p:nvPr/>
        </p:nvSpPr>
        <p:spPr>
          <a:xfrm>
            <a:off x="3962400" y="19050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右矢印 302"/>
          <p:cNvSpPr/>
          <p:nvPr/>
        </p:nvSpPr>
        <p:spPr>
          <a:xfrm flipH="1">
            <a:off x="3916680" y="374904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環状矢印 304"/>
          <p:cNvSpPr/>
          <p:nvPr/>
        </p:nvSpPr>
        <p:spPr>
          <a:xfrm rot="3282000">
            <a:off x="6309362" y="2225039"/>
            <a:ext cx="1234440" cy="1234440"/>
          </a:xfrm>
          <a:prstGeom prst="circularArrow">
            <a:avLst>
              <a:gd name="adj1" fmla="val 8649"/>
              <a:gd name="adj2" fmla="val 1103416"/>
              <a:gd name="adj3" fmla="val 20622085"/>
              <a:gd name="adj4" fmla="val 1595211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366527" y="596977"/>
            <a:ext cx="599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 </a:t>
            </a:r>
            <a:r>
              <a:rPr kumimoji="1" lang="ja-JP" altLang="en-US" dirty="0" smtClean="0"/>
              <a:t>ファインマン図は離散化された世界面と</a:t>
            </a:r>
            <a:r>
              <a:rPr kumimoji="1" lang="en-US" altLang="ja-JP" dirty="0" smtClean="0"/>
              <a:t>1:1</a:t>
            </a:r>
            <a:r>
              <a:rPr kumimoji="1" lang="ja-JP" altLang="en-US" dirty="0" smtClean="0"/>
              <a:t>対応している</a:t>
            </a:r>
            <a:endParaRPr kumimoji="1" lang="ja-JP" altLang="en-US" dirty="0"/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105948" y="5266112"/>
            <a:ext cx="903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ファインマン図の和　⇔ 世界面の可能な離散化の方法についての和　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dynamical lattice)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pic>
        <p:nvPicPr>
          <p:cNvPr id="240" name="図 239" descr="\documentclass{slides}&#10;\pagestyle{empty}&#10;&#10;\begin{document}&#10;\[&#10;Z_{MM} \rightarrow Z_{\rm 2d\; gravity + matter 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165" y="5818447"/>
            <a:ext cx="2921030" cy="2540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1" name="図 240" descr="\documentclass{slides}&#10;\pagestyle{empty}&#10;&#10;\begin{document}&#10;\[&#10;N \rightarrow \infty, \;\; g\rightarrow g_c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6243" y="5886334"/>
            <a:ext cx="1981232" cy="2286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2" name="図 241" descr="\documentclass{slides}&#10;\pagestyle{empty}&#10;&#10;\begin{document}&#10;\[&#10;N(g-g_c)^{1-\gamma/2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36803" y="6221614"/>
            <a:ext cx="1841524" cy="3175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44" name="テキスト ボックス 243"/>
          <p:cNvSpPr txBox="1"/>
          <p:nvPr/>
        </p:nvSpPr>
        <p:spPr>
          <a:xfrm>
            <a:off x="4400203" y="6231774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w</a:t>
            </a:r>
            <a:r>
              <a:rPr kumimoji="1" lang="en-US" altLang="ja-JP" sz="1600" dirty="0" smtClean="0"/>
              <a:t>ith </a:t>
            </a:r>
            <a:endParaRPr kumimoji="1" lang="ja-JP" altLang="en-US" sz="1600" dirty="0"/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7128163" y="6247014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fixed</a:t>
            </a:r>
            <a:endParaRPr kumimoji="1" lang="ja-JP" altLang="en-US" sz="1600" dirty="0"/>
          </a:p>
        </p:txBody>
      </p:sp>
      <p:sp>
        <p:nvSpPr>
          <p:cNvPr id="247" name="大かっこ 246"/>
          <p:cNvSpPr/>
          <p:nvPr/>
        </p:nvSpPr>
        <p:spPr>
          <a:xfrm>
            <a:off x="4217323" y="5835534"/>
            <a:ext cx="3672840" cy="70104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914400" y="6192980"/>
            <a:ext cx="310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dirty="0" smtClean="0">
                <a:solidFill>
                  <a:srgbClr val="FF0000"/>
                </a:solidFill>
              </a:rPr>
              <a:t>n the double scaling limit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2109" y="1482436"/>
            <a:ext cx="3602182" cy="713509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今日のお話の内容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46909" y="4211781"/>
            <a:ext cx="635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行列模型から</a:t>
            </a:r>
            <a:r>
              <a:rPr kumimoji="1" lang="en-US" altLang="ja-JP" dirty="0" smtClean="0"/>
              <a:t>Minimal string</a:t>
            </a:r>
            <a:r>
              <a:rPr kumimoji="1" lang="ja-JP" altLang="en-US" dirty="0" smtClean="0"/>
              <a:t>の相関関数が導出できるか？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0764" y="2646220"/>
            <a:ext cx="6175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開弦の頂点演算子</a:t>
            </a:r>
            <a:r>
              <a:rPr kumimoji="1" lang="en-US" altLang="ja-JP" dirty="0" smtClean="0"/>
              <a:t>(boundary operator)</a:t>
            </a:r>
            <a:r>
              <a:rPr kumimoji="1" lang="ja-JP" altLang="en-US" dirty="0" smtClean="0"/>
              <a:t>は行列模型では</a:t>
            </a:r>
            <a:endParaRPr kumimoji="1" lang="en-US" altLang="ja-JP" dirty="0" smtClean="0"/>
          </a:p>
          <a:p>
            <a:r>
              <a:rPr lang="ja-JP" altLang="en-US" dirty="0" smtClean="0"/>
              <a:t>　　どのように記述されるのか？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37709" y="3505200"/>
            <a:ext cx="403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[cf. </a:t>
            </a:r>
            <a:r>
              <a:rPr kumimoji="1" lang="en-US" altLang="ja-JP" sz="1400" dirty="0" err="1" smtClean="0"/>
              <a:t>Hosomichi</a:t>
            </a:r>
            <a:r>
              <a:rPr kumimoji="1" lang="en-US" altLang="ja-JP" sz="1400" dirty="0" smtClean="0"/>
              <a:t>, </a:t>
            </a:r>
            <a:r>
              <a:rPr kumimoji="1" lang="en-US" altLang="ja-JP" sz="1400" dirty="0" err="1" smtClean="0"/>
              <a:t>Bourgine-Hosomich-Kostov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79272" y="4835236"/>
            <a:ext cx="4347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[cf. </a:t>
            </a:r>
            <a:r>
              <a:rPr kumimoji="1" lang="en-US" altLang="ja-JP" sz="1400" dirty="0" err="1" smtClean="0"/>
              <a:t>Belavin</a:t>
            </a:r>
            <a:r>
              <a:rPr lang="en-US" altLang="ja-JP" sz="1400" dirty="0" err="1" smtClean="0"/>
              <a:t>-Zamolodchikov</a:t>
            </a:r>
            <a:r>
              <a:rPr lang="en-US" altLang="ja-JP" sz="1400" dirty="0" smtClean="0"/>
              <a:t> for bulk </a:t>
            </a:r>
            <a:r>
              <a:rPr lang="en-US" altLang="ja-JP" sz="1400" dirty="0" err="1" smtClean="0"/>
              <a:t>correlators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5126189" y="928255"/>
            <a:ext cx="3796145" cy="325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381" y="0"/>
            <a:ext cx="5098473" cy="665018"/>
          </a:xfrm>
        </p:spPr>
        <p:txBody>
          <a:bodyPr>
            <a:normAutofit/>
          </a:bodyPr>
          <a:lstStyle/>
          <a:p>
            <a:r>
              <a:rPr kumimoji="1" lang="en-US" altLang="ja-JP" sz="3200" dirty="0" err="1" smtClean="0"/>
              <a:t>Resolvent</a:t>
            </a:r>
            <a:r>
              <a:rPr kumimoji="1" lang="ja-JP" altLang="en-US" sz="3200" dirty="0" smtClean="0"/>
              <a:t>とは何か</a:t>
            </a:r>
            <a:r>
              <a:rPr kumimoji="1" lang="en-US" altLang="ja-JP" sz="3200" dirty="0" smtClean="0"/>
              <a:t> ?</a:t>
            </a:r>
            <a:endParaRPr kumimoji="1" lang="ja-JP" altLang="en-US" sz="3200" dirty="0"/>
          </a:p>
        </p:txBody>
      </p:sp>
      <p:pic>
        <p:nvPicPr>
          <p:cNvPr id="7" name="図 6" descr="\documentclass{slides}&#10;\pagestyle{empty}&#10;&#10;\begin{document}&#10;\[&#10;w(x)=\left\langle&#10;{\rm tr} \frac{1}{M-x}&#10;\right\rangle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982" y="1048325"/>
            <a:ext cx="2311437" cy="5588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5" name="図 74" descr="\documentclass{slides}&#10;\pagestyle{empty}&#10;&#10;\begin{document}&#10;\[&#10;Z\equiv \langle {\rm tr} \log (M-x) \rangle =\sum_n \frac{1}{n} &#10;x^{-n}&#10;\langle {\rm tr} M^n \rangle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837" y="2710869"/>
            <a:ext cx="4255222" cy="5449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図 8" descr="\documentclass{slides}&#10;\pagestyle{empty}&#10;&#10;\begin{document}&#10;\[&#10;x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88655" y="2128982"/>
            <a:ext cx="139702" cy="1270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1704109" y="2022764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で積分したものを考える</a:t>
            </a:r>
            <a:endParaRPr kumimoji="1" lang="ja-JP" altLang="en-US" dirty="0"/>
          </a:p>
        </p:txBody>
      </p:sp>
      <p:grpSp>
        <p:nvGrpSpPr>
          <p:cNvPr id="80" name="グループ化 79"/>
          <p:cNvGrpSpPr/>
          <p:nvPr/>
        </p:nvGrpSpPr>
        <p:grpSpPr>
          <a:xfrm>
            <a:off x="6107095" y="1366976"/>
            <a:ext cx="2117798" cy="1579302"/>
            <a:chOff x="1770611" y="3431308"/>
            <a:chExt cx="2117798" cy="1579302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770611" y="3692528"/>
              <a:ext cx="1773382" cy="1235106"/>
              <a:chOff x="2463340" y="3823855"/>
              <a:chExt cx="3688079" cy="2568633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 rot="16200000" flipH="1">
                <a:off x="3399905" y="4023360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rot="16200000" flipH="1">
                <a:off x="3219797" y="4142509"/>
                <a:ext cx="532015" cy="3823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rot="16200000" flipH="1">
                <a:off x="3474721" y="4779820"/>
                <a:ext cx="415636" cy="166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rot="10800000" flipV="1">
                <a:off x="3142215" y="5031973"/>
                <a:ext cx="551408" cy="1468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rot="10800000" flipV="1">
                <a:off x="3244743" y="5178829"/>
                <a:ext cx="579113" cy="1690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rot="10800000">
                <a:off x="2543696" y="4929448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rot="10800000">
                <a:off x="2463340" y="5131724"/>
                <a:ext cx="590205" cy="2410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 rot="16200000" flipV="1">
                <a:off x="2953791" y="5489173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rot="16200000" flipV="1">
                <a:off x="3139442" y="5425442"/>
                <a:ext cx="329738" cy="1468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rot="10800000" flipV="1">
                <a:off x="2743202" y="5744094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rot="10800000" flipV="1">
                <a:off x="2895602" y="5896494"/>
                <a:ext cx="432261" cy="2992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rot="10800000">
                <a:off x="3363887" y="5683135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rot="10800000">
                <a:off x="3283531" y="5885411"/>
                <a:ext cx="576347" cy="1440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rot="16200000" flipV="1">
                <a:off x="3740730" y="6159733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rot="16200000" flipV="1">
                <a:off x="3926381" y="6096002"/>
                <a:ext cx="340822" cy="1246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rot="5400000" flipH="1" flipV="1">
                <a:off x="4910056" y="6134791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rot="5400000" flipH="1" flipV="1">
                <a:off x="5095708" y="6154188"/>
                <a:ext cx="401781" cy="1386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 rot="10800000" flipV="1">
                <a:off x="3915299" y="5644343"/>
                <a:ext cx="523698" cy="15794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rot="10800000" flipV="1">
                <a:off x="4017824" y="5777346"/>
                <a:ext cx="620678" cy="1939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10800000">
                <a:off x="4638503" y="5793973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rot="10800000">
                <a:off x="4724403" y="5613873"/>
                <a:ext cx="465515" cy="14962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 rot="5400000">
                <a:off x="4314306" y="5406044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 rot="5400000">
                <a:off x="4566460" y="5392190"/>
                <a:ext cx="385156" cy="9698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3807230" y="5178830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3943004" y="5015346"/>
                <a:ext cx="734291" cy="10252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 rot="16200000" flipH="1">
                <a:off x="3782289" y="4821385"/>
                <a:ext cx="318659" cy="27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rot="10800000" flipV="1">
                <a:off x="3857107" y="4397432"/>
                <a:ext cx="714896" cy="997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rot="10800000" flipV="1">
                <a:off x="3945779" y="4580314"/>
                <a:ext cx="809102" cy="1052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 rot="10800000">
                <a:off x="4757656" y="4583085"/>
                <a:ext cx="329735" cy="22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 rot="5400000">
                <a:off x="4310151" y="4085707"/>
                <a:ext cx="573578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5400000">
                <a:off x="4599712" y="4109262"/>
                <a:ext cx="465512" cy="498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10800000">
                <a:off x="4810305" y="4386360"/>
                <a:ext cx="410088" cy="2937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10800000" flipV="1">
                <a:off x="5178834" y="4463934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10800000" flipV="1">
                <a:off x="5331235" y="4649585"/>
                <a:ext cx="457197" cy="2078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10800000" flipV="1">
                <a:off x="4652367" y="5095703"/>
                <a:ext cx="468275" cy="304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10800000" flipV="1">
                <a:off x="4804768" y="5261956"/>
                <a:ext cx="465502" cy="332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16200000" flipH="1">
                <a:off x="4954390" y="4929450"/>
                <a:ext cx="282628" cy="498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16200000" flipH="1">
                <a:off x="5214851" y="4973781"/>
                <a:ext cx="279865" cy="304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16200000" flipV="1">
                <a:off x="5234255" y="5309070"/>
                <a:ext cx="260454" cy="2105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 rot="16200000" flipV="1">
                <a:off x="5336780" y="5162212"/>
                <a:ext cx="407311" cy="324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rot="10800000" flipV="1">
                <a:off x="5162209" y="5577841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rot="10800000" flipV="1">
                <a:off x="5297984" y="5746866"/>
                <a:ext cx="307567" cy="1911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rot="10800000">
                <a:off x="5613868" y="5738567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10800000">
                <a:off x="5666515" y="5541832"/>
                <a:ext cx="471053" cy="1385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>
                <a:off x="2522915" y="4149437"/>
                <a:ext cx="828501" cy="742602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rot="10800000" flipV="1">
                <a:off x="3466413" y="3857105"/>
                <a:ext cx="1138838" cy="83129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rot="10800000">
                <a:off x="4849096" y="3943006"/>
                <a:ext cx="770309" cy="529242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16200000" flipV="1">
                <a:off x="5436524" y="4987637"/>
                <a:ext cx="1064029" cy="36576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10800000" flipV="1">
                <a:off x="5273041" y="5902036"/>
                <a:ext cx="811876" cy="435033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10800000" flipV="1">
                <a:off x="4161908" y="6334299"/>
                <a:ext cx="925483" cy="22166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10800000">
                <a:off x="2892830" y="6217921"/>
                <a:ext cx="1097280" cy="166256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16200000" flipH="1">
                <a:off x="2189020" y="5497485"/>
                <a:ext cx="878376" cy="229985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4" name="図 63" descr="\documentclass{slides}&#10;\pagestyle{empty}&#10;&#10;\begin{document}&#10;\[&#10;M&#10;\]&#10;\end{document}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35018" y="3486727"/>
              <a:ext cx="279405" cy="1905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6" name="図 65" descr="\documentclass{slides}&#10;\pagestyle{empty}&#10;&#10;\begin{document}&#10;\[&#10;M&#10;\]&#10;\end{document}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80146" y="3431308"/>
              <a:ext cx="279405" cy="1905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7" name="図 66" descr="\documentclass{slides}&#10;\pagestyle{empty}&#10;&#10;\begin{document}&#10;\[&#10;M&#10;\]&#10;\end{document}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375892" y="3819235"/>
              <a:ext cx="279405" cy="1905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8" name="テキスト ボックス 67"/>
            <p:cNvSpPr txBox="1"/>
            <p:nvPr/>
          </p:nvSpPr>
          <p:spPr>
            <a:xfrm>
              <a:off x="3519054" y="418407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</a:t>
              </a:r>
              <a:endParaRPr kumimoji="1" lang="ja-JP" altLang="en-US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546759" y="464127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</a:t>
              </a:r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588327" y="44196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・</a:t>
              </a:r>
              <a:endParaRPr kumimoji="1" lang="ja-JP" altLang="en-US" dirty="0"/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5174192" y="3214254"/>
            <a:ext cx="3709670" cy="646331"/>
            <a:chOff x="4606151" y="3893127"/>
            <a:chExt cx="3709670" cy="646331"/>
          </a:xfrm>
        </p:grpSpPr>
        <p:pic>
          <p:nvPicPr>
            <p:cNvPr id="71" name="図 70" descr="\documentclass{slides}&#10;\pagestyle{empty}&#10;&#10;\begin{document}&#10;\[&#10;{\rm tr} M^n&#10;\]&#10;\end{document}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05927" y="3930071"/>
              <a:ext cx="647710" cy="2159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テキスト ボックス 71"/>
            <p:cNvSpPr txBox="1"/>
            <p:nvPr/>
          </p:nvSpPr>
          <p:spPr>
            <a:xfrm>
              <a:off x="4606151" y="3893127"/>
              <a:ext cx="37096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　　　　　を経路積分に挿入すると、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世界面には、長さ</a:t>
              </a:r>
              <a:r>
                <a:rPr kumimoji="1" lang="en-US" altLang="ja-JP" dirty="0" smtClean="0"/>
                <a:t>n</a:t>
              </a:r>
              <a:r>
                <a:rPr kumimoji="1" lang="ja-JP" altLang="en-US" dirty="0" smtClean="0"/>
                <a:t>の境界ができる。</a:t>
              </a:r>
              <a:endParaRPr kumimoji="1" lang="ja-JP" altLang="en-US" dirty="0"/>
            </a:p>
          </p:txBody>
        </p:sp>
      </p:grpSp>
      <p:pic>
        <p:nvPicPr>
          <p:cNvPr id="103" name="図 102" descr="\documentclass{slides}&#10;\pagestyle{empty}&#10;&#10;\begin{document}&#10;\[&#10;=\sum 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0509" y="3449782"/>
            <a:ext cx="569701" cy="296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7" name="テキスト ボックス 76"/>
          <p:cNvSpPr txBox="1"/>
          <p:nvPr/>
        </p:nvSpPr>
        <p:spPr>
          <a:xfrm>
            <a:off x="1371617" y="3422074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（境界のある世界面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949780" y="375458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境界の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長さ</a:t>
            </a:r>
            <a:endParaRPr kumimoji="1" lang="ja-JP" altLang="en-US" sz="1400" dirty="0"/>
          </a:p>
        </p:txBody>
      </p:sp>
      <p:pic>
        <p:nvPicPr>
          <p:cNvPr id="92" name="図 91" descr="\documentclass{slides}&#10;\pagestyle{empty}&#10;&#10;\begin{document}&#10;\[&#10;Z \sim Z_{(2,2p+1)MS}^{\rm disk}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8038" y="4470400"/>
            <a:ext cx="2082829" cy="4064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6" name="右矢印 85"/>
          <p:cNvSpPr/>
          <p:nvPr/>
        </p:nvSpPr>
        <p:spPr>
          <a:xfrm>
            <a:off x="1219201" y="4571999"/>
            <a:ext cx="443345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12619" y="5583383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Resolvent</a:t>
            </a:r>
            <a:r>
              <a:rPr kumimoji="1" lang="ja-JP" altLang="en-US" dirty="0" smtClean="0"/>
              <a:t>は分配関数の境界宇宙定数での一回微分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022763" y="5001489"/>
            <a:ext cx="530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は境界の長さと結合するので境界の宇宙定数に対応</a:t>
            </a:r>
            <a:endParaRPr kumimoji="1" lang="en-US" altLang="ja-JP" dirty="0" smtClean="0"/>
          </a:p>
        </p:txBody>
      </p:sp>
      <p:pic>
        <p:nvPicPr>
          <p:cNvPr id="89" name="図 88" descr="\documentclass{slides}&#10;\pagestyle{empty}&#10;&#10;\begin{document}&#10;\[&#10;x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65756" y="5107808"/>
            <a:ext cx="139702" cy="1270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0" name="右矢印 89"/>
          <p:cNvSpPr/>
          <p:nvPr/>
        </p:nvSpPr>
        <p:spPr>
          <a:xfrm>
            <a:off x="1260764" y="6234544"/>
            <a:ext cx="443345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7" name="図 96" descr="\documentclass{slides}&#10;\pagestyle{empty}&#10;&#10;\begin{document}&#10;\[&#10;w(x)   \sim  \int_{\partial {\cal M}} \langle  e^{b\phi} \rangle_{(2,2p+1)MS}^{\rm disk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6470" y="6099844"/>
            <a:ext cx="2997203" cy="4585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101" name="直線矢印コネクタ 100"/>
          <p:cNvCxnSpPr/>
          <p:nvPr/>
        </p:nvCxnSpPr>
        <p:spPr>
          <a:xfrm rot="5400000">
            <a:off x="1025237" y="2258292"/>
            <a:ext cx="63730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図 103" descr="\documentclass{slides}&#10;\pagestyle{empty}&#10;&#10;\begin{document}&#10;\[&#10;x^{-}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8291" y="3472873"/>
            <a:ext cx="304805" cy="1778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5" name="テキスト ボックス 104"/>
          <p:cNvSpPr txBox="1"/>
          <p:nvPr/>
        </p:nvSpPr>
        <p:spPr>
          <a:xfrm>
            <a:off x="3768434" y="3366656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境界の長さ</a:t>
            </a:r>
            <a:r>
              <a:rPr kumimoji="1" lang="en-US" altLang="ja-JP" sz="1100" dirty="0" smtClean="0"/>
              <a:t>)</a:t>
            </a:r>
            <a:endParaRPr kumimoji="1" lang="ja-JP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20" y="69268"/>
            <a:ext cx="8104907" cy="658091"/>
          </a:xfrm>
        </p:spPr>
        <p:txBody>
          <a:bodyPr>
            <a:normAutofit/>
          </a:bodyPr>
          <a:lstStyle/>
          <a:p>
            <a:r>
              <a:rPr kumimoji="1" lang="ja-JP" altLang="en-US" sz="2400" b="0" dirty="0" smtClean="0"/>
              <a:t>他の境界演算子・相関関数は行列模型では何か？</a:t>
            </a:r>
            <a:endParaRPr kumimoji="1" lang="ja-JP" altLang="en-US" sz="2400" b="0" dirty="0"/>
          </a:p>
        </p:txBody>
      </p:sp>
      <p:pic>
        <p:nvPicPr>
          <p:cNvPr id="10" name="図 9" descr="\documentclass{slides}&#10;\pagestyle{empty}&#10;&#10;\begin{document}&#10;\[&#10;w(x)   \sim  \int_{\partial {\cal M}} \langle  {\bf 1} \times e^{b\phi} \rangle_{(2,2p+1)MS}^{\rm disk} &#10;= \langle B_{11} \rangle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996" y="1167627"/>
            <a:ext cx="4945859" cy="5226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4" name="図 53" descr="\documentclass{slides}&#10;\pagestyle{empty}&#10;&#10;\begin{document}&#10;\[&#10;B_{1n}=\int_{\partial {\cal M}} \Phi_{1n} e^{\beta_{1n}\phi }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2104" y="1176755"/>
            <a:ext cx="2637026" cy="54059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" name="テキスト ボックス 12"/>
          <p:cNvSpPr txBox="1"/>
          <p:nvPr/>
        </p:nvSpPr>
        <p:spPr>
          <a:xfrm>
            <a:off x="3006438" y="2521528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のような</a:t>
            </a:r>
            <a:r>
              <a:rPr kumimoji="1" lang="ja-JP" altLang="en-US" dirty="0" smtClean="0"/>
              <a:t>一般的な相関関数は記述できるか？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96545" y="665019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(1,n)</a:t>
            </a:r>
            <a:r>
              <a:rPr kumimoji="1" lang="ja-JP" altLang="en-US" dirty="0" smtClean="0"/>
              <a:t>プライマリ場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 rot="16200000" flipH="1">
            <a:off x="7516090" y="1059872"/>
            <a:ext cx="249382" cy="18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左中かっこ 17"/>
          <p:cNvSpPr/>
          <p:nvPr/>
        </p:nvSpPr>
        <p:spPr>
          <a:xfrm>
            <a:off x="568037" y="2008910"/>
            <a:ext cx="207818" cy="83127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1273" y="2050474"/>
            <a:ext cx="629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一般の</a:t>
            </a:r>
            <a:r>
              <a:rPr lang="en-US" altLang="ja-JP" dirty="0" smtClean="0"/>
              <a:t>n</a:t>
            </a:r>
            <a:r>
              <a:rPr kumimoji="1" lang="ja-JP" altLang="en-US" dirty="0" smtClean="0"/>
              <a:t>について　　　　は行列模型では</a:t>
            </a:r>
            <a:r>
              <a:rPr lang="ja-JP" altLang="en-US" dirty="0" smtClean="0"/>
              <a:t>どう記述されるのか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pic>
        <p:nvPicPr>
          <p:cNvPr id="57" name="図 56" descr="\documentclass{slides}&#10;\pagestyle{empty}&#10;&#10;\begin{document}&#10;\[&#10;B_{1n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7017" y="2101275"/>
            <a:ext cx="431805" cy="2159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4" name="テキスト ボックス 23"/>
          <p:cNvSpPr txBox="1"/>
          <p:nvPr/>
        </p:nvSpPr>
        <p:spPr>
          <a:xfrm>
            <a:off x="304799" y="3338946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5"/>
                </a:solidFill>
              </a:rPr>
              <a:t>◆</a:t>
            </a:r>
            <a:r>
              <a:rPr lang="ja-JP" altLang="en-US" dirty="0" smtClean="0"/>
              <a:t> 我々は以下の</a:t>
            </a:r>
            <a:r>
              <a:rPr kumimoji="1" lang="ja-JP" altLang="en-US" dirty="0" smtClean="0"/>
              <a:t>タイプの相関関数を考えた。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8216" y="4949104"/>
            <a:ext cx="715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以下</a:t>
            </a:r>
            <a:r>
              <a:rPr kumimoji="1" lang="ja-JP" altLang="en-US" dirty="0" smtClean="0"/>
              <a:t>の条件を解くことで、　　　　　 は二つの宇宙定数と関係づけられる。</a:t>
            </a:r>
            <a:endParaRPr kumimoji="1" lang="ja-JP" altLang="en-US" dirty="0"/>
          </a:p>
        </p:txBody>
      </p:sp>
      <p:pic>
        <p:nvPicPr>
          <p:cNvPr id="27" name="図 26" descr="\documentclass{slides}&#10;\pagestyle{empty}&#10;&#10;\begin{document}&#10;\[&#10;\{ a_i, b_i\}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1231" y="4985183"/>
            <a:ext cx="787413" cy="2667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5" name="図 54" descr="\documentclass{slides}&#10;\pagestyle{empty}&#10;&#10;\begin{document}&#10;\[&#10;\langle B_{1n_1}B_{1n_2} \cdots B_{1n_k} \rangle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927" y="2572328"/>
            <a:ext cx="2044723" cy="2667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6" name="図 55" descr="\documentclass{slides}&#10;\pagestyle{empty}&#10;&#10;\begin{document}&#10;\[&#10;\langle B_{1n} \rangle=0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510" y="5620328"/>
            <a:ext cx="1206515" cy="2667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8" name="図 57" descr="\documentclass{slides}&#10;\pagestyle{empty}&#10;&#10;\begin{document}&#10;\[&#10;\langle B_{1n_1}B_{1n_2} \rangle =0 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508" y="6077529"/>
            <a:ext cx="1678006" cy="2667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9" name="図 58" descr="\documentclass{slides}&#10;\pagestyle{empty}&#10;&#10;\begin{document}&#10;\[&#10;n \neq 1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0182" y="5592616"/>
            <a:ext cx="721903" cy="2540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0" name="図 59" descr="\documentclass{slides}&#10;\pagestyle{empty}&#10;&#10;\begin{document}&#10;\[&#10;n_1\neq n_2&#10;\]&#10;\end{document}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762" y="6022109"/>
            <a:ext cx="1029380" cy="2540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0" name="左中かっこ 39"/>
          <p:cNvSpPr/>
          <p:nvPr/>
        </p:nvSpPr>
        <p:spPr>
          <a:xfrm>
            <a:off x="1343891" y="5627545"/>
            <a:ext cx="157162" cy="7286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60473" y="6065314"/>
            <a:ext cx="2890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[cf. </a:t>
            </a:r>
            <a:r>
              <a:rPr kumimoji="1" lang="en-US" altLang="ja-JP" sz="1400" dirty="0" err="1" smtClean="0"/>
              <a:t>Belavin</a:t>
            </a:r>
            <a:r>
              <a:rPr lang="en-US" altLang="ja-JP" sz="1400" dirty="0" err="1" smtClean="0"/>
              <a:t>-Zamolodchikov</a:t>
            </a:r>
            <a:r>
              <a:rPr lang="en-US" altLang="ja-JP" sz="1400" dirty="0" smtClean="0"/>
              <a:t> 09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pic>
        <p:nvPicPr>
          <p:cNvPr id="42" name="図 41" descr="\documentclass{slides}&#10;\pagestyle{empty}&#10;&#10;\begin{document}&#10;\[&#10;\left\langle&#10;{\rm tr} \frac{P_j}{F_{\ell}}&#10;\right\rangle&#10;\]&#10;\end{document}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8764" y="3930072"/>
            <a:ext cx="838214" cy="6731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4" name="図 43" descr="\documentclass{slides}&#10;\pagestyle{empty}&#10;&#10;\begin{document}&#10;\[&#10;\left\langle&#10;{\rm tr} \frac{P_j}{F_{\ell}}&#10;\frac{P_k}{F_{m}}&#10;\right\rangle&#10;\]&#10;\end{document}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4762" y="3930073"/>
            <a:ext cx="1244618" cy="6731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5" name="テキスト ボックス 44"/>
          <p:cNvSpPr txBox="1"/>
          <p:nvPr/>
        </p:nvSpPr>
        <p:spPr>
          <a:xfrm>
            <a:off x="568037" y="407323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一点関数：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26327" y="410094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二点関数：</a:t>
            </a:r>
            <a:endParaRPr kumimoji="1" lang="ja-JP" altLang="en-US" dirty="0"/>
          </a:p>
        </p:txBody>
      </p:sp>
      <p:pic>
        <p:nvPicPr>
          <p:cNvPr id="50" name="図 49" descr="\documentclass{slides}&#10;\pagestyle{empty}&#10;&#10;\begin{document}&#10;\[&#10;P_j =\sum_{n=0}^j a_nM^n &#10;\]&#10;\end{document}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7963" y="3457046"/>
            <a:ext cx="1713679" cy="6831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1" name="図 50" descr="\documentclass{slides}&#10;\pagestyle{empty}&#10;&#10;\begin{document}&#10;\[&#10;F_\ell= \sum_{n=0}^{\ell}b_nM^n&#10;\]&#10;\end{document}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0254" y="4165600"/>
            <a:ext cx="1790263" cy="711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2" name="左中かっこ 51"/>
          <p:cNvSpPr/>
          <p:nvPr/>
        </p:nvSpPr>
        <p:spPr>
          <a:xfrm>
            <a:off x="6483927" y="3657600"/>
            <a:ext cx="180109" cy="98367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72545" y="41286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等々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19054" y="558338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32909" y="599901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092" y="96980"/>
            <a:ext cx="4017818" cy="616526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得られた結果</a:t>
            </a:r>
            <a:endParaRPr kumimoji="1" lang="ja-JP" altLang="en-US" sz="3200" dirty="0"/>
          </a:p>
        </p:txBody>
      </p:sp>
      <p:pic>
        <p:nvPicPr>
          <p:cNvPr id="40" name="図 39" descr="\documentclass{slides}&#10;\pagestyle{empty}&#10;&#10;\begin{document}&#10;\[&#10;\left\langle  &#10;{\rm tr} \frac{1}{F_{\ell}(x)}&#10;P_j^{(\ell\ell)}(x,x)&#10;\right\rangle&#10;=\langle B_{1,2\ell-1-2j} \rangle 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3308" y="1283850"/>
            <a:ext cx="4419659" cy="6731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1" name="図 50" descr="\documentclass{slides}&#10;\pagestyle{empty}&#10;&#10;\begin{document}&#10;\[&#10;\left\langle  &#10;{\rm tr} \frac{1}{F_{\ell}(x)}&#10;P_j^{(\ell m)}(x,y)&#10;\frac{1}{F_{m}(y)}&#10;P_k^{(m \ell) }(y,x)&#10;\right\rangle&#10;=\langle B_{1,\ell+m-1-2j}  B_{1,\ell+m-1-2j}  \rangle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454" y="2031991"/>
            <a:ext cx="8547213" cy="6731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テキスト ボックス 15"/>
          <p:cNvSpPr txBox="1"/>
          <p:nvPr/>
        </p:nvSpPr>
        <p:spPr>
          <a:xfrm>
            <a:off x="443336" y="803565"/>
            <a:ext cx="700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以下を満たす行列多項式　　　　　　　　 と　　　　　　　　　　　 を得た。</a:t>
            </a:r>
            <a:endParaRPr kumimoji="1" lang="ja-JP" altLang="en-US" dirty="0"/>
          </a:p>
        </p:txBody>
      </p:sp>
      <p:pic>
        <p:nvPicPr>
          <p:cNvPr id="26" name="図 25" descr="\documentclass{slides}&#10;\pagestyle{empty}&#10;&#10;\begin{document}&#10;\[&#10;F_{\ell}(x,M)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8177" y="840511"/>
            <a:ext cx="1041413" cy="2667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7" name="図 26" descr="\documentclass{slides}&#10;\pagestyle{empty}&#10;&#10;\begin{document}&#10;\[&#10;P_j^{(\ell m)}(x,y,M)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92064" y="748147"/>
            <a:ext cx="1670131" cy="41448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2" name="図 31" descr="\documentclass{slides}&#10;\pagestyle{empty}&#10;&#10;\begin{document}&#10;\[&#10;F_{\ell}(x, M) = \prod_{j=1}^{\ell} (M-x_j)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801" y="3306618"/>
            <a:ext cx="2984544" cy="77471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3" name="図 32" descr="\documentclass{slides}&#10;\pagestyle{empty}&#10;&#10;\begin{document}&#10;\[&#10;P_0^{(\ell m)}(x,y,M) = 1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091" y="4279172"/>
            <a:ext cx="1999672" cy="34248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4" name="図 33" descr="\documentclass{slides}&#10;\pagestyle{empty}&#10;&#10;\begin{document}&#10;\[&#10;P_1(x,y, M) = M- \frac{[m-1]x+[\ell-1]y }{[\ell +m -2]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2039" y="4211785"/>
            <a:ext cx="3837625" cy="5068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1" name="テキスト ボックス 30"/>
          <p:cNvSpPr txBox="1"/>
          <p:nvPr/>
        </p:nvSpPr>
        <p:spPr>
          <a:xfrm>
            <a:off x="429491" y="30341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具体形</a:t>
            </a:r>
            <a:endParaRPr kumimoji="1" lang="ja-JP" altLang="en-US" dirty="0"/>
          </a:p>
        </p:txBody>
      </p:sp>
      <p:pic>
        <p:nvPicPr>
          <p:cNvPr id="50" name="図 49" descr="\documentclass{slides}&#10;\pagestyle{empty}&#10;&#10;\begin{document}&#10;\[&#10;P^{(\ell m)}_2(x, y, M)=M^2&#10;-\frac{[2][m-2]x+[2][\ell -2]y}{[\ell +m-4]}M&#10;- \mu \sin^2 \pi b^2 \frac{[\ell -1][m-1]}{[\ell+m-3]}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947" y="4890659"/>
            <a:ext cx="7447665" cy="5068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9" name="図 38" descr="\documentclass{slides}&#10;\pagestyle{empty}&#10;&#10;\begin{document}&#10;\[&#10;+\frac{[m-1][m-2]x^2+[\ell -1][\ell -2]y^2+[2][\ell -2][m-2]xy}&#10;{[\ell +m-3][\ell+m-4]}&#10;%+\frac{[\ell -1][\ell -2]}{[\ell +m-3][\ell+m-4]}y^2&#10;%+\frac{[2][\ell -2][m-2]}{[\ell +m-3][\ell +m-4]}xy&#10;\]&#10;\end{document}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6218" y="5571832"/>
            <a:ext cx="5424169" cy="49833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2" name="図 41" descr="\documentclass{slides}&#10;\pagestyle{empty}&#10;&#10;\begin{document}&#10;\[&#10;x=\sqrt{\mu} \cosh(\pi b s)&#10;\]&#10;\end{document}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30613" y="3334332"/>
            <a:ext cx="1877141" cy="2415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4" name="図 43" descr="\documentclass{slides}&#10;\pagestyle{empty}&#10;&#10;\begin{document}&#10;\[&#10;x_j=\sqrt{\mu} \cosh(\pi b s+i \pi b^2 j)&#10;\]&#10;\end{document}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30612" y="3680695"/>
            <a:ext cx="2851027" cy="309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5" name="テキスト ボックス 44"/>
          <p:cNvSpPr txBox="1"/>
          <p:nvPr/>
        </p:nvSpPr>
        <p:spPr>
          <a:xfrm>
            <a:off x="6747163" y="3283527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境界の宇宙定数</a:t>
            </a:r>
            <a:endParaRPr kumimoji="1" lang="ja-JP" altLang="en-US" dirty="0"/>
          </a:p>
        </p:txBody>
      </p:sp>
      <p:sp>
        <p:nvSpPr>
          <p:cNvPr id="46" name="左中かっこ 45"/>
          <p:cNvSpPr/>
          <p:nvPr/>
        </p:nvSpPr>
        <p:spPr>
          <a:xfrm>
            <a:off x="4599709" y="3352800"/>
            <a:ext cx="152400" cy="56803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図 46" descr="\documentclass{slides}&#10;\pagestyle{empty}&#10;&#10;\begin{document}&#10;\[&#10;[n]\equiv \frac{q^n-q^{-n}}{q-q^{-1}}&#10;\]&#10;\end{document}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0240" y="6243785"/>
            <a:ext cx="1159930" cy="4063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8" name="図 47" descr="\documentclass{slides}&#10;\pagestyle{empty}&#10;&#10;\begin{document}&#10;\[&#10;q=e^{\frac{2\pi i}{2p+1}}&#10;\]&#10;\end{document}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7738" y="6227618"/>
            <a:ext cx="921934" cy="3241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9" name="テキスト ボックス 48"/>
          <p:cNvSpPr txBox="1"/>
          <p:nvPr/>
        </p:nvSpPr>
        <p:spPr>
          <a:xfrm>
            <a:off x="8243455" y="569421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</a:t>
            </a:r>
            <a:r>
              <a:rPr kumimoji="1" lang="en-US" altLang="ja-JP" dirty="0" smtClean="0"/>
              <a:t>tc…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10118"/>
            <a:ext cx="4786346" cy="62866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Summary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4491" y="1051348"/>
            <a:ext cx="7528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Disk</a:t>
            </a:r>
            <a:r>
              <a:rPr kumimoji="1" lang="ja-JP" altLang="en-US" dirty="0" smtClean="0"/>
              <a:t>上の</a:t>
            </a:r>
            <a:r>
              <a:rPr kumimoji="1" lang="en-US" altLang="ja-JP" dirty="0" smtClean="0"/>
              <a:t>(2,2p+1) minimal string</a:t>
            </a:r>
            <a:r>
              <a:rPr kumimoji="1" lang="ja-JP" altLang="en-US" dirty="0" smtClean="0"/>
              <a:t>理論における開弦の頂点演算子の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行列模型におけ</a:t>
            </a:r>
            <a:r>
              <a:rPr lang="ja-JP" altLang="en-US" dirty="0" smtClean="0"/>
              <a:t>る記述を発見した。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491" y="1913972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一点関数・二点関数は行列模型から正しく再現された。</a:t>
            </a:r>
            <a:endParaRPr lang="en-US" altLang="ja-JP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57405" y="4170907"/>
            <a:ext cx="3594356" cy="700102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Outlook</a:t>
            </a:r>
            <a:endParaRPr kumimoji="1" lang="ja-JP" altLang="en-US" sz="3600" b="1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5191" y="4913773"/>
            <a:ext cx="850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多点関数も正しく計算できるか？</a:t>
            </a:r>
            <a:r>
              <a:rPr kumimoji="1" lang="en-US" altLang="ja-JP" dirty="0" smtClean="0"/>
              <a:t>Bulk-Boundary</a:t>
            </a:r>
            <a:r>
              <a:rPr lang="ja-JP" altLang="en-US" dirty="0" smtClean="0"/>
              <a:t>の２点関数はどうか？</a:t>
            </a:r>
            <a:r>
              <a:rPr lang="en-US" altLang="ja-JP" sz="1400" dirty="0" smtClean="0"/>
              <a:t>[</a:t>
            </a:r>
            <a:r>
              <a:rPr lang="en-US" altLang="ja-JP" sz="1400" dirty="0" err="1" smtClean="0"/>
              <a:t>Hosomichi</a:t>
            </a:r>
            <a:r>
              <a:rPr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5191" y="5410006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Cylinder</a:t>
            </a:r>
            <a:r>
              <a:rPr kumimoji="1" lang="ja-JP" altLang="en-US" dirty="0" smtClean="0"/>
              <a:t>等の場合に素朴に拡張。</a:t>
            </a:r>
            <a:endParaRPr kumimoji="1" lang="en-US" altLang="ja-JP" sz="1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4491" y="2471796"/>
            <a:ext cx="562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三点関数も簡単な場合に再現されることを確かめた。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54978" y="6363977"/>
            <a:ext cx="4607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</a:t>
            </a:r>
            <a:r>
              <a:rPr lang="en-US" altLang="ja-JP" sz="1400" dirty="0" err="1" smtClean="0"/>
              <a:t>J.E.Bourgine-G.Ishiki-I.Kostov-C.Rim</a:t>
            </a:r>
            <a:r>
              <a:rPr lang="en-US" altLang="ja-JP" sz="1400" dirty="0" smtClean="0"/>
              <a:t>, in progress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4491" y="3009351"/>
            <a:ext cx="657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 </a:t>
            </a:r>
            <a:r>
              <a:rPr lang="en-US" altLang="ja-JP" dirty="0" smtClean="0">
                <a:solidFill>
                  <a:schemeClr val="accent5"/>
                </a:solidFill>
              </a:rPr>
              <a:t>     </a:t>
            </a:r>
            <a:r>
              <a:rPr lang="ja-JP" altLang="en-US" dirty="0" smtClean="0">
                <a:solidFill>
                  <a:schemeClr val="accent5"/>
                </a:solidFill>
              </a:rPr>
              <a:t>　　　　　</a:t>
            </a:r>
            <a:r>
              <a:rPr lang="ja-JP" altLang="en-US" dirty="0" smtClean="0"/>
              <a:t>は</a:t>
            </a:r>
            <a:r>
              <a:rPr lang="en-US" altLang="ja-JP" dirty="0" smtClean="0"/>
              <a:t>         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Cardy</a:t>
            </a:r>
            <a:r>
              <a:rPr lang="ja-JP" altLang="en-US" dirty="0" smtClean="0"/>
              <a:t>状態を記述していることが分かる。</a:t>
            </a:r>
            <a:endParaRPr lang="en-US" altLang="ja-JP" dirty="0" smtClean="0"/>
          </a:p>
          <a:p>
            <a:r>
              <a:rPr lang="ja-JP" altLang="en-US" dirty="0" smtClean="0"/>
              <a:t>　　→</a:t>
            </a:r>
            <a:r>
              <a:rPr lang="en-US" altLang="ja-JP" dirty="0" smtClean="0"/>
              <a:t>FZZT </a:t>
            </a:r>
            <a:r>
              <a:rPr lang="en-US" altLang="ja-JP" dirty="0" err="1" smtClean="0"/>
              <a:t>brane</a:t>
            </a:r>
            <a:r>
              <a:rPr lang="ja-JP" altLang="en-US" dirty="0" smtClean="0"/>
              <a:t>の行列模型での定義を与えている。</a:t>
            </a:r>
            <a:endParaRPr lang="en-US" altLang="ja-JP" dirty="0" smtClean="0"/>
          </a:p>
        </p:txBody>
      </p:sp>
      <p:pic>
        <p:nvPicPr>
          <p:cNvPr id="12" name="図 11" descr="\documentclass{slides}&#10;\pagestyle{empty}&#10;&#10;\begin{document}&#10;\[&#10;\langle B_{11}B_{12} B_{12}  \rangle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8255" y="2503042"/>
            <a:ext cx="1574825" cy="2667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" name="図 12" descr="\documentclass{slides}&#10;\pagestyle{empty}&#10;&#10;\begin{document}&#10;\[&#10;F_{\ell}(x,M)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8218" y="3057223"/>
            <a:ext cx="1041417" cy="2667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図 13" descr="\documentclass{slides}&#10;\pagestyle{empty}&#10;&#10;\begin{document}&#10;\[&#10;(1,\ell)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95236" y="3057223"/>
            <a:ext cx="584209" cy="2540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5" name="テキスト ボックス 14"/>
          <p:cNvSpPr txBox="1"/>
          <p:nvPr/>
        </p:nvSpPr>
        <p:spPr>
          <a:xfrm>
            <a:off x="515192" y="5894912"/>
            <a:ext cx="756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他の行列模型の場合への適用。</a:t>
            </a:r>
            <a:r>
              <a:rPr kumimoji="1" lang="en-US" altLang="ja-JP" dirty="0" smtClean="0"/>
              <a:t>Multi matrix model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O(n)</a:t>
            </a:r>
            <a:r>
              <a:rPr kumimoji="1" lang="ja-JP" altLang="en-US" dirty="0" smtClean="0"/>
              <a:t>行列模型。</a:t>
            </a:r>
            <a:endParaRPr kumimoji="1" lang="en-US" altLang="ja-JP" sz="1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0895" y="3713013"/>
            <a:ext cx="856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Two</a:t>
            </a:r>
            <a:r>
              <a:rPr kumimoji="1" lang="en-US" altLang="ja-JP" dirty="0" smtClean="0"/>
              <a:t> matrix model (</a:t>
            </a:r>
            <a:r>
              <a:rPr kumimoji="1" lang="ja-JP" altLang="en-US" dirty="0" smtClean="0"/>
              <a:t>⇔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p,q</a:t>
            </a:r>
            <a:r>
              <a:rPr kumimoji="1" lang="en-US" altLang="ja-JP" dirty="0" smtClean="0"/>
              <a:t>) minimal string) </a:t>
            </a:r>
            <a:r>
              <a:rPr kumimoji="1" lang="ja-JP" altLang="en-US" dirty="0" smtClean="0"/>
              <a:t>の場合でも同様の記述を与えた。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97680" y="5440680"/>
            <a:ext cx="4671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[cf. </a:t>
            </a:r>
            <a:r>
              <a:rPr kumimoji="1" lang="en-US" altLang="ja-JP" sz="1400" dirty="0" err="1" smtClean="0"/>
              <a:t>Anazawa-Itoyama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Anazawa</a:t>
            </a:r>
            <a:r>
              <a:rPr lang="en-US" altLang="ja-JP" sz="1400" dirty="0" smtClean="0"/>
              <a:t>-Ishikawa-</a:t>
            </a:r>
            <a:r>
              <a:rPr lang="en-US" altLang="ja-JP" sz="1400" dirty="0" err="1" smtClean="0"/>
              <a:t>Itoyama</a:t>
            </a:r>
            <a:r>
              <a:rPr kumimoji="1" lang="en-US" altLang="ja-JP" sz="1400" dirty="0" smtClean="0"/>
              <a:t>]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= \int Dg DX e^{-S[g, X]}&#10;%-\mu \int d^2z \sqrt{g}}&#10;\]&#10;\end{document}"/>
  <p:tag name="YATP_CURSOR" val="9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mu: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mu_b:&#10;\]&#10;\end{document}"/>
  <p:tag name="YATP_CURSOR" val="6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g_{ab}=e^{2b\phi}\hat{g}_{ab}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e^{Z_{MM}}=\int DM e^{-\frac{N}{g}{\rm tr}V(M)}&#10;\]&#10;\end{document}"/>
  <p:tag name="YATP_CURSOR" val="7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_{MM}=\sum_{\rm connected }=&#10;\]&#10;\end{document}"/>
  <p:tag name="YATP_CURSOR" val="9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M: \;\; N\times N\; {\rm Hermitian\; matrix}&#10;\]&#10;\end{document}"/>
  <p:tag name="YATP_CURSOR" val="8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V(M):= \frac{1}{2}M^2+\frac{a}{3!}M^3+\frac{b}{4!}M^4 +\cdots&#10;\]&#10;\end{document}"/>
  <p:tag name="YATP_CURSOR" val="11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rm Feynman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rm diagram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+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g_{ab} : {\rm world \; sheet \; metric }&#10;\]&#10;\end{document}"/>
  <p:tag name="YATP_CURSOR" val="6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+ \cdots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cdots&#10;\]&#10;\end{document}"/>
  <p:tag name="YATP_CURSOR" val="6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_{MM} \rightarrow Z_{\rm 2d\; gravity + matter }&#10;\]&#10;\end{document}"/>
  <p:tag name="YATP_CURSOR" val="8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 \rightarrow \infty, \;\; g\rightarrow g_c&#10;\]&#10;\end{document}"/>
  <p:tag name="YATP_CURSOR" val="10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(g-g_c)^{1-\gamma/2}&#10;\]&#10;\end{document}"/>
  <p:tag name="YATP_CURSOR" val="6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w(x)=\left\langle&#10;{\rm tr} \frac{1}{M-x}&#10;\right\rangle&#10;\]&#10;\end{document}"/>
  <p:tag name="YATP_CURSOR" val="10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\equiv \langle {\rm tr} \log (M-x) \rangle =\sum_n \frac{1}{n} &#10;x^{-n}&#10;\langle {\rm tr} M^n \rangle&#10;\]&#10;\end{document}"/>
  <p:tag name="YATP_CURSOR" val="6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\sum &#10;\]&#10;\end{document}"/>
  <p:tag name="YATP_CURSOR" val="6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 \sim Z_{(2,2p+1)MS}^{\rm disk}&#10;\]&#10;\end{document}"/>
  <p:tag name="YATP_CURSOR" val="6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 : {\rm minimal \; model \; matter}&#10;\]&#10;\end{document}"/>
  <p:tag name="YATP_CURSOR" val="9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w(x)   \sim  \int_{\partial {\cal M}} \langle  e^{b\phi} \rangle_{(2,2p+1)MS}^{\rm disk}&#10;\]&#10;\end{document}"/>
  <p:tag name="YATP_CURSOR" val="14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^{-}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{\rm tr} M^n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M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M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M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w(x)   \sim  \int_{\partial {\cal M}} \langle  {\bf 1} \times e^{b\phi} \rangle_{(2,2p+1)MS}^{\rm disk} &#10;= \langle B_{11} \rangle&#10;\]&#10;\end{document}"/>
  <p:tag name="YATP_CURSOR" val="19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B_{1n}=\int_{\partial {\cal M}} \Phi_{1n} e^{\beta_{1n}\phi }&#10;\]&#10;\end{document}"/>
  <p:tag name="YATP_CURSOR" val="11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B_{1n}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=\sum_{\rm topology} \int D\phi DX e^{-S_L[\phi]+{\rm matter\; CFT}+{\rm ghost}}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{ a_i, b_i\}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B_{1n_1}B_{1n_2} \cdots B_{1n_k} \rangle&#10;\]&#10;\end{document}"/>
  <p:tag name="YATP_CURSOR" val="8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B_{1n} \rangle=0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B_{1n_1}B_{1n_2} \rangle =0 &#10;\]&#10;\end{document}"/>
  <p:tag name="YATP_CURSOR" val="8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 \neq 1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_1\neq n_2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eft\langle&#10;{\rm tr} \frac{P_j}{F_{\ell}}&#10;\right\rangle&#10;\]&#10;\end{document}"/>
  <p:tag name="YATP_CURSOR" val="10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eft\langle&#10;{\rm tr} \frac{P_j}{F_{\ell}}&#10;\frac{P_k}{F_{m}}&#10;\right\rangle&#10;\]&#10;\end{document}"/>
  <p:tag name="YATP_CURSOR" val="12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P_j =\sum_{n=0}^j a_nM^n 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F_\ell= \sum_{n=0}^{\ell}b_nM^n&#10;\]&#10;\end{document}"/>
  <p:tag name="YATP_CURSOR" val="9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+&#10;\frac{1}{2\pi}\int_{\partial {\cal M}} d\xi \hat{g}^{1/4} \left( &#10;QK[\hat{g}]\phi +2\pi \mu_be^{b\phi}&#10;\right)&#10;\]&#10;\end{document}"/>
  <p:tag name="YATP_CURSOR" val="6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eft\langle  &#10;{\rm tr} \frac{1}{F_{\ell}(x)}&#10;P_j^{(\ell\ell)}(x,x)&#10;\right\rangle&#10;=\langle B_{1,2\ell-1-2j} \rangle &#10;\]&#10;\end{document}"/>
  <p:tag name="YATP_CURSOR" val="17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eft\langle  &#10;{\rm tr} \frac{1}{F_{\ell}(x)}&#10;P_j^{(\ell m)}(x,y)&#10;\frac{1}{F_{m}(y)}&#10;P_k^{(m \ell) }(y,x)&#10;\right\rangle&#10;=\langle B_{1,\ell+m-1-2j}  B_{1,\ell+m-1-2j}  \rangle&#10;\]&#10;\end{document}"/>
  <p:tag name="YATP_CURSOR" val="16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F_{\ell}(x,M)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P_j^{(\ell m)}(x,y,M)&#10;\]&#10;\end{document}"/>
  <p:tag name="YATP_CURSOR" val="8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F_{\ell}(x, M) = \prod_{j=1}^{\ell} (M-x_j)&#10;\]&#10;\end{document}"/>
  <p:tag name="YATP_CURSOR" val="7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P_0^{(\ell m)}(x,y,M) = 1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P_1(x,y, M) = M- \frac{[m-1]x+[\ell-1]y }{[\ell +m -2]}&#10;\]&#10;\end{document}"/>
  <p:tag name="YATP_CURSOR" val="7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P^{(\ell m)}_2(x, y, M)=M^2&#10;-\frac{[2][m-2]x+[2][\ell -2]y}{[\ell +m-4]}M&#10;- \mu \sin^2 \pi b^2 \frac{[\ell -1][m-1]}{[\ell+m-3]}&#10;\]&#10;\end{document}"/>
  <p:tag name="YATP_CURSOR" val="14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+\frac{[m-1][m-2]x^2+[\ell -1][\ell -2]y^2+[2][\ell -2][m-2]xy}&#10;{[\ell +m-3][\ell+m-4]}&#10;%+\frac{[\ell -1][\ell -2]}{[\ell +m-3][\ell+m-4]}y^2&#10;%+\frac{[2][\ell -2][m-2]}{[\ell +m-3][\ell +m-4]}xy&#10;\]&#10;\end{document}"/>
  <p:tag name="YATP_CURSOR" val="15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=\sqrt{\mu} \cosh(\pi b s)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_L[\phi]=\frac{1}{4\pi}\int_{\cal M}dx^2  \sqrt{\hat{g}}\left( &#10;\hat{g}^{ab}\partial_a \phi \partial_b \phi +QR[\hat{g}]\phi +4\pi \mu e^{2b\phi }&#10;\right)&#10;\]&#10;\end{document}"/>
  <p:tag name="YATP_CURSOR" val="18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j=\sqrt{\mu} \cosh(\pi b s+i \pi b^2 j)&#10;\]&#10;\end{document}"/>
  <p:tag name="YATP_CURSOR" val="10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[n]\equiv \frac{q^n-q^{-n}}{q-q^{-1}}&#10;\]&#10;\end{document}"/>
  <p:tag name="YATP_CURSOR" val="9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q=e^{\frac{2\pi i}{2p+1}}&#10;\]&#10;\end{document}"/>
  <p:tag name="YATP_CURSOR" val="7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B_{11}B_{12} B_{12}  \rangle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F_{\ell}(x,M)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(1,\ell)&#10;\]&#10;\end{document}"/>
  <p:tag name="YATP_CURSOR" val="6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Q=b+\frac{1}{b}&#10;\]&#10;\end{document}"/>
  <p:tag name="YATP_CURSOR" val="7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c_{\phi}=1+6Q^2&#10;\]&#10;\end{document}"/>
  <p:tag name="YATP_CURSOR" val="7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c_{\phi}+c_{\rm matter}+c_{\rm ghost}=0&#10;\]&#10;\end{document}"/>
  <p:tag name="YATP_CURSOR" val="10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デラックス</Template>
  <TotalTime>16947</TotalTime>
  <Words>492</Words>
  <Application>Microsoft Office PowerPoint</Application>
  <PresentationFormat>画面に合わせる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Deluxe</vt:lpstr>
      <vt:lpstr>Open string vertex operators in the minimal string theory and matrix models</vt:lpstr>
      <vt:lpstr>Introduction</vt:lpstr>
      <vt:lpstr>PowerPoint プレゼンテーション</vt:lpstr>
      <vt:lpstr>Feynman diagrams as dynamical lattice </vt:lpstr>
      <vt:lpstr>今日のお話の内容</vt:lpstr>
      <vt:lpstr>Resolventとは何か ?</vt:lpstr>
      <vt:lpstr>他の境界演算子・相関関数は行列模型では何か？</vt:lpstr>
      <vt:lpstr>得られた結果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 N  Reduction  for   Gauge  Theories  on  3-sphere</dc:title>
  <dc:creator>ishiki</dc:creator>
  <cp:lastModifiedBy>tetsuji</cp:lastModifiedBy>
  <cp:revision>131</cp:revision>
  <dcterms:created xsi:type="dcterms:W3CDTF">2009-03-10T05:53:12Z</dcterms:created>
  <dcterms:modified xsi:type="dcterms:W3CDTF">2011-01-06T11:15:31Z</dcterms:modified>
</cp:coreProperties>
</file>