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18.xml" ContentType="application/vnd.openxmlformats-officedocument.presentationml.notesSlide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notesSlides/notesSlide15.xml" ContentType="application/vnd.openxmlformats-officedocument.presentationml.notesSlide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60" r:id="rId4"/>
    <p:sldId id="265" r:id="rId5"/>
    <p:sldId id="261" r:id="rId6"/>
    <p:sldId id="263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custDataLst>
    <p:tags r:id="rId31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2" autoAdjust="0"/>
    <p:restoredTop sz="91606" autoAdjust="0"/>
  </p:normalViewPr>
  <p:slideViewPr>
    <p:cSldViewPr>
      <p:cViewPr varScale="1">
        <p:scale>
          <a:sx n="84" d="100"/>
          <a:sy n="84" d="100"/>
        </p:scale>
        <p:origin x="-6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26D0C-04AF-4411-968A-8DB1A75E3DC3}" type="datetimeFigureOut">
              <a:rPr kumimoji="1" lang="ja-JP" altLang="en-US" smtClean="0"/>
              <a:pPr/>
              <a:t>2010/12/22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1FE98-0B3C-4E1B-AA38-B3C4D38CB9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1FE98-0B3C-4E1B-AA38-B3C4D38CB9D4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5A95F5-1C92-4673-A633-ED9B625B76E2}" type="datetimeFigureOut">
              <a:rPr kumimoji="1" lang="ja-JP" altLang="en-US" smtClean="0"/>
              <a:pPr/>
              <a:t>2010/12/22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A64434-C09D-4279-BC91-7AC9D4CDDB1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A95F5-1C92-4673-A633-ED9B625B76E2}" type="datetimeFigureOut">
              <a:rPr kumimoji="1" lang="ja-JP" altLang="en-US" smtClean="0"/>
              <a:pPr/>
              <a:t>2010/12/22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A64434-C09D-4279-BC91-7AC9D4CDDB1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A95F5-1C92-4673-A633-ED9B625B76E2}" type="datetimeFigureOut">
              <a:rPr kumimoji="1" lang="ja-JP" altLang="en-US" smtClean="0"/>
              <a:pPr/>
              <a:t>2010/12/22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A64434-C09D-4279-BC91-7AC9D4CDDB1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A95F5-1C92-4673-A633-ED9B625B76E2}" type="datetimeFigureOut">
              <a:rPr kumimoji="1" lang="ja-JP" altLang="en-US" smtClean="0"/>
              <a:pPr/>
              <a:t>2010/12/22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A64434-C09D-4279-BC91-7AC9D4CDDB1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A95F5-1C92-4673-A633-ED9B625B76E2}" type="datetimeFigureOut">
              <a:rPr kumimoji="1" lang="ja-JP" altLang="en-US" smtClean="0"/>
              <a:pPr/>
              <a:t>2010/12/22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A64434-C09D-4279-BC91-7AC9D4CDDB1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山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山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A95F5-1C92-4673-A633-ED9B625B76E2}" type="datetimeFigureOut">
              <a:rPr kumimoji="1" lang="ja-JP" altLang="en-US" smtClean="0"/>
              <a:pPr/>
              <a:t>2010/12/22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A64434-C09D-4279-BC91-7AC9D4CDDB1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A95F5-1C92-4673-A633-ED9B625B76E2}" type="datetimeFigureOut">
              <a:rPr kumimoji="1" lang="ja-JP" altLang="en-US" smtClean="0"/>
              <a:pPr/>
              <a:t>2010/12/22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A64434-C09D-4279-BC91-7AC9D4CDDB1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A95F5-1C92-4673-A633-ED9B625B76E2}" type="datetimeFigureOut">
              <a:rPr kumimoji="1" lang="ja-JP" altLang="en-US" smtClean="0"/>
              <a:pPr/>
              <a:t>2010/12/22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A64434-C09D-4279-BC91-7AC9D4CDDB1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A95F5-1C92-4673-A633-ED9B625B76E2}" type="datetimeFigureOut">
              <a:rPr kumimoji="1" lang="ja-JP" altLang="en-US" smtClean="0"/>
              <a:pPr/>
              <a:t>2010/12/22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A64434-C09D-4279-BC91-7AC9D4CDDB1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D5A95F5-1C92-4673-A633-ED9B625B76E2}" type="datetimeFigureOut">
              <a:rPr kumimoji="1" lang="ja-JP" altLang="en-US" smtClean="0"/>
              <a:pPr/>
              <a:t>2010/12/22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A64434-C09D-4279-BC91-7AC9D4CDDB1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5A95F5-1C92-4673-A633-ED9B625B76E2}" type="datetimeFigureOut">
              <a:rPr kumimoji="1" lang="ja-JP" altLang="en-US" smtClean="0"/>
              <a:pPr/>
              <a:t>2010/12/22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A64434-C09D-4279-BC91-7AC9D4CDDB1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山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フリーフォーム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D5A95F5-1C92-4673-A633-ED9B625B76E2}" type="datetimeFigureOut">
              <a:rPr kumimoji="1" lang="ja-JP" altLang="en-US" smtClean="0"/>
              <a:pPr/>
              <a:t>2010/12/22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A64434-C09D-4279-BC91-7AC9D4CDDB1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63.xml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6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68.xml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7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13" Type="http://schemas.openxmlformats.org/officeDocument/2006/relationships/image" Target="../media/image84.png"/><Relationship Id="rId3" Type="http://schemas.openxmlformats.org/officeDocument/2006/relationships/tags" Target="../tags/tag71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83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image" Target="../media/image82.png"/><Relationship Id="rId5" Type="http://schemas.openxmlformats.org/officeDocument/2006/relationships/tags" Target="../tags/tag73.xml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tags" Target="../tags/tag72.xml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4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13" Type="http://schemas.openxmlformats.org/officeDocument/2006/relationships/image" Target="../media/image100.png"/><Relationship Id="rId3" Type="http://schemas.openxmlformats.org/officeDocument/2006/relationships/tags" Target="../tags/tag7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99.png"/><Relationship Id="rId2" Type="http://schemas.openxmlformats.org/officeDocument/2006/relationships/tags" Target="../tags/tag78.xml"/><Relationship Id="rId16" Type="http://schemas.openxmlformats.org/officeDocument/2006/relationships/image" Target="../media/image103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../media/image98.png"/><Relationship Id="rId5" Type="http://schemas.openxmlformats.org/officeDocument/2006/relationships/tags" Target="../tags/tag81.xml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tags" Target="../tags/tag80.xml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tags" Target="../tags/tag85.xml"/><Relationship Id="rId7" Type="http://schemas.openxmlformats.org/officeDocument/2006/relationships/image" Target="../media/image105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104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tags" Target="../tags/tag88.xml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notesSlide" Target="../notesSlides/notesSlide20.xml"/><Relationship Id="rId11" Type="http://schemas.openxmlformats.org/officeDocument/2006/relationships/image" Target="../media/image11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1.png"/><Relationship Id="rId4" Type="http://schemas.openxmlformats.org/officeDocument/2006/relationships/tags" Target="../tags/tag89.xml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9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19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118.png"/><Relationship Id="rId5" Type="http://schemas.openxmlformats.org/officeDocument/2006/relationships/tags" Target="../tags/tag94.xml"/><Relationship Id="rId10" Type="http://schemas.openxmlformats.org/officeDocument/2006/relationships/image" Target="../media/image117.png"/><Relationship Id="rId4" Type="http://schemas.openxmlformats.org/officeDocument/2006/relationships/tags" Target="../tags/tag93.xml"/><Relationship Id="rId9" Type="http://schemas.openxmlformats.org/officeDocument/2006/relationships/image" Target="../media/image1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6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7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1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tags" Target="../tags/tag101.xml"/><Relationship Id="rId7" Type="http://schemas.openxmlformats.org/officeDocument/2006/relationships/image" Target="../media/image126.png"/><Relationship Id="rId12" Type="http://schemas.openxmlformats.org/officeDocument/2006/relationships/image" Target="../media/image3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notesSlide" Target="../notesSlides/notesSlide24.xml"/><Relationship Id="rId11" Type="http://schemas.openxmlformats.org/officeDocument/2006/relationships/image" Target="../media/image13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1.png"/><Relationship Id="rId4" Type="http://schemas.openxmlformats.org/officeDocument/2006/relationships/tags" Target="../tags/tag102.xml"/><Relationship Id="rId9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tags" Target="../tags/tag105.xml"/><Relationship Id="rId7" Type="http://schemas.openxmlformats.org/officeDocument/2006/relationships/image" Target="../media/image13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133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tags" Target="../tags/tag108.xml"/><Relationship Id="rId7" Type="http://schemas.openxmlformats.org/officeDocument/2006/relationships/image" Target="../media/image115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128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image" Target="../media/image128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9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7.png"/><Relationship Id="rId5" Type="http://schemas.openxmlformats.org/officeDocument/2006/relationships/tags" Target="../tags/tag9.xml"/><Relationship Id="rId10" Type="http://schemas.openxmlformats.org/officeDocument/2006/relationships/image" Target="../media/image6.png"/><Relationship Id="rId4" Type="http://schemas.openxmlformats.org/officeDocument/2006/relationships/tags" Target="../tags/tag8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notesSlide" Target="../notesSlides/notesSlide4.xml"/><Relationship Id="rId18" Type="http://schemas.openxmlformats.org/officeDocument/2006/relationships/image" Target="../media/image14.png"/><Relationship Id="rId3" Type="http://schemas.openxmlformats.org/officeDocument/2006/relationships/tags" Target="../tags/tag13.xml"/><Relationship Id="rId21" Type="http://schemas.openxmlformats.org/officeDocument/2006/relationships/image" Target="../media/image17.png"/><Relationship Id="rId7" Type="http://schemas.openxmlformats.org/officeDocument/2006/relationships/tags" Target="../tags/tag17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9.png"/><Relationship Id="rId2" Type="http://schemas.openxmlformats.org/officeDocument/2006/relationships/tags" Target="../tags/tag12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10" Type="http://schemas.openxmlformats.org/officeDocument/2006/relationships/tags" Target="../tags/tag20.xml"/><Relationship Id="rId19" Type="http://schemas.openxmlformats.org/officeDocument/2006/relationships/image" Target="../media/image15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4.xml"/><Relationship Id="rId7" Type="http://schemas.openxmlformats.org/officeDocument/2006/relationships/image" Target="../media/image20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3.png"/><Relationship Id="rId4" Type="http://schemas.openxmlformats.org/officeDocument/2006/relationships/tags" Target="../tags/tag25.xm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tags" Target="../tags/tag28.xml"/><Relationship Id="rId21" Type="http://schemas.openxmlformats.org/officeDocument/2006/relationships/image" Target="../media/image32.png"/><Relationship Id="rId7" Type="http://schemas.openxmlformats.org/officeDocument/2006/relationships/tags" Target="../tags/tag32.xml"/><Relationship Id="rId12" Type="http://schemas.openxmlformats.org/officeDocument/2006/relationships/notesSlide" Target="../notesSlides/notesSlide6.xml"/><Relationship Id="rId17" Type="http://schemas.openxmlformats.org/officeDocument/2006/relationships/image" Target="../media/image28.png"/><Relationship Id="rId2" Type="http://schemas.openxmlformats.org/officeDocument/2006/relationships/tags" Target="../tags/tag27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0.xml"/><Relationship Id="rId15" Type="http://schemas.openxmlformats.org/officeDocument/2006/relationships/image" Target="../media/image26.png"/><Relationship Id="rId10" Type="http://schemas.openxmlformats.org/officeDocument/2006/relationships/tags" Target="../tags/tag35.xml"/><Relationship Id="rId19" Type="http://schemas.openxmlformats.org/officeDocument/2006/relationships/image" Target="../media/image30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tags" Target="../tags/tag38.xml"/><Relationship Id="rId21" Type="http://schemas.openxmlformats.org/officeDocument/2006/relationships/image" Target="../media/image40.pn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tags" Target="../tags/tag37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43.png"/><Relationship Id="rId5" Type="http://schemas.openxmlformats.org/officeDocument/2006/relationships/tags" Target="../tags/tag40.xml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tags" Target="../tags/tag45.xml"/><Relationship Id="rId19" Type="http://schemas.openxmlformats.org/officeDocument/2006/relationships/image" Target="../media/image38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notesSlide" Target="../notesSlides/notesSlide7.xml"/><Relationship Id="rId22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tags" Target="../tags/tag49.xml"/><Relationship Id="rId16" Type="http://schemas.openxmlformats.org/officeDocument/2006/relationships/image" Target="../media/image50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35.png"/><Relationship Id="rId5" Type="http://schemas.openxmlformats.org/officeDocument/2006/relationships/tags" Target="../tags/tag52.xml"/><Relationship Id="rId15" Type="http://schemas.openxmlformats.org/officeDocument/2006/relationships/image" Target="../media/image49.png"/><Relationship Id="rId10" Type="http://schemas.openxmlformats.org/officeDocument/2006/relationships/notesSlide" Target="../notesSlides/notesSlide8.xml"/><Relationship Id="rId4" Type="http://schemas.openxmlformats.org/officeDocument/2006/relationships/tags" Target="../tags/tag51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58.xml"/><Relationship Id="rId7" Type="http://schemas.openxmlformats.org/officeDocument/2006/relationships/image" Target="../media/image54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5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576" y="1772816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/>
              <a:t>Shear viscosity of a highly excited string and black hole membrane paradigm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2852936"/>
            <a:ext cx="7056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err="1" smtClean="0"/>
              <a:t>Yuya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/>
              <a:t>Sasai</a:t>
            </a:r>
            <a:endParaRPr kumimoji="1" lang="en-US" altLang="ja-JP" sz="2000" dirty="0" smtClean="0"/>
          </a:p>
          <a:p>
            <a:pPr algn="ctr"/>
            <a:r>
              <a:rPr lang="en-US" altLang="ja-JP" sz="2000" dirty="0" smtClean="0"/>
              <a:t>Helsinki Institute of Physics and Department of Physics University of Helsinki</a:t>
            </a:r>
          </a:p>
          <a:p>
            <a:pPr algn="ctr"/>
            <a:endParaRPr lang="en-US" altLang="ja-JP" sz="2000" dirty="0" smtClean="0"/>
          </a:p>
          <a:p>
            <a:pPr algn="ctr"/>
            <a:r>
              <a:rPr kumimoji="1" lang="en-US" altLang="ja-JP" sz="2000" dirty="0" smtClean="0"/>
              <a:t>in collaboration with A. </a:t>
            </a:r>
            <a:r>
              <a:rPr kumimoji="1" lang="en-US" altLang="ja-JP" sz="2000" dirty="0" err="1" smtClean="0"/>
              <a:t>Zahabi</a:t>
            </a:r>
            <a:r>
              <a:rPr kumimoji="1" lang="en-US" altLang="ja-JP" sz="2000" dirty="0" smtClean="0"/>
              <a:t> 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3808" y="450912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Based on arXiv:1010.5380</a:t>
            </a:r>
          </a:p>
          <a:p>
            <a:pPr algn="ctr"/>
            <a:r>
              <a:rPr lang="en-US" altLang="ja-JP" dirty="0" smtClean="0">
                <a:solidFill>
                  <a:srgbClr val="0070C0"/>
                </a:solidFill>
              </a:rPr>
              <a:t>Accepted by PRD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99792" y="609329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RIKEN symposium 2010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18 December 2010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332656"/>
            <a:ext cx="741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Membrane paradigm from the viewpoint of a fundamental string</a:t>
            </a:r>
            <a:endParaRPr kumimoji="1" lang="ja-JP" altLang="en-US" u="sng" dirty="0"/>
          </a:p>
        </p:txBody>
      </p:sp>
      <p:sp>
        <p:nvSpPr>
          <p:cNvPr id="3" name="円/楕円 2"/>
          <p:cNvSpPr/>
          <p:nvPr/>
        </p:nvSpPr>
        <p:spPr>
          <a:xfrm>
            <a:off x="1293050" y="1228090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/>
          <p:cNvSpPr/>
          <p:nvPr/>
        </p:nvSpPr>
        <p:spPr>
          <a:xfrm>
            <a:off x="1043608" y="1052736"/>
            <a:ext cx="1670756" cy="1648759"/>
          </a:xfrm>
          <a:custGeom>
            <a:avLst/>
            <a:gdLst>
              <a:gd name="connsiteX0" fmla="*/ 248356 w 1670756"/>
              <a:gd name="connsiteY0" fmla="*/ 364608 h 1648759"/>
              <a:gd name="connsiteX1" fmla="*/ 316089 w 1670756"/>
              <a:gd name="connsiteY1" fmla="*/ 330742 h 1648759"/>
              <a:gd name="connsiteX2" fmla="*/ 383822 w 1670756"/>
              <a:gd name="connsiteY2" fmla="*/ 285586 h 1648759"/>
              <a:gd name="connsiteX3" fmla="*/ 417689 w 1670756"/>
              <a:gd name="connsiteY3" fmla="*/ 308164 h 1648759"/>
              <a:gd name="connsiteX4" fmla="*/ 428978 w 1670756"/>
              <a:gd name="connsiteY4" fmla="*/ 206564 h 1648759"/>
              <a:gd name="connsiteX5" fmla="*/ 440267 w 1670756"/>
              <a:gd name="connsiteY5" fmla="*/ 172697 h 1648759"/>
              <a:gd name="connsiteX6" fmla="*/ 406400 w 1670756"/>
              <a:gd name="connsiteY6" fmla="*/ 161408 h 1648759"/>
              <a:gd name="connsiteX7" fmla="*/ 383822 w 1670756"/>
              <a:gd name="connsiteY7" fmla="*/ 229142 h 1648759"/>
              <a:gd name="connsiteX8" fmla="*/ 361245 w 1670756"/>
              <a:gd name="connsiteY8" fmla="*/ 263008 h 1648759"/>
              <a:gd name="connsiteX9" fmla="*/ 372534 w 1670756"/>
              <a:gd name="connsiteY9" fmla="*/ 183986 h 1648759"/>
              <a:gd name="connsiteX10" fmla="*/ 406400 w 1670756"/>
              <a:gd name="connsiteY10" fmla="*/ 161408 h 1648759"/>
              <a:gd name="connsiteX11" fmla="*/ 632178 w 1670756"/>
              <a:gd name="connsiteY11" fmla="*/ 127542 h 1648759"/>
              <a:gd name="connsiteX12" fmla="*/ 654756 w 1670756"/>
              <a:gd name="connsiteY12" fmla="*/ 93675 h 1648759"/>
              <a:gd name="connsiteX13" fmla="*/ 553156 w 1670756"/>
              <a:gd name="connsiteY13" fmla="*/ 116253 h 1648759"/>
              <a:gd name="connsiteX14" fmla="*/ 508000 w 1670756"/>
              <a:gd name="connsiteY14" fmla="*/ 172697 h 1648759"/>
              <a:gd name="connsiteX15" fmla="*/ 485422 w 1670756"/>
              <a:gd name="connsiteY15" fmla="*/ 138830 h 1648759"/>
              <a:gd name="connsiteX16" fmla="*/ 575734 w 1670756"/>
              <a:gd name="connsiteY16" fmla="*/ 127542 h 1648759"/>
              <a:gd name="connsiteX17" fmla="*/ 564445 w 1670756"/>
              <a:gd name="connsiteY17" fmla="*/ 161408 h 1648759"/>
              <a:gd name="connsiteX18" fmla="*/ 598311 w 1670756"/>
              <a:gd name="connsiteY18" fmla="*/ 138830 h 1648759"/>
              <a:gd name="connsiteX19" fmla="*/ 711200 w 1670756"/>
              <a:gd name="connsiteY19" fmla="*/ 116253 h 1648759"/>
              <a:gd name="connsiteX20" fmla="*/ 835378 w 1670756"/>
              <a:gd name="connsiteY20" fmla="*/ 116253 h 1648759"/>
              <a:gd name="connsiteX21" fmla="*/ 824089 w 1670756"/>
              <a:gd name="connsiteY21" fmla="*/ 71097 h 1648759"/>
              <a:gd name="connsiteX22" fmla="*/ 699911 w 1670756"/>
              <a:gd name="connsiteY22" fmla="*/ 82386 h 1648759"/>
              <a:gd name="connsiteX23" fmla="*/ 778934 w 1670756"/>
              <a:gd name="connsiteY23" fmla="*/ 116253 h 1648759"/>
              <a:gd name="connsiteX24" fmla="*/ 846667 w 1670756"/>
              <a:gd name="connsiteY24" fmla="*/ 93675 h 1648759"/>
              <a:gd name="connsiteX25" fmla="*/ 880534 w 1670756"/>
              <a:gd name="connsiteY25" fmla="*/ 82386 h 1648759"/>
              <a:gd name="connsiteX26" fmla="*/ 1095022 w 1670756"/>
              <a:gd name="connsiteY26" fmla="*/ 93675 h 1648759"/>
              <a:gd name="connsiteX27" fmla="*/ 1049867 w 1670756"/>
              <a:gd name="connsiteY27" fmla="*/ 104964 h 1648759"/>
              <a:gd name="connsiteX28" fmla="*/ 959556 w 1670756"/>
              <a:gd name="connsiteY28" fmla="*/ 93675 h 1648759"/>
              <a:gd name="connsiteX29" fmla="*/ 903111 w 1670756"/>
              <a:gd name="connsiteY29" fmla="*/ 82386 h 1648759"/>
              <a:gd name="connsiteX30" fmla="*/ 835378 w 1670756"/>
              <a:gd name="connsiteY30" fmla="*/ 71097 h 1648759"/>
              <a:gd name="connsiteX31" fmla="*/ 677334 w 1670756"/>
              <a:gd name="connsiteY31" fmla="*/ 82386 h 1648759"/>
              <a:gd name="connsiteX32" fmla="*/ 711200 w 1670756"/>
              <a:gd name="connsiteY32" fmla="*/ 93675 h 1648759"/>
              <a:gd name="connsiteX33" fmla="*/ 778934 w 1670756"/>
              <a:gd name="connsiteY33" fmla="*/ 71097 h 1648759"/>
              <a:gd name="connsiteX34" fmla="*/ 790222 w 1670756"/>
              <a:gd name="connsiteY34" fmla="*/ 37230 h 1648759"/>
              <a:gd name="connsiteX35" fmla="*/ 880534 w 1670756"/>
              <a:gd name="connsiteY35" fmla="*/ 25942 h 1648759"/>
              <a:gd name="connsiteX36" fmla="*/ 914400 w 1670756"/>
              <a:gd name="connsiteY36" fmla="*/ 14653 h 1648759"/>
              <a:gd name="connsiteX37" fmla="*/ 993422 w 1670756"/>
              <a:gd name="connsiteY37" fmla="*/ 48519 h 1648759"/>
              <a:gd name="connsiteX38" fmla="*/ 1004711 w 1670756"/>
              <a:gd name="connsiteY38" fmla="*/ 104964 h 1648759"/>
              <a:gd name="connsiteX39" fmla="*/ 1027289 w 1670756"/>
              <a:gd name="connsiteY39" fmla="*/ 71097 h 1648759"/>
              <a:gd name="connsiteX40" fmla="*/ 993422 w 1670756"/>
              <a:gd name="connsiteY40" fmla="*/ 37230 h 1648759"/>
              <a:gd name="connsiteX41" fmla="*/ 936978 w 1670756"/>
              <a:gd name="connsiteY41" fmla="*/ 48519 h 1648759"/>
              <a:gd name="connsiteX42" fmla="*/ 925689 w 1670756"/>
              <a:gd name="connsiteY42" fmla="*/ 82386 h 1648759"/>
              <a:gd name="connsiteX43" fmla="*/ 835378 w 1670756"/>
              <a:gd name="connsiteY43" fmla="*/ 59808 h 1648759"/>
              <a:gd name="connsiteX44" fmla="*/ 936978 w 1670756"/>
              <a:gd name="connsiteY44" fmla="*/ 71097 h 1648759"/>
              <a:gd name="connsiteX45" fmla="*/ 1004711 w 1670756"/>
              <a:gd name="connsiteY45" fmla="*/ 93675 h 1648759"/>
              <a:gd name="connsiteX46" fmla="*/ 1083734 w 1670756"/>
              <a:gd name="connsiteY46" fmla="*/ 127542 h 1648759"/>
              <a:gd name="connsiteX47" fmla="*/ 1106311 w 1670756"/>
              <a:gd name="connsiteY47" fmla="*/ 161408 h 1648759"/>
              <a:gd name="connsiteX48" fmla="*/ 1151467 w 1670756"/>
              <a:gd name="connsiteY48" fmla="*/ 172697 h 1648759"/>
              <a:gd name="connsiteX49" fmla="*/ 1185334 w 1670756"/>
              <a:gd name="connsiteY49" fmla="*/ 195275 h 1648759"/>
              <a:gd name="connsiteX50" fmla="*/ 1207911 w 1670756"/>
              <a:gd name="connsiteY50" fmla="*/ 161408 h 1648759"/>
              <a:gd name="connsiteX51" fmla="*/ 1162756 w 1670756"/>
              <a:gd name="connsiteY51" fmla="*/ 59808 h 1648759"/>
              <a:gd name="connsiteX52" fmla="*/ 1140178 w 1670756"/>
              <a:gd name="connsiteY52" fmla="*/ 93675 h 1648759"/>
              <a:gd name="connsiteX53" fmla="*/ 1185334 w 1670756"/>
              <a:gd name="connsiteY53" fmla="*/ 172697 h 1648759"/>
              <a:gd name="connsiteX54" fmla="*/ 1230489 w 1670756"/>
              <a:gd name="connsiteY54" fmla="*/ 195275 h 1648759"/>
              <a:gd name="connsiteX55" fmla="*/ 1264356 w 1670756"/>
              <a:gd name="connsiteY55" fmla="*/ 217853 h 1648759"/>
              <a:gd name="connsiteX56" fmla="*/ 1241778 w 1670756"/>
              <a:gd name="connsiteY56" fmla="*/ 183986 h 1648759"/>
              <a:gd name="connsiteX57" fmla="*/ 1207911 w 1670756"/>
              <a:gd name="connsiteY57" fmla="*/ 150119 h 1648759"/>
              <a:gd name="connsiteX58" fmla="*/ 1298222 w 1670756"/>
              <a:gd name="connsiteY58" fmla="*/ 195275 h 1648759"/>
              <a:gd name="connsiteX59" fmla="*/ 1309511 w 1670756"/>
              <a:gd name="connsiteY59" fmla="*/ 195275 h 1648759"/>
              <a:gd name="connsiteX60" fmla="*/ 1343378 w 1670756"/>
              <a:gd name="connsiteY60" fmla="*/ 206564 h 1648759"/>
              <a:gd name="connsiteX61" fmla="*/ 1388534 w 1670756"/>
              <a:gd name="connsiteY61" fmla="*/ 240430 h 1648759"/>
              <a:gd name="connsiteX62" fmla="*/ 1444978 w 1670756"/>
              <a:gd name="connsiteY62" fmla="*/ 308164 h 1648759"/>
              <a:gd name="connsiteX63" fmla="*/ 1456267 w 1670756"/>
              <a:gd name="connsiteY63" fmla="*/ 342030 h 1648759"/>
              <a:gd name="connsiteX64" fmla="*/ 1388534 w 1670756"/>
              <a:gd name="connsiteY64" fmla="*/ 319453 h 1648759"/>
              <a:gd name="connsiteX65" fmla="*/ 1377245 w 1670756"/>
              <a:gd name="connsiteY65" fmla="*/ 285586 h 1648759"/>
              <a:gd name="connsiteX66" fmla="*/ 1365956 w 1670756"/>
              <a:gd name="connsiteY66" fmla="*/ 195275 h 1648759"/>
              <a:gd name="connsiteX67" fmla="*/ 1354667 w 1670756"/>
              <a:gd name="connsiteY67" fmla="*/ 161408 h 1648759"/>
              <a:gd name="connsiteX68" fmla="*/ 1399822 w 1670756"/>
              <a:gd name="connsiteY68" fmla="*/ 217853 h 1648759"/>
              <a:gd name="connsiteX69" fmla="*/ 1433689 w 1670756"/>
              <a:gd name="connsiteY69" fmla="*/ 240430 h 1648759"/>
              <a:gd name="connsiteX70" fmla="*/ 1456267 w 1670756"/>
              <a:gd name="connsiteY70" fmla="*/ 342030 h 1648759"/>
              <a:gd name="connsiteX71" fmla="*/ 1467556 w 1670756"/>
              <a:gd name="connsiteY71" fmla="*/ 375897 h 1648759"/>
              <a:gd name="connsiteX72" fmla="*/ 1478845 w 1670756"/>
              <a:gd name="connsiteY72" fmla="*/ 432342 h 1648759"/>
              <a:gd name="connsiteX73" fmla="*/ 1512711 w 1670756"/>
              <a:gd name="connsiteY73" fmla="*/ 511364 h 1648759"/>
              <a:gd name="connsiteX74" fmla="*/ 1524000 w 1670756"/>
              <a:gd name="connsiteY74" fmla="*/ 579097 h 1648759"/>
              <a:gd name="connsiteX75" fmla="*/ 1490134 w 1670756"/>
              <a:gd name="connsiteY75" fmla="*/ 567808 h 1648759"/>
              <a:gd name="connsiteX76" fmla="*/ 1478845 w 1670756"/>
              <a:gd name="connsiteY76" fmla="*/ 533942 h 1648759"/>
              <a:gd name="connsiteX77" fmla="*/ 1490134 w 1670756"/>
              <a:gd name="connsiteY77" fmla="*/ 432342 h 1648759"/>
              <a:gd name="connsiteX78" fmla="*/ 1501422 w 1670756"/>
              <a:gd name="connsiteY78" fmla="*/ 364608 h 1648759"/>
              <a:gd name="connsiteX79" fmla="*/ 1501422 w 1670756"/>
              <a:gd name="connsiteY79" fmla="*/ 477497 h 1648759"/>
              <a:gd name="connsiteX80" fmla="*/ 1535289 w 1670756"/>
              <a:gd name="connsiteY80" fmla="*/ 500075 h 1648759"/>
              <a:gd name="connsiteX81" fmla="*/ 1569156 w 1670756"/>
              <a:gd name="connsiteY81" fmla="*/ 714564 h 1648759"/>
              <a:gd name="connsiteX82" fmla="*/ 1569156 w 1670756"/>
              <a:gd name="connsiteY82" fmla="*/ 635542 h 1648759"/>
              <a:gd name="connsiteX83" fmla="*/ 1557867 w 1670756"/>
              <a:gd name="connsiteY83" fmla="*/ 579097 h 1648759"/>
              <a:gd name="connsiteX84" fmla="*/ 1580445 w 1670756"/>
              <a:gd name="connsiteY84" fmla="*/ 612964 h 1648759"/>
              <a:gd name="connsiteX85" fmla="*/ 1614311 w 1670756"/>
              <a:gd name="connsiteY85" fmla="*/ 737142 h 1648759"/>
              <a:gd name="connsiteX86" fmla="*/ 1648178 w 1670756"/>
              <a:gd name="connsiteY86" fmla="*/ 759719 h 1648759"/>
              <a:gd name="connsiteX87" fmla="*/ 1670756 w 1670756"/>
              <a:gd name="connsiteY87" fmla="*/ 793586 h 1648759"/>
              <a:gd name="connsiteX88" fmla="*/ 1535289 w 1670756"/>
              <a:gd name="connsiteY88" fmla="*/ 838742 h 1648759"/>
              <a:gd name="connsiteX89" fmla="*/ 1569156 w 1670756"/>
              <a:gd name="connsiteY89" fmla="*/ 861319 h 1648759"/>
              <a:gd name="connsiteX90" fmla="*/ 1580445 w 1670756"/>
              <a:gd name="connsiteY90" fmla="*/ 793586 h 1648759"/>
              <a:gd name="connsiteX91" fmla="*/ 1603022 w 1670756"/>
              <a:gd name="connsiteY91" fmla="*/ 680697 h 1648759"/>
              <a:gd name="connsiteX92" fmla="*/ 1591734 w 1670756"/>
              <a:gd name="connsiteY92" fmla="*/ 748430 h 1648759"/>
              <a:gd name="connsiteX93" fmla="*/ 1625600 w 1670756"/>
              <a:gd name="connsiteY93" fmla="*/ 883897 h 1648759"/>
              <a:gd name="connsiteX94" fmla="*/ 1614311 w 1670756"/>
              <a:gd name="connsiteY94" fmla="*/ 1053230 h 1648759"/>
              <a:gd name="connsiteX95" fmla="*/ 1591734 w 1670756"/>
              <a:gd name="connsiteY95" fmla="*/ 1019364 h 1648759"/>
              <a:gd name="connsiteX96" fmla="*/ 1603022 w 1670756"/>
              <a:gd name="connsiteY96" fmla="*/ 872608 h 1648759"/>
              <a:gd name="connsiteX97" fmla="*/ 1636889 w 1670756"/>
              <a:gd name="connsiteY97" fmla="*/ 861319 h 1648759"/>
              <a:gd name="connsiteX98" fmla="*/ 1636889 w 1670756"/>
              <a:gd name="connsiteY98" fmla="*/ 962919 h 1648759"/>
              <a:gd name="connsiteX99" fmla="*/ 1603022 w 1670756"/>
              <a:gd name="connsiteY99" fmla="*/ 929053 h 1648759"/>
              <a:gd name="connsiteX100" fmla="*/ 1580445 w 1670756"/>
              <a:gd name="connsiteY100" fmla="*/ 962919 h 1648759"/>
              <a:gd name="connsiteX101" fmla="*/ 1557867 w 1670756"/>
              <a:gd name="connsiteY101" fmla="*/ 1064519 h 1648759"/>
              <a:gd name="connsiteX102" fmla="*/ 1546578 w 1670756"/>
              <a:gd name="connsiteY102" fmla="*/ 1098386 h 1648759"/>
              <a:gd name="connsiteX103" fmla="*/ 1535289 w 1670756"/>
              <a:gd name="connsiteY103" fmla="*/ 1154830 h 1648759"/>
              <a:gd name="connsiteX104" fmla="*/ 1524000 w 1670756"/>
              <a:gd name="connsiteY104" fmla="*/ 985497 h 1648759"/>
              <a:gd name="connsiteX105" fmla="*/ 1557867 w 1670756"/>
              <a:gd name="connsiteY105" fmla="*/ 996786 h 1648759"/>
              <a:gd name="connsiteX106" fmla="*/ 1580445 w 1670756"/>
              <a:gd name="connsiteY106" fmla="*/ 1064519 h 1648759"/>
              <a:gd name="connsiteX107" fmla="*/ 1569156 w 1670756"/>
              <a:gd name="connsiteY107" fmla="*/ 1143542 h 1648759"/>
              <a:gd name="connsiteX108" fmla="*/ 1557867 w 1670756"/>
              <a:gd name="connsiteY108" fmla="*/ 1109675 h 1648759"/>
              <a:gd name="connsiteX109" fmla="*/ 1546578 w 1670756"/>
              <a:gd name="connsiteY109" fmla="*/ 1143542 h 1648759"/>
              <a:gd name="connsiteX110" fmla="*/ 1535289 w 1670756"/>
              <a:gd name="connsiteY110" fmla="*/ 1256430 h 1648759"/>
              <a:gd name="connsiteX111" fmla="*/ 1524000 w 1670756"/>
              <a:gd name="connsiteY111" fmla="*/ 1290297 h 1648759"/>
              <a:gd name="connsiteX112" fmla="*/ 1490134 w 1670756"/>
              <a:gd name="connsiteY112" fmla="*/ 1301586 h 1648759"/>
              <a:gd name="connsiteX113" fmla="*/ 1490134 w 1670756"/>
              <a:gd name="connsiteY113" fmla="*/ 1233853 h 1648759"/>
              <a:gd name="connsiteX114" fmla="*/ 1478845 w 1670756"/>
              <a:gd name="connsiteY114" fmla="*/ 1199986 h 1648759"/>
              <a:gd name="connsiteX115" fmla="*/ 1456267 w 1670756"/>
              <a:gd name="connsiteY115" fmla="*/ 1233853 h 1648759"/>
              <a:gd name="connsiteX116" fmla="*/ 1444978 w 1670756"/>
              <a:gd name="connsiteY116" fmla="*/ 1267719 h 1648759"/>
              <a:gd name="connsiteX117" fmla="*/ 1411111 w 1670756"/>
              <a:gd name="connsiteY117" fmla="*/ 1290297 h 1648759"/>
              <a:gd name="connsiteX118" fmla="*/ 1399822 w 1670756"/>
              <a:gd name="connsiteY118" fmla="*/ 1324164 h 1648759"/>
              <a:gd name="connsiteX119" fmla="*/ 1467556 w 1670756"/>
              <a:gd name="connsiteY119" fmla="*/ 1211275 h 1648759"/>
              <a:gd name="connsiteX120" fmla="*/ 1501422 w 1670756"/>
              <a:gd name="connsiteY120" fmla="*/ 1177408 h 1648759"/>
              <a:gd name="connsiteX121" fmla="*/ 1512711 w 1670756"/>
              <a:gd name="connsiteY121" fmla="*/ 1120964 h 1648759"/>
              <a:gd name="connsiteX122" fmla="*/ 1535289 w 1670756"/>
              <a:gd name="connsiteY122" fmla="*/ 1188697 h 1648759"/>
              <a:gd name="connsiteX123" fmla="*/ 1456267 w 1670756"/>
              <a:gd name="connsiteY123" fmla="*/ 1290297 h 1648759"/>
              <a:gd name="connsiteX124" fmla="*/ 1444978 w 1670756"/>
              <a:gd name="connsiteY124" fmla="*/ 1324164 h 1648759"/>
              <a:gd name="connsiteX125" fmla="*/ 1433689 w 1670756"/>
              <a:gd name="connsiteY125" fmla="*/ 1369319 h 1648759"/>
              <a:gd name="connsiteX126" fmla="*/ 1365956 w 1670756"/>
              <a:gd name="connsiteY126" fmla="*/ 1391897 h 1648759"/>
              <a:gd name="connsiteX127" fmla="*/ 1332089 w 1670756"/>
              <a:gd name="connsiteY127" fmla="*/ 1414475 h 1648759"/>
              <a:gd name="connsiteX128" fmla="*/ 1309511 w 1670756"/>
              <a:gd name="connsiteY128" fmla="*/ 1312875 h 1648759"/>
              <a:gd name="connsiteX129" fmla="*/ 1377245 w 1670756"/>
              <a:gd name="connsiteY129" fmla="*/ 1301586 h 1648759"/>
              <a:gd name="connsiteX130" fmla="*/ 1422400 w 1670756"/>
              <a:gd name="connsiteY130" fmla="*/ 1290297 h 1648759"/>
              <a:gd name="connsiteX131" fmla="*/ 1456267 w 1670756"/>
              <a:gd name="connsiteY131" fmla="*/ 1312875 h 1648759"/>
              <a:gd name="connsiteX132" fmla="*/ 1388534 w 1670756"/>
              <a:gd name="connsiteY132" fmla="*/ 1324164 h 1648759"/>
              <a:gd name="connsiteX133" fmla="*/ 1309511 w 1670756"/>
              <a:gd name="connsiteY133" fmla="*/ 1346742 h 1648759"/>
              <a:gd name="connsiteX134" fmla="*/ 1298222 w 1670756"/>
              <a:gd name="connsiteY134" fmla="*/ 1380608 h 1648759"/>
              <a:gd name="connsiteX135" fmla="*/ 1286934 w 1670756"/>
              <a:gd name="connsiteY135" fmla="*/ 1437053 h 1648759"/>
              <a:gd name="connsiteX136" fmla="*/ 1219200 w 1670756"/>
              <a:gd name="connsiteY136" fmla="*/ 1459630 h 1648759"/>
              <a:gd name="connsiteX137" fmla="*/ 1185334 w 1670756"/>
              <a:gd name="connsiteY137" fmla="*/ 1482208 h 1648759"/>
              <a:gd name="connsiteX138" fmla="*/ 1196622 w 1670756"/>
              <a:gd name="connsiteY138" fmla="*/ 1437053 h 1648759"/>
              <a:gd name="connsiteX139" fmla="*/ 1106311 w 1670756"/>
              <a:gd name="connsiteY139" fmla="*/ 1425764 h 1648759"/>
              <a:gd name="connsiteX140" fmla="*/ 1151467 w 1670756"/>
              <a:gd name="connsiteY140" fmla="*/ 1493497 h 1648759"/>
              <a:gd name="connsiteX141" fmla="*/ 1185334 w 1670756"/>
              <a:gd name="connsiteY141" fmla="*/ 1470919 h 1648759"/>
              <a:gd name="connsiteX142" fmla="*/ 1241778 w 1670756"/>
              <a:gd name="connsiteY142" fmla="*/ 1414475 h 1648759"/>
              <a:gd name="connsiteX143" fmla="*/ 1219200 w 1670756"/>
              <a:gd name="connsiteY143" fmla="*/ 1448342 h 1648759"/>
              <a:gd name="connsiteX144" fmla="*/ 1151467 w 1670756"/>
              <a:gd name="connsiteY144" fmla="*/ 1482208 h 1648759"/>
              <a:gd name="connsiteX145" fmla="*/ 1027289 w 1670756"/>
              <a:gd name="connsiteY145" fmla="*/ 1561230 h 1648759"/>
              <a:gd name="connsiteX146" fmla="*/ 925689 w 1670756"/>
              <a:gd name="connsiteY146" fmla="*/ 1549942 h 1648759"/>
              <a:gd name="connsiteX147" fmla="*/ 914400 w 1670756"/>
              <a:gd name="connsiteY147" fmla="*/ 1516075 h 1648759"/>
              <a:gd name="connsiteX148" fmla="*/ 1095022 w 1670756"/>
              <a:gd name="connsiteY148" fmla="*/ 1504786 h 1648759"/>
              <a:gd name="connsiteX149" fmla="*/ 970845 w 1670756"/>
              <a:gd name="connsiteY149" fmla="*/ 1482208 h 1648759"/>
              <a:gd name="connsiteX150" fmla="*/ 914400 w 1670756"/>
              <a:gd name="connsiteY150" fmla="*/ 1459630 h 1648759"/>
              <a:gd name="connsiteX151" fmla="*/ 959556 w 1670756"/>
              <a:gd name="connsiteY151" fmla="*/ 1470919 h 1648759"/>
              <a:gd name="connsiteX152" fmla="*/ 1038578 w 1670756"/>
              <a:gd name="connsiteY152" fmla="*/ 1482208 h 1648759"/>
              <a:gd name="connsiteX153" fmla="*/ 1027289 w 1670756"/>
              <a:gd name="connsiteY153" fmla="*/ 1516075 h 1648759"/>
              <a:gd name="connsiteX154" fmla="*/ 970845 w 1670756"/>
              <a:gd name="connsiteY154" fmla="*/ 1527364 h 1648759"/>
              <a:gd name="connsiteX155" fmla="*/ 936978 w 1670756"/>
              <a:gd name="connsiteY155" fmla="*/ 1538653 h 1648759"/>
              <a:gd name="connsiteX156" fmla="*/ 891822 w 1670756"/>
              <a:gd name="connsiteY156" fmla="*/ 1549942 h 1648759"/>
              <a:gd name="connsiteX157" fmla="*/ 778934 w 1670756"/>
              <a:gd name="connsiteY157" fmla="*/ 1538653 h 1648759"/>
              <a:gd name="connsiteX158" fmla="*/ 835378 w 1670756"/>
              <a:gd name="connsiteY158" fmla="*/ 1549942 h 1648759"/>
              <a:gd name="connsiteX159" fmla="*/ 857956 w 1670756"/>
              <a:gd name="connsiteY159" fmla="*/ 1516075 h 1648759"/>
              <a:gd name="connsiteX160" fmla="*/ 835378 w 1670756"/>
              <a:gd name="connsiteY160" fmla="*/ 1504786 h 1648759"/>
              <a:gd name="connsiteX161" fmla="*/ 801511 w 1670756"/>
              <a:gd name="connsiteY161" fmla="*/ 1493497 h 1648759"/>
              <a:gd name="connsiteX162" fmla="*/ 778934 w 1670756"/>
              <a:gd name="connsiteY162" fmla="*/ 1527364 h 1648759"/>
              <a:gd name="connsiteX163" fmla="*/ 688622 w 1670756"/>
              <a:gd name="connsiteY163" fmla="*/ 1527364 h 1648759"/>
              <a:gd name="connsiteX164" fmla="*/ 654756 w 1670756"/>
              <a:gd name="connsiteY164" fmla="*/ 1493497 h 1648759"/>
              <a:gd name="connsiteX165" fmla="*/ 609600 w 1670756"/>
              <a:gd name="connsiteY165" fmla="*/ 1425764 h 1648759"/>
              <a:gd name="connsiteX166" fmla="*/ 620889 w 1670756"/>
              <a:gd name="connsiteY166" fmla="*/ 1459630 h 1648759"/>
              <a:gd name="connsiteX167" fmla="*/ 688622 w 1670756"/>
              <a:gd name="connsiteY167" fmla="*/ 1493497 h 1648759"/>
              <a:gd name="connsiteX168" fmla="*/ 677334 w 1670756"/>
              <a:gd name="connsiteY168" fmla="*/ 1527364 h 1648759"/>
              <a:gd name="connsiteX169" fmla="*/ 666045 w 1670756"/>
              <a:gd name="connsiteY169" fmla="*/ 1493497 h 1648759"/>
              <a:gd name="connsiteX170" fmla="*/ 654756 w 1670756"/>
              <a:gd name="connsiteY170" fmla="*/ 1448342 h 1648759"/>
              <a:gd name="connsiteX171" fmla="*/ 598311 w 1670756"/>
              <a:gd name="connsiteY171" fmla="*/ 1459630 h 1648759"/>
              <a:gd name="connsiteX172" fmla="*/ 530578 w 1670756"/>
              <a:gd name="connsiteY172" fmla="*/ 1504786 h 1648759"/>
              <a:gd name="connsiteX173" fmla="*/ 496711 w 1670756"/>
              <a:gd name="connsiteY173" fmla="*/ 1448342 h 1648759"/>
              <a:gd name="connsiteX174" fmla="*/ 530578 w 1670756"/>
              <a:gd name="connsiteY174" fmla="*/ 1459630 h 1648759"/>
              <a:gd name="connsiteX175" fmla="*/ 564445 w 1670756"/>
              <a:gd name="connsiteY175" fmla="*/ 1482208 h 1648759"/>
              <a:gd name="connsiteX176" fmla="*/ 553156 w 1670756"/>
              <a:gd name="connsiteY176" fmla="*/ 1437053 h 1648759"/>
              <a:gd name="connsiteX177" fmla="*/ 496711 w 1670756"/>
              <a:gd name="connsiteY177" fmla="*/ 1380608 h 1648759"/>
              <a:gd name="connsiteX178" fmla="*/ 451556 w 1670756"/>
              <a:gd name="connsiteY178" fmla="*/ 1369319 h 1648759"/>
              <a:gd name="connsiteX179" fmla="*/ 428978 w 1670756"/>
              <a:gd name="connsiteY179" fmla="*/ 1403186 h 1648759"/>
              <a:gd name="connsiteX180" fmla="*/ 383822 w 1670756"/>
              <a:gd name="connsiteY180" fmla="*/ 1425764 h 1648759"/>
              <a:gd name="connsiteX181" fmla="*/ 361245 w 1670756"/>
              <a:gd name="connsiteY181" fmla="*/ 1391897 h 1648759"/>
              <a:gd name="connsiteX182" fmla="*/ 372534 w 1670756"/>
              <a:gd name="connsiteY182" fmla="*/ 1358030 h 1648759"/>
              <a:gd name="connsiteX183" fmla="*/ 361245 w 1670756"/>
              <a:gd name="connsiteY183" fmla="*/ 1256430 h 1648759"/>
              <a:gd name="connsiteX184" fmla="*/ 395111 w 1670756"/>
              <a:gd name="connsiteY184" fmla="*/ 1290297 h 1648759"/>
              <a:gd name="connsiteX185" fmla="*/ 361245 w 1670756"/>
              <a:gd name="connsiteY185" fmla="*/ 1279008 h 1648759"/>
              <a:gd name="connsiteX186" fmla="*/ 316089 w 1670756"/>
              <a:gd name="connsiteY186" fmla="*/ 1222564 h 1648759"/>
              <a:gd name="connsiteX187" fmla="*/ 282222 w 1670756"/>
              <a:gd name="connsiteY187" fmla="*/ 1233853 h 1648759"/>
              <a:gd name="connsiteX188" fmla="*/ 282222 w 1670756"/>
              <a:gd name="connsiteY188" fmla="*/ 1312875 h 1648759"/>
              <a:gd name="connsiteX189" fmla="*/ 316089 w 1670756"/>
              <a:gd name="connsiteY189" fmla="*/ 1290297 h 1648759"/>
              <a:gd name="connsiteX190" fmla="*/ 327378 w 1670756"/>
              <a:gd name="connsiteY190" fmla="*/ 1324164 h 1648759"/>
              <a:gd name="connsiteX191" fmla="*/ 338667 w 1670756"/>
              <a:gd name="connsiteY191" fmla="*/ 1256430 h 1648759"/>
              <a:gd name="connsiteX192" fmla="*/ 304800 w 1670756"/>
              <a:gd name="connsiteY192" fmla="*/ 1245142 h 1648759"/>
              <a:gd name="connsiteX193" fmla="*/ 225778 w 1670756"/>
              <a:gd name="connsiteY193" fmla="*/ 1143542 h 1648759"/>
              <a:gd name="connsiteX194" fmla="*/ 191911 w 1670756"/>
              <a:gd name="connsiteY194" fmla="*/ 1053230 h 1648759"/>
              <a:gd name="connsiteX195" fmla="*/ 135467 w 1670756"/>
              <a:gd name="connsiteY195" fmla="*/ 1030653 h 1648759"/>
              <a:gd name="connsiteX196" fmla="*/ 90311 w 1670756"/>
              <a:gd name="connsiteY196" fmla="*/ 951630 h 1648759"/>
              <a:gd name="connsiteX197" fmla="*/ 101600 w 1670756"/>
              <a:gd name="connsiteY197" fmla="*/ 906475 h 1648759"/>
              <a:gd name="connsiteX198" fmla="*/ 135467 w 1670756"/>
              <a:gd name="connsiteY198" fmla="*/ 872608 h 1648759"/>
              <a:gd name="connsiteX199" fmla="*/ 169334 w 1670756"/>
              <a:gd name="connsiteY199" fmla="*/ 861319 h 1648759"/>
              <a:gd name="connsiteX200" fmla="*/ 180622 w 1670756"/>
              <a:gd name="connsiteY200" fmla="*/ 827453 h 1648759"/>
              <a:gd name="connsiteX201" fmla="*/ 146756 w 1670756"/>
              <a:gd name="connsiteY201" fmla="*/ 804875 h 1648759"/>
              <a:gd name="connsiteX202" fmla="*/ 112889 w 1670756"/>
              <a:gd name="connsiteY202" fmla="*/ 737142 h 1648759"/>
              <a:gd name="connsiteX203" fmla="*/ 146756 w 1670756"/>
              <a:gd name="connsiteY203" fmla="*/ 680697 h 1648759"/>
              <a:gd name="connsiteX204" fmla="*/ 90311 w 1670756"/>
              <a:gd name="connsiteY204" fmla="*/ 771008 h 1648759"/>
              <a:gd name="connsiteX205" fmla="*/ 11289 w 1670756"/>
              <a:gd name="connsiteY205" fmla="*/ 917764 h 1648759"/>
              <a:gd name="connsiteX206" fmla="*/ 0 w 1670756"/>
              <a:gd name="connsiteY206" fmla="*/ 951630 h 1648759"/>
              <a:gd name="connsiteX207" fmla="*/ 45156 w 1670756"/>
              <a:gd name="connsiteY207" fmla="*/ 996786 h 1648759"/>
              <a:gd name="connsiteX208" fmla="*/ 56445 w 1670756"/>
              <a:gd name="connsiteY208" fmla="*/ 962919 h 1648759"/>
              <a:gd name="connsiteX209" fmla="*/ 67734 w 1670756"/>
              <a:gd name="connsiteY209" fmla="*/ 1008075 h 1648759"/>
              <a:gd name="connsiteX210" fmla="*/ 135467 w 1670756"/>
              <a:gd name="connsiteY210" fmla="*/ 1064519 h 1648759"/>
              <a:gd name="connsiteX211" fmla="*/ 146756 w 1670756"/>
              <a:gd name="connsiteY211" fmla="*/ 1267719 h 1648759"/>
              <a:gd name="connsiteX212" fmla="*/ 180622 w 1670756"/>
              <a:gd name="connsiteY212" fmla="*/ 1279008 h 1648759"/>
              <a:gd name="connsiteX213" fmla="*/ 214489 w 1670756"/>
              <a:gd name="connsiteY213" fmla="*/ 1312875 h 1648759"/>
              <a:gd name="connsiteX214" fmla="*/ 248356 w 1670756"/>
              <a:gd name="connsiteY214" fmla="*/ 1166119 h 1648759"/>
              <a:gd name="connsiteX215" fmla="*/ 282222 w 1670756"/>
              <a:gd name="connsiteY215" fmla="*/ 1143542 h 1648759"/>
              <a:gd name="connsiteX216" fmla="*/ 270934 w 1670756"/>
              <a:gd name="connsiteY216" fmla="*/ 1041942 h 1648759"/>
              <a:gd name="connsiteX217" fmla="*/ 259645 w 1670756"/>
              <a:gd name="connsiteY217" fmla="*/ 1008075 h 1648759"/>
              <a:gd name="connsiteX218" fmla="*/ 225778 w 1670756"/>
              <a:gd name="connsiteY218" fmla="*/ 1019364 h 1648759"/>
              <a:gd name="connsiteX219" fmla="*/ 191911 w 1670756"/>
              <a:gd name="connsiteY219" fmla="*/ 940342 h 1648759"/>
              <a:gd name="connsiteX220" fmla="*/ 169334 w 1670756"/>
              <a:gd name="connsiteY220" fmla="*/ 906475 h 1648759"/>
              <a:gd name="connsiteX221" fmla="*/ 135467 w 1670756"/>
              <a:gd name="connsiteY221" fmla="*/ 838742 h 1648759"/>
              <a:gd name="connsiteX222" fmla="*/ 124178 w 1670756"/>
              <a:gd name="connsiteY222" fmla="*/ 793586 h 1648759"/>
              <a:gd name="connsiteX223" fmla="*/ 112889 w 1670756"/>
              <a:gd name="connsiteY223" fmla="*/ 759719 h 1648759"/>
              <a:gd name="connsiteX224" fmla="*/ 158045 w 1670756"/>
              <a:gd name="connsiteY224" fmla="*/ 680697 h 1648759"/>
              <a:gd name="connsiteX225" fmla="*/ 180622 w 1670756"/>
              <a:gd name="connsiteY225" fmla="*/ 646830 h 1648759"/>
              <a:gd name="connsiteX226" fmla="*/ 169334 w 1670756"/>
              <a:gd name="connsiteY226" fmla="*/ 612964 h 1648759"/>
              <a:gd name="connsiteX227" fmla="*/ 203200 w 1670756"/>
              <a:gd name="connsiteY227" fmla="*/ 601675 h 1648759"/>
              <a:gd name="connsiteX228" fmla="*/ 146756 w 1670756"/>
              <a:gd name="connsiteY228" fmla="*/ 522653 h 1648759"/>
              <a:gd name="connsiteX229" fmla="*/ 158045 w 1670756"/>
              <a:gd name="connsiteY229" fmla="*/ 488786 h 1648759"/>
              <a:gd name="connsiteX230" fmla="*/ 225778 w 1670756"/>
              <a:gd name="connsiteY230" fmla="*/ 466208 h 1648759"/>
              <a:gd name="connsiteX231" fmla="*/ 293511 w 1670756"/>
              <a:gd name="connsiteY231" fmla="*/ 409764 h 1648759"/>
              <a:gd name="connsiteX232" fmla="*/ 338667 w 1670756"/>
              <a:gd name="connsiteY232" fmla="*/ 342030 h 1648759"/>
              <a:gd name="connsiteX233" fmla="*/ 270934 w 1670756"/>
              <a:gd name="connsiteY233" fmla="*/ 387186 h 1648759"/>
              <a:gd name="connsiteX234" fmla="*/ 248356 w 1670756"/>
              <a:gd name="connsiteY234" fmla="*/ 421053 h 1648759"/>
              <a:gd name="connsiteX235" fmla="*/ 191911 w 1670756"/>
              <a:gd name="connsiteY235" fmla="*/ 454919 h 1648759"/>
              <a:gd name="connsiteX236" fmla="*/ 158045 w 1670756"/>
              <a:gd name="connsiteY236" fmla="*/ 477497 h 1648759"/>
              <a:gd name="connsiteX237" fmla="*/ 158045 w 1670756"/>
              <a:gd name="connsiteY237" fmla="*/ 375897 h 1648759"/>
              <a:gd name="connsiteX238" fmla="*/ 259645 w 1670756"/>
              <a:gd name="connsiteY238" fmla="*/ 342030 h 1648759"/>
              <a:gd name="connsiteX239" fmla="*/ 293511 w 1670756"/>
              <a:gd name="connsiteY239" fmla="*/ 330742 h 1648759"/>
              <a:gd name="connsiteX240" fmla="*/ 270934 w 1670756"/>
              <a:gd name="connsiteY240" fmla="*/ 319453 h 1648759"/>
              <a:gd name="connsiteX241" fmla="*/ 248356 w 1670756"/>
              <a:gd name="connsiteY241" fmla="*/ 285586 h 1648759"/>
              <a:gd name="connsiteX242" fmla="*/ 259645 w 1670756"/>
              <a:gd name="connsiteY242" fmla="*/ 251719 h 1648759"/>
              <a:gd name="connsiteX243" fmla="*/ 293511 w 1670756"/>
              <a:gd name="connsiteY243" fmla="*/ 240430 h 1648759"/>
              <a:gd name="connsiteX244" fmla="*/ 349956 w 1670756"/>
              <a:gd name="connsiteY244" fmla="*/ 229142 h 1648759"/>
              <a:gd name="connsiteX245" fmla="*/ 270934 w 1670756"/>
              <a:gd name="connsiteY245" fmla="*/ 229142 h 1648759"/>
              <a:gd name="connsiteX246" fmla="*/ 248356 w 1670756"/>
              <a:gd name="connsiteY246" fmla="*/ 263008 h 1648759"/>
              <a:gd name="connsiteX247" fmla="*/ 237067 w 1670756"/>
              <a:gd name="connsiteY247" fmla="*/ 296875 h 1648759"/>
              <a:gd name="connsiteX248" fmla="*/ 203200 w 1670756"/>
              <a:gd name="connsiteY248" fmla="*/ 432342 h 1648759"/>
              <a:gd name="connsiteX249" fmla="*/ 169334 w 1670756"/>
              <a:gd name="connsiteY249" fmla="*/ 454919 h 1648759"/>
              <a:gd name="connsiteX250" fmla="*/ 90311 w 1670756"/>
              <a:gd name="connsiteY250" fmla="*/ 466208 h 1648759"/>
              <a:gd name="connsiteX251" fmla="*/ 90311 w 1670756"/>
              <a:gd name="connsiteY251" fmla="*/ 658119 h 1648759"/>
              <a:gd name="connsiteX252" fmla="*/ 112889 w 1670756"/>
              <a:gd name="connsiteY252" fmla="*/ 691986 h 1648759"/>
              <a:gd name="connsiteX253" fmla="*/ 146756 w 1670756"/>
              <a:gd name="connsiteY253" fmla="*/ 579097 h 1648759"/>
              <a:gd name="connsiteX254" fmla="*/ 169334 w 1670756"/>
              <a:gd name="connsiteY254" fmla="*/ 545230 h 1648759"/>
              <a:gd name="connsiteX255" fmla="*/ 124178 w 1670756"/>
              <a:gd name="connsiteY255" fmla="*/ 500075 h 1648759"/>
              <a:gd name="connsiteX256" fmla="*/ 112889 w 1670756"/>
              <a:gd name="connsiteY256" fmla="*/ 533942 h 1648759"/>
              <a:gd name="connsiteX257" fmla="*/ 101600 w 1670756"/>
              <a:gd name="connsiteY257" fmla="*/ 737142 h 1648759"/>
              <a:gd name="connsiteX258" fmla="*/ 79022 w 1670756"/>
              <a:gd name="connsiteY258" fmla="*/ 771008 h 1648759"/>
              <a:gd name="connsiteX259" fmla="*/ 45156 w 1670756"/>
              <a:gd name="connsiteY259" fmla="*/ 782297 h 1648759"/>
              <a:gd name="connsiteX260" fmla="*/ 22578 w 1670756"/>
              <a:gd name="connsiteY260" fmla="*/ 816164 h 1648759"/>
              <a:gd name="connsiteX261" fmla="*/ 33867 w 1670756"/>
              <a:gd name="connsiteY261" fmla="*/ 850030 h 1648759"/>
              <a:gd name="connsiteX262" fmla="*/ 67734 w 1670756"/>
              <a:gd name="connsiteY262" fmla="*/ 929053 h 1648759"/>
              <a:gd name="connsiteX263" fmla="*/ 101600 w 1670756"/>
              <a:gd name="connsiteY263" fmla="*/ 996786 h 1648759"/>
              <a:gd name="connsiteX264" fmla="*/ 135467 w 1670756"/>
              <a:gd name="connsiteY264" fmla="*/ 1008075 h 1648759"/>
              <a:gd name="connsiteX265" fmla="*/ 158045 w 1670756"/>
              <a:gd name="connsiteY265" fmla="*/ 1075808 h 1648759"/>
              <a:gd name="connsiteX266" fmla="*/ 180622 w 1670756"/>
              <a:gd name="connsiteY266" fmla="*/ 1166119 h 1648759"/>
              <a:gd name="connsiteX267" fmla="*/ 248356 w 1670756"/>
              <a:gd name="connsiteY267" fmla="*/ 1154830 h 1648759"/>
              <a:gd name="connsiteX268" fmla="*/ 259645 w 1670756"/>
              <a:gd name="connsiteY268" fmla="*/ 1120964 h 1648759"/>
              <a:gd name="connsiteX269" fmla="*/ 270934 w 1670756"/>
              <a:gd name="connsiteY269" fmla="*/ 1064519 h 1648759"/>
              <a:gd name="connsiteX270" fmla="*/ 293511 w 1670756"/>
              <a:gd name="connsiteY270" fmla="*/ 1143542 h 1648759"/>
              <a:gd name="connsiteX271" fmla="*/ 304800 w 1670756"/>
              <a:gd name="connsiteY271" fmla="*/ 1211275 h 1648759"/>
              <a:gd name="connsiteX272" fmla="*/ 338667 w 1670756"/>
              <a:gd name="connsiteY272" fmla="*/ 1245142 h 1648759"/>
              <a:gd name="connsiteX273" fmla="*/ 361245 w 1670756"/>
              <a:gd name="connsiteY273" fmla="*/ 1346742 h 1648759"/>
              <a:gd name="connsiteX274" fmla="*/ 395111 w 1670756"/>
              <a:gd name="connsiteY274" fmla="*/ 1369319 h 1648759"/>
              <a:gd name="connsiteX275" fmla="*/ 428978 w 1670756"/>
              <a:gd name="connsiteY275" fmla="*/ 1470919 h 1648759"/>
              <a:gd name="connsiteX276" fmla="*/ 451556 w 1670756"/>
              <a:gd name="connsiteY276" fmla="*/ 1504786 h 1648759"/>
              <a:gd name="connsiteX277" fmla="*/ 462845 w 1670756"/>
              <a:gd name="connsiteY277" fmla="*/ 1549942 h 1648759"/>
              <a:gd name="connsiteX278" fmla="*/ 508000 w 1670756"/>
              <a:gd name="connsiteY278" fmla="*/ 1504786 h 1648759"/>
              <a:gd name="connsiteX279" fmla="*/ 541867 w 1670756"/>
              <a:gd name="connsiteY279" fmla="*/ 1527364 h 1648759"/>
              <a:gd name="connsiteX280" fmla="*/ 609600 w 1670756"/>
              <a:gd name="connsiteY280" fmla="*/ 1549942 h 1648759"/>
              <a:gd name="connsiteX281" fmla="*/ 677334 w 1670756"/>
              <a:gd name="connsiteY281" fmla="*/ 1595097 h 1648759"/>
              <a:gd name="connsiteX282" fmla="*/ 688622 w 1670756"/>
              <a:gd name="connsiteY282" fmla="*/ 1561230 h 1648759"/>
              <a:gd name="connsiteX283" fmla="*/ 767645 w 1670756"/>
              <a:gd name="connsiteY283" fmla="*/ 1628964 h 1648759"/>
              <a:gd name="connsiteX284" fmla="*/ 835378 w 1670756"/>
              <a:gd name="connsiteY284" fmla="*/ 1606386 h 1648759"/>
              <a:gd name="connsiteX285" fmla="*/ 959556 w 1670756"/>
              <a:gd name="connsiteY285" fmla="*/ 1595097 h 1648759"/>
              <a:gd name="connsiteX286" fmla="*/ 993422 w 1670756"/>
              <a:gd name="connsiteY286" fmla="*/ 1572519 h 1648759"/>
              <a:gd name="connsiteX287" fmla="*/ 1038578 w 1670756"/>
              <a:gd name="connsiteY287" fmla="*/ 1549942 h 1648759"/>
              <a:gd name="connsiteX288" fmla="*/ 1072445 w 1670756"/>
              <a:gd name="connsiteY288" fmla="*/ 1516075 h 1648759"/>
              <a:gd name="connsiteX289" fmla="*/ 1140178 w 1670756"/>
              <a:gd name="connsiteY289" fmla="*/ 1549942 h 1648759"/>
              <a:gd name="connsiteX290" fmla="*/ 1219200 w 1670756"/>
              <a:gd name="connsiteY290" fmla="*/ 1527364 h 1648759"/>
              <a:gd name="connsiteX291" fmla="*/ 1275645 w 1670756"/>
              <a:gd name="connsiteY291" fmla="*/ 1459630 h 1648759"/>
              <a:gd name="connsiteX292" fmla="*/ 1298222 w 1670756"/>
              <a:gd name="connsiteY292" fmla="*/ 1425764 h 1648759"/>
              <a:gd name="connsiteX293" fmla="*/ 1332089 w 1670756"/>
              <a:gd name="connsiteY293" fmla="*/ 1414475 h 1648759"/>
              <a:gd name="connsiteX294" fmla="*/ 1365956 w 1670756"/>
              <a:gd name="connsiteY294" fmla="*/ 1425764 h 1648759"/>
              <a:gd name="connsiteX295" fmla="*/ 1365956 w 1670756"/>
              <a:gd name="connsiteY295" fmla="*/ 1493497 h 1648759"/>
              <a:gd name="connsiteX296" fmla="*/ 1286934 w 1670756"/>
              <a:gd name="connsiteY296" fmla="*/ 1504786 h 1648759"/>
              <a:gd name="connsiteX297" fmla="*/ 1230489 w 1670756"/>
              <a:gd name="connsiteY297" fmla="*/ 1516075 h 1648759"/>
              <a:gd name="connsiteX298" fmla="*/ 1196622 w 1670756"/>
              <a:gd name="connsiteY298" fmla="*/ 1561230 h 1648759"/>
              <a:gd name="connsiteX299" fmla="*/ 1128889 w 1670756"/>
              <a:gd name="connsiteY299" fmla="*/ 1538653 h 1648759"/>
              <a:gd name="connsiteX300" fmla="*/ 970845 w 1670756"/>
              <a:gd name="connsiteY300" fmla="*/ 1527364 h 1648759"/>
              <a:gd name="connsiteX301" fmla="*/ 857956 w 1670756"/>
              <a:gd name="connsiteY301" fmla="*/ 1527364 h 1648759"/>
              <a:gd name="connsiteX302" fmla="*/ 846667 w 1670756"/>
              <a:gd name="connsiteY302" fmla="*/ 1572519 h 1648759"/>
              <a:gd name="connsiteX303" fmla="*/ 812800 w 1670756"/>
              <a:gd name="connsiteY303" fmla="*/ 1583808 h 1648759"/>
              <a:gd name="connsiteX304" fmla="*/ 767645 w 1670756"/>
              <a:gd name="connsiteY304" fmla="*/ 1572519 h 1648759"/>
              <a:gd name="connsiteX305" fmla="*/ 733778 w 1670756"/>
              <a:gd name="connsiteY305" fmla="*/ 1561230 h 1648759"/>
              <a:gd name="connsiteX306" fmla="*/ 699911 w 1670756"/>
              <a:gd name="connsiteY306" fmla="*/ 1583808 h 1648759"/>
              <a:gd name="connsiteX307" fmla="*/ 564445 w 1670756"/>
              <a:gd name="connsiteY307" fmla="*/ 1527364 h 1648759"/>
              <a:gd name="connsiteX308" fmla="*/ 564445 w 1670756"/>
              <a:gd name="connsiteY308" fmla="*/ 1516075 h 1648759"/>
              <a:gd name="connsiteX309" fmla="*/ 598311 w 1670756"/>
              <a:gd name="connsiteY309" fmla="*/ 1538653 h 1648759"/>
              <a:gd name="connsiteX310" fmla="*/ 666045 w 1670756"/>
              <a:gd name="connsiteY310" fmla="*/ 1516075 h 1648759"/>
              <a:gd name="connsiteX311" fmla="*/ 745067 w 1670756"/>
              <a:gd name="connsiteY311" fmla="*/ 1527364 h 1648759"/>
              <a:gd name="connsiteX312" fmla="*/ 869245 w 1670756"/>
              <a:gd name="connsiteY312" fmla="*/ 1516075 h 1648759"/>
              <a:gd name="connsiteX313" fmla="*/ 1016000 w 1670756"/>
              <a:gd name="connsiteY313" fmla="*/ 1504786 h 1648759"/>
              <a:gd name="connsiteX314" fmla="*/ 1049867 w 1670756"/>
              <a:gd name="connsiteY314" fmla="*/ 1493497 h 1648759"/>
              <a:gd name="connsiteX315" fmla="*/ 1095022 w 1670756"/>
              <a:gd name="connsiteY315" fmla="*/ 1482208 h 164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</a:cxnLst>
            <a:rect l="l" t="t" r="r" b="b"/>
            <a:pathLst>
              <a:path w="1670756" h="1648759">
                <a:moveTo>
                  <a:pt x="248356" y="364608"/>
                </a:moveTo>
                <a:cubicBezTo>
                  <a:pt x="282296" y="353294"/>
                  <a:pt x="286912" y="355055"/>
                  <a:pt x="316089" y="330742"/>
                </a:cubicBezTo>
                <a:cubicBezTo>
                  <a:pt x="372466" y="283762"/>
                  <a:pt x="324304" y="305426"/>
                  <a:pt x="383822" y="285586"/>
                </a:cubicBezTo>
                <a:cubicBezTo>
                  <a:pt x="395111" y="293112"/>
                  <a:pt x="410957" y="319944"/>
                  <a:pt x="417689" y="308164"/>
                </a:cubicBezTo>
                <a:cubicBezTo>
                  <a:pt x="434595" y="278579"/>
                  <a:pt x="423376" y="240175"/>
                  <a:pt x="428978" y="206564"/>
                </a:cubicBezTo>
                <a:cubicBezTo>
                  <a:pt x="430934" y="194826"/>
                  <a:pt x="436504" y="183986"/>
                  <a:pt x="440267" y="172697"/>
                </a:cubicBezTo>
                <a:cubicBezTo>
                  <a:pt x="428978" y="168934"/>
                  <a:pt x="414814" y="152994"/>
                  <a:pt x="406400" y="161408"/>
                </a:cubicBezTo>
                <a:cubicBezTo>
                  <a:pt x="389571" y="178237"/>
                  <a:pt x="397023" y="209340"/>
                  <a:pt x="383822" y="229142"/>
                </a:cubicBezTo>
                <a:lnTo>
                  <a:pt x="361245" y="263008"/>
                </a:lnTo>
                <a:cubicBezTo>
                  <a:pt x="365008" y="236667"/>
                  <a:pt x="361728" y="208301"/>
                  <a:pt x="372534" y="183986"/>
                </a:cubicBezTo>
                <a:cubicBezTo>
                  <a:pt x="378044" y="171588"/>
                  <a:pt x="394002" y="166918"/>
                  <a:pt x="406400" y="161408"/>
                </a:cubicBezTo>
                <a:cubicBezTo>
                  <a:pt x="489138" y="124635"/>
                  <a:pt x="528293" y="134962"/>
                  <a:pt x="632178" y="127542"/>
                </a:cubicBezTo>
                <a:cubicBezTo>
                  <a:pt x="639704" y="116253"/>
                  <a:pt x="666045" y="101201"/>
                  <a:pt x="654756" y="93675"/>
                </a:cubicBezTo>
                <a:cubicBezTo>
                  <a:pt x="650847" y="91069"/>
                  <a:pt x="562144" y="114006"/>
                  <a:pt x="553156" y="116253"/>
                </a:cubicBezTo>
                <a:cubicBezTo>
                  <a:pt x="547973" y="131802"/>
                  <a:pt x="539914" y="179080"/>
                  <a:pt x="508000" y="172697"/>
                </a:cubicBezTo>
                <a:cubicBezTo>
                  <a:pt x="494696" y="170036"/>
                  <a:pt x="492948" y="150119"/>
                  <a:pt x="485422" y="138830"/>
                </a:cubicBezTo>
                <a:cubicBezTo>
                  <a:pt x="511581" y="121391"/>
                  <a:pt x="539465" y="91273"/>
                  <a:pt x="575734" y="127542"/>
                </a:cubicBezTo>
                <a:cubicBezTo>
                  <a:pt x="584148" y="135956"/>
                  <a:pt x="553802" y="156087"/>
                  <a:pt x="564445" y="161408"/>
                </a:cubicBezTo>
                <a:cubicBezTo>
                  <a:pt x="576580" y="167475"/>
                  <a:pt x="585344" y="142820"/>
                  <a:pt x="598311" y="138830"/>
                </a:cubicBezTo>
                <a:cubicBezTo>
                  <a:pt x="634989" y="127545"/>
                  <a:pt x="711200" y="116253"/>
                  <a:pt x="711200" y="116253"/>
                </a:cubicBezTo>
                <a:cubicBezTo>
                  <a:pt x="739641" y="121941"/>
                  <a:pt x="808899" y="142733"/>
                  <a:pt x="835378" y="116253"/>
                </a:cubicBezTo>
                <a:cubicBezTo>
                  <a:pt x="846349" y="105282"/>
                  <a:pt x="827852" y="86149"/>
                  <a:pt x="824089" y="71097"/>
                </a:cubicBezTo>
                <a:cubicBezTo>
                  <a:pt x="782696" y="74860"/>
                  <a:pt x="738114" y="66013"/>
                  <a:pt x="699911" y="82386"/>
                </a:cubicBezTo>
                <a:lnTo>
                  <a:pt x="778934" y="116253"/>
                </a:lnTo>
                <a:lnTo>
                  <a:pt x="846667" y="93675"/>
                </a:lnTo>
                <a:lnTo>
                  <a:pt x="880534" y="82386"/>
                </a:lnTo>
                <a:cubicBezTo>
                  <a:pt x="952030" y="86149"/>
                  <a:pt x="1024055" y="84213"/>
                  <a:pt x="1095022" y="93675"/>
                </a:cubicBezTo>
                <a:cubicBezTo>
                  <a:pt x="1110401" y="95726"/>
                  <a:pt x="1065382" y="104964"/>
                  <a:pt x="1049867" y="104964"/>
                </a:cubicBezTo>
                <a:cubicBezTo>
                  <a:pt x="1019529" y="104964"/>
                  <a:pt x="989541" y="98288"/>
                  <a:pt x="959556" y="93675"/>
                </a:cubicBezTo>
                <a:cubicBezTo>
                  <a:pt x="940592" y="90757"/>
                  <a:pt x="921989" y="85818"/>
                  <a:pt x="903111" y="82386"/>
                </a:cubicBezTo>
                <a:cubicBezTo>
                  <a:pt x="880591" y="78291"/>
                  <a:pt x="857956" y="74860"/>
                  <a:pt x="835378" y="71097"/>
                </a:cubicBezTo>
                <a:cubicBezTo>
                  <a:pt x="782697" y="74860"/>
                  <a:pt x="729298" y="72938"/>
                  <a:pt x="677334" y="82386"/>
                </a:cubicBezTo>
                <a:cubicBezTo>
                  <a:pt x="665627" y="84515"/>
                  <a:pt x="699373" y="94989"/>
                  <a:pt x="711200" y="93675"/>
                </a:cubicBezTo>
                <a:cubicBezTo>
                  <a:pt x="734854" y="91047"/>
                  <a:pt x="756356" y="78623"/>
                  <a:pt x="778934" y="71097"/>
                </a:cubicBezTo>
                <a:cubicBezTo>
                  <a:pt x="782697" y="59808"/>
                  <a:pt x="782788" y="46522"/>
                  <a:pt x="790222" y="37230"/>
                </a:cubicBezTo>
                <a:cubicBezTo>
                  <a:pt x="820006" y="0"/>
                  <a:pt x="839138" y="17663"/>
                  <a:pt x="880534" y="25942"/>
                </a:cubicBezTo>
                <a:cubicBezTo>
                  <a:pt x="891823" y="22179"/>
                  <a:pt x="902501" y="14653"/>
                  <a:pt x="914400" y="14653"/>
                </a:cubicBezTo>
                <a:cubicBezTo>
                  <a:pt x="950849" y="14653"/>
                  <a:pt x="965770" y="30085"/>
                  <a:pt x="993422" y="48519"/>
                </a:cubicBezTo>
                <a:cubicBezTo>
                  <a:pt x="997185" y="67334"/>
                  <a:pt x="988746" y="94321"/>
                  <a:pt x="1004711" y="104964"/>
                </a:cubicBezTo>
                <a:cubicBezTo>
                  <a:pt x="1016000" y="112490"/>
                  <a:pt x="1029520" y="84480"/>
                  <a:pt x="1027289" y="71097"/>
                </a:cubicBezTo>
                <a:cubicBezTo>
                  <a:pt x="1024664" y="55349"/>
                  <a:pt x="1004711" y="48519"/>
                  <a:pt x="993422" y="37230"/>
                </a:cubicBezTo>
                <a:cubicBezTo>
                  <a:pt x="974607" y="40993"/>
                  <a:pt x="952943" y="37876"/>
                  <a:pt x="936978" y="48519"/>
                </a:cubicBezTo>
                <a:cubicBezTo>
                  <a:pt x="927077" y="55120"/>
                  <a:pt x="937516" y="81072"/>
                  <a:pt x="925689" y="82386"/>
                </a:cubicBezTo>
                <a:cubicBezTo>
                  <a:pt x="894849" y="85813"/>
                  <a:pt x="865482" y="67334"/>
                  <a:pt x="835378" y="59808"/>
                </a:cubicBezTo>
                <a:cubicBezTo>
                  <a:pt x="802320" y="51543"/>
                  <a:pt x="903111" y="67334"/>
                  <a:pt x="936978" y="71097"/>
                </a:cubicBezTo>
                <a:cubicBezTo>
                  <a:pt x="959556" y="78623"/>
                  <a:pt x="983425" y="83032"/>
                  <a:pt x="1004711" y="93675"/>
                </a:cubicBezTo>
                <a:cubicBezTo>
                  <a:pt x="1060510" y="121575"/>
                  <a:pt x="1033902" y="110931"/>
                  <a:pt x="1083734" y="127542"/>
                </a:cubicBezTo>
                <a:cubicBezTo>
                  <a:pt x="1091260" y="138831"/>
                  <a:pt x="1095022" y="153882"/>
                  <a:pt x="1106311" y="161408"/>
                </a:cubicBezTo>
                <a:cubicBezTo>
                  <a:pt x="1119220" y="170014"/>
                  <a:pt x="1137206" y="166585"/>
                  <a:pt x="1151467" y="172697"/>
                </a:cubicBezTo>
                <a:cubicBezTo>
                  <a:pt x="1163938" y="178042"/>
                  <a:pt x="1174045" y="187749"/>
                  <a:pt x="1185334" y="195275"/>
                </a:cubicBezTo>
                <a:cubicBezTo>
                  <a:pt x="1192860" y="183986"/>
                  <a:pt x="1207911" y="174976"/>
                  <a:pt x="1207911" y="161408"/>
                </a:cubicBezTo>
                <a:cubicBezTo>
                  <a:pt x="1207911" y="121105"/>
                  <a:pt x="1183218" y="90501"/>
                  <a:pt x="1162756" y="59808"/>
                </a:cubicBezTo>
                <a:cubicBezTo>
                  <a:pt x="1155230" y="71097"/>
                  <a:pt x="1142097" y="80244"/>
                  <a:pt x="1140178" y="93675"/>
                </a:cubicBezTo>
                <a:cubicBezTo>
                  <a:pt x="1135334" y="127580"/>
                  <a:pt x="1161081" y="155374"/>
                  <a:pt x="1185334" y="172697"/>
                </a:cubicBezTo>
                <a:cubicBezTo>
                  <a:pt x="1199028" y="182478"/>
                  <a:pt x="1215878" y="186926"/>
                  <a:pt x="1230489" y="195275"/>
                </a:cubicBezTo>
                <a:cubicBezTo>
                  <a:pt x="1242269" y="202007"/>
                  <a:pt x="1253067" y="210327"/>
                  <a:pt x="1264356" y="217853"/>
                </a:cubicBezTo>
                <a:cubicBezTo>
                  <a:pt x="1256830" y="206564"/>
                  <a:pt x="1250464" y="194409"/>
                  <a:pt x="1241778" y="183986"/>
                </a:cubicBezTo>
                <a:cubicBezTo>
                  <a:pt x="1231557" y="171721"/>
                  <a:pt x="1192256" y="146988"/>
                  <a:pt x="1207911" y="150119"/>
                </a:cubicBezTo>
                <a:cubicBezTo>
                  <a:pt x="1240914" y="156720"/>
                  <a:pt x="1298222" y="195275"/>
                  <a:pt x="1298222" y="195275"/>
                </a:cubicBezTo>
                <a:cubicBezTo>
                  <a:pt x="1355822" y="281675"/>
                  <a:pt x="1300163" y="204623"/>
                  <a:pt x="1309511" y="195275"/>
                </a:cubicBezTo>
                <a:cubicBezTo>
                  <a:pt x="1317925" y="186861"/>
                  <a:pt x="1332089" y="202801"/>
                  <a:pt x="1343378" y="206564"/>
                </a:cubicBezTo>
                <a:cubicBezTo>
                  <a:pt x="1358430" y="217853"/>
                  <a:pt x="1374249" y="228186"/>
                  <a:pt x="1388534" y="240430"/>
                </a:cubicBezTo>
                <a:cubicBezTo>
                  <a:pt x="1410378" y="259154"/>
                  <a:pt x="1431914" y="282036"/>
                  <a:pt x="1444978" y="308164"/>
                </a:cubicBezTo>
                <a:cubicBezTo>
                  <a:pt x="1450300" y="318807"/>
                  <a:pt x="1467935" y="339696"/>
                  <a:pt x="1456267" y="342030"/>
                </a:cubicBezTo>
                <a:cubicBezTo>
                  <a:pt x="1432930" y="346697"/>
                  <a:pt x="1388534" y="319453"/>
                  <a:pt x="1388534" y="319453"/>
                </a:cubicBezTo>
                <a:cubicBezTo>
                  <a:pt x="1384771" y="308164"/>
                  <a:pt x="1379374" y="297294"/>
                  <a:pt x="1377245" y="285586"/>
                </a:cubicBezTo>
                <a:cubicBezTo>
                  <a:pt x="1371818" y="255737"/>
                  <a:pt x="1381242" y="221480"/>
                  <a:pt x="1365956" y="195275"/>
                </a:cubicBezTo>
                <a:cubicBezTo>
                  <a:pt x="1340162" y="151057"/>
                  <a:pt x="1230669" y="136608"/>
                  <a:pt x="1354667" y="161408"/>
                </a:cubicBezTo>
                <a:cubicBezTo>
                  <a:pt x="1451728" y="226116"/>
                  <a:pt x="1337503" y="139954"/>
                  <a:pt x="1399822" y="217853"/>
                </a:cubicBezTo>
                <a:cubicBezTo>
                  <a:pt x="1408298" y="228447"/>
                  <a:pt x="1422400" y="232904"/>
                  <a:pt x="1433689" y="240430"/>
                </a:cubicBezTo>
                <a:cubicBezTo>
                  <a:pt x="1459102" y="316670"/>
                  <a:pt x="1429776" y="222823"/>
                  <a:pt x="1456267" y="342030"/>
                </a:cubicBezTo>
                <a:cubicBezTo>
                  <a:pt x="1458848" y="353646"/>
                  <a:pt x="1464670" y="364353"/>
                  <a:pt x="1467556" y="375897"/>
                </a:cubicBezTo>
                <a:cubicBezTo>
                  <a:pt x="1472210" y="394512"/>
                  <a:pt x="1474191" y="413727"/>
                  <a:pt x="1478845" y="432342"/>
                </a:cubicBezTo>
                <a:cubicBezTo>
                  <a:pt x="1487149" y="465560"/>
                  <a:pt x="1496560" y="479060"/>
                  <a:pt x="1512711" y="511364"/>
                </a:cubicBezTo>
                <a:cubicBezTo>
                  <a:pt x="1516474" y="533942"/>
                  <a:pt x="1532501" y="557845"/>
                  <a:pt x="1524000" y="579097"/>
                </a:cubicBezTo>
                <a:cubicBezTo>
                  <a:pt x="1519581" y="590145"/>
                  <a:pt x="1498548" y="576222"/>
                  <a:pt x="1490134" y="567808"/>
                </a:cubicBezTo>
                <a:cubicBezTo>
                  <a:pt x="1481720" y="559394"/>
                  <a:pt x="1482608" y="545231"/>
                  <a:pt x="1478845" y="533942"/>
                </a:cubicBezTo>
                <a:cubicBezTo>
                  <a:pt x="1482608" y="500075"/>
                  <a:pt x="1481870" y="465400"/>
                  <a:pt x="1490134" y="432342"/>
                </a:cubicBezTo>
                <a:cubicBezTo>
                  <a:pt x="1508891" y="357312"/>
                  <a:pt x="1526141" y="438765"/>
                  <a:pt x="1501422" y="364608"/>
                </a:cubicBezTo>
                <a:cubicBezTo>
                  <a:pt x="1490837" y="406952"/>
                  <a:pt x="1478357" y="431367"/>
                  <a:pt x="1501422" y="477497"/>
                </a:cubicBezTo>
                <a:cubicBezTo>
                  <a:pt x="1507490" y="489632"/>
                  <a:pt x="1524000" y="492549"/>
                  <a:pt x="1535289" y="500075"/>
                </a:cubicBezTo>
                <a:cubicBezTo>
                  <a:pt x="1567948" y="630708"/>
                  <a:pt x="1555058" y="559483"/>
                  <a:pt x="1569156" y="714564"/>
                </a:cubicBezTo>
                <a:cubicBezTo>
                  <a:pt x="1586076" y="663804"/>
                  <a:pt x="1582386" y="695077"/>
                  <a:pt x="1569156" y="635542"/>
                </a:cubicBezTo>
                <a:cubicBezTo>
                  <a:pt x="1564994" y="616811"/>
                  <a:pt x="1549286" y="596259"/>
                  <a:pt x="1557867" y="579097"/>
                </a:cubicBezTo>
                <a:cubicBezTo>
                  <a:pt x="1563935" y="566962"/>
                  <a:pt x="1572919" y="601675"/>
                  <a:pt x="1580445" y="612964"/>
                </a:cubicBezTo>
                <a:cubicBezTo>
                  <a:pt x="1586594" y="656008"/>
                  <a:pt x="1584591" y="701478"/>
                  <a:pt x="1614311" y="737142"/>
                </a:cubicBezTo>
                <a:cubicBezTo>
                  <a:pt x="1622997" y="747565"/>
                  <a:pt x="1636889" y="752193"/>
                  <a:pt x="1648178" y="759719"/>
                </a:cubicBezTo>
                <a:cubicBezTo>
                  <a:pt x="1655704" y="771008"/>
                  <a:pt x="1670756" y="780018"/>
                  <a:pt x="1670756" y="793586"/>
                </a:cubicBezTo>
                <a:cubicBezTo>
                  <a:pt x="1670756" y="854563"/>
                  <a:pt x="1540276" y="838243"/>
                  <a:pt x="1535289" y="838742"/>
                </a:cubicBezTo>
                <a:cubicBezTo>
                  <a:pt x="1546578" y="846268"/>
                  <a:pt x="1559562" y="870913"/>
                  <a:pt x="1569156" y="861319"/>
                </a:cubicBezTo>
                <a:cubicBezTo>
                  <a:pt x="1585341" y="845134"/>
                  <a:pt x="1576227" y="816083"/>
                  <a:pt x="1580445" y="793586"/>
                </a:cubicBezTo>
                <a:cubicBezTo>
                  <a:pt x="1587517" y="755868"/>
                  <a:pt x="1603022" y="680697"/>
                  <a:pt x="1603022" y="680697"/>
                </a:cubicBezTo>
                <a:cubicBezTo>
                  <a:pt x="1635334" y="777633"/>
                  <a:pt x="1601834" y="647430"/>
                  <a:pt x="1591734" y="748430"/>
                </a:cubicBezTo>
                <a:cubicBezTo>
                  <a:pt x="1586638" y="799390"/>
                  <a:pt x="1607800" y="839397"/>
                  <a:pt x="1625600" y="883897"/>
                </a:cubicBezTo>
                <a:cubicBezTo>
                  <a:pt x="1621837" y="940341"/>
                  <a:pt x="1628031" y="998349"/>
                  <a:pt x="1614311" y="1053230"/>
                </a:cubicBezTo>
                <a:cubicBezTo>
                  <a:pt x="1611021" y="1066392"/>
                  <a:pt x="1592580" y="1032905"/>
                  <a:pt x="1591734" y="1019364"/>
                </a:cubicBezTo>
                <a:cubicBezTo>
                  <a:pt x="1588673" y="970396"/>
                  <a:pt x="1589544" y="919783"/>
                  <a:pt x="1603022" y="872608"/>
                </a:cubicBezTo>
                <a:cubicBezTo>
                  <a:pt x="1606291" y="861166"/>
                  <a:pt x="1625600" y="865082"/>
                  <a:pt x="1636889" y="861319"/>
                </a:cubicBezTo>
                <a:cubicBezTo>
                  <a:pt x="1645776" y="887980"/>
                  <a:pt x="1668677" y="939078"/>
                  <a:pt x="1636889" y="962919"/>
                </a:cubicBezTo>
                <a:cubicBezTo>
                  <a:pt x="1624117" y="972498"/>
                  <a:pt x="1614311" y="940342"/>
                  <a:pt x="1603022" y="929053"/>
                </a:cubicBezTo>
                <a:cubicBezTo>
                  <a:pt x="1595496" y="940342"/>
                  <a:pt x="1586512" y="950784"/>
                  <a:pt x="1580445" y="962919"/>
                </a:cubicBezTo>
                <a:cubicBezTo>
                  <a:pt x="1565197" y="993415"/>
                  <a:pt x="1564805" y="1033300"/>
                  <a:pt x="1557867" y="1064519"/>
                </a:cubicBezTo>
                <a:cubicBezTo>
                  <a:pt x="1555286" y="1076135"/>
                  <a:pt x="1549464" y="1086842"/>
                  <a:pt x="1546578" y="1098386"/>
                </a:cubicBezTo>
                <a:cubicBezTo>
                  <a:pt x="1541924" y="1117000"/>
                  <a:pt x="1539052" y="1136015"/>
                  <a:pt x="1535289" y="1154830"/>
                </a:cubicBezTo>
                <a:cubicBezTo>
                  <a:pt x="1501935" y="1054771"/>
                  <a:pt x="1510083" y="1110750"/>
                  <a:pt x="1524000" y="985497"/>
                </a:cubicBezTo>
                <a:cubicBezTo>
                  <a:pt x="1535289" y="989260"/>
                  <a:pt x="1550950" y="987103"/>
                  <a:pt x="1557867" y="996786"/>
                </a:cubicBezTo>
                <a:cubicBezTo>
                  <a:pt x="1571700" y="1016152"/>
                  <a:pt x="1580445" y="1064519"/>
                  <a:pt x="1580445" y="1064519"/>
                </a:cubicBezTo>
                <a:cubicBezTo>
                  <a:pt x="1576682" y="1090860"/>
                  <a:pt x="1581056" y="1119743"/>
                  <a:pt x="1569156" y="1143542"/>
                </a:cubicBezTo>
                <a:cubicBezTo>
                  <a:pt x="1563834" y="1154185"/>
                  <a:pt x="1569767" y="1109675"/>
                  <a:pt x="1557867" y="1109675"/>
                </a:cubicBezTo>
                <a:cubicBezTo>
                  <a:pt x="1545967" y="1109675"/>
                  <a:pt x="1550341" y="1132253"/>
                  <a:pt x="1546578" y="1143542"/>
                </a:cubicBezTo>
                <a:cubicBezTo>
                  <a:pt x="1542815" y="1181171"/>
                  <a:pt x="1541039" y="1219053"/>
                  <a:pt x="1535289" y="1256430"/>
                </a:cubicBezTo>
                <a:cubicBezTo>
                  <a:pt x="1533480" y="1268191"/>
                  <a:pt x="1532414" y="1281883"/>
                  <a:pt x="1524000" y="1290297"/>
                </a:cubicBezTo>
                <a:cubicBezTo>
                  <a:pt x="1515586" y="1298711"/>
                  <a:pt x="1501423" y="1297823"/>
                  <a:pt x="1490134" y="1301586"/>
                </a:cubicBezTo>
                <a:cubicBezTo>
                  <a:pt x="1460030" y="1211273"/>
                  <a:pt x="1490134" y="1324164"/>
                  <a:pt x="1490134" y="1233853"/>
                </a:cubicBezTo>
                <a:cubicBezTo>
                  <a:pt x="1490134" y="1221953"/>
                  <a:pt x="1482608" y="1211275"/>
                  <a:pt x="1478845" y="1199986"/>
                </a:cubicBezTo>
                <a:cubicBezTo>
                  <a:pt x="1471319" y="1211275"/>
                  <a:pt x="1462335" y="1221718"/>
                  <a:pt x="1456267" y="1233853"/>
                </a:cubicBezTo>
                <a:cubicBezTo>
                  <a:pt x="1450945" y="1244496"/>
                  <a:pt x="1452412" y="1258427"/>
                  <a:pt x="1444978" y="1267719"/>
                </a:cubicBezTo>
                <a:cubicBezTo>
                  <a:pt x="1436502" y="1278314"/>
                  <a:pt x="1422400" y="1282771"/>
                  <a:pt x="1411111" y="1290297"/>
                </a:cubicBezTo>
                <a:cubicBezTo>
                  <a:pt x="1407348" y="1301586"/>
                  <a:pt x="1391408" y="1332578"/>
                  <a:pt x="1399822" y="1324164"/>
                </a:cubicBezTo>
                <a:cubicBezTo>
                  <a:pt x="1470154" y="1253832"/>
                  <a:pt x="1423018" y="1273628"/>
                  <a:pt x="1467556" y="1211275"/>
                </a:cubicBezTo>
                <a:cubicBezTo>
                  <a:pt x="1476835" y="1198284"/>
                  <a:pt x="1490133" y="1188697"/>
                  <a:pt x="1501422" y="1177408"/>
                </a:cubicBezTo>
                <a:cubicBezTo>
                  <a:pt x="1505185" y="1158593"/>
                  <a:pt x="1494508" y="1114896"/>
                  <a:pt x="1512711" y="1120964"/>
                </a:cubicBezTo>
                <a:cubicBezTo>
                  <a:pt x="1535289" y="1128490"/>
                  <a:pt x="1535289" y="1188697"/>
                  <a:pt x="1535289" y="1188697"/>
                </a:cubicBezTo>
                <a:cubicBezTo>
                  <a:pt x="1482235" y="1241751"/>
                  <a:pt x="1510278" y="1209280"/>
                  <a:pt x="1456267" y="1290297"/>
                </a:cubicBezTo>
                <a:cubicBezTo>
                  <a:pt x="1449666" y="1300198"/>
                  <a:pt x="1448247" y="1312722"/>
                  <a:pt x="1444978" y="1324164"/>
                </a:cubicBezTo>
                <a:cubicBezTo>
                  <a:pt x="1440716" y="1339082"/>
                  <a:pt x="1445469" y="1359222"/>
                  <a:pt x="1433689" y="1369319"/>
                </a:cubicBezTo>
                <a:cubicBezTo>
                  <a:pt x="1415619" y="1384807"/>
                  <a:pt x="1388534" y="1384371"/>
                  <a:pt x="1365956" y="1391897"/>
                </a:cubicBezTo>
                <a:cubicBezTo>
                  <a:pt x="1353085" y="1396188"/>
                  <a:pt x="1343378" y="1406949"/>
                  <a:pt x="1332089" y="1414475"/>
                </a:cubicBezTo>
                <a:cubicBezTo>
                  <a:pt x="1297882" y="1391670"/>
                  <a:pt x="1253552" y="1376827"/>
                  <a:pt x="1309511" y="1312875"/>
                </a:cubicBezTo>
                <a:cubicBezTo>
                  <a:pt x="1324584" y="1295649"/>
                  <a:pt x="1354800" y="1306075"/>
                  <a:pt x="1377245" y="1301586"/>
                </a:cubicBezTo>
                <a:cubicBezTo>
                  <a:pt x="1392459" y="1298543"/>
                  <a:pt x="1407348" y="1294060"/>
                  <a:pt x="1422400" y="1290297"/>
                </a:cubicBezTo>
                <a:cubicBezTo>
                  <a:pt x="1433689" y="1297823"/>
                  <a:pt x="1465861" y="1303281"/>
                  <a:pt x="1456267" y="1312875"/>
                </a:cubicBezTo>
                <a:cubicBezTo>
                  <a:pt x="1440082" y="1329060"/>
                  <a:pt x="1410979" y="1319675"/>
                  <a:pt x="1388534" y="1324164"/>
                </a:cubicBezTo>
                <a:cubicBezTo>
                  <a:pt x="1353096" y="1331252"/>
                  <a:pt x="1341790" y="1335982"/>
                  <a:pt x="1309511" y="1346742"/>
                </a:cubicBezTo>
                <a:cubicBezTo>
                  <a:pt x="1305748" y="1358031"/>
                  <a:pt x="1301108" y="1369064"/>
                  <a:pt x="1298222" y="1380608"/>
                </a:cubicBezTo>
                <a:cubicBezTo>
                  <a:pt x="1293568" y="1399223"/>
                  <a:pt x="1300502" y="1423485"/>
                  <a:pt x="1286934" y="1437053"/>
                </a:cubicBezTo>
                <a:cubicBezTo>
                  <a:pt x="1270105" y="1453882"/>
                  <a:pt x="1219200" y="1459630"/>
                  <a:pt x="1219200" y="1459630"/>
                </a:cubicBezTo>
                <a:lnTo>
                  <a:pt x="1185334" y="1482208"/>
                </a:lnTo>
                <a:cubicBezTo>
                  <a:pt x="1189097" y="1467156"/>
                  <a:pt x="1201528" y="1451772"/>
                  <a:pt x="1196622" y="1437053"/>
                </a:cubicBezTo>
                <a:cubicBezTo>
                  <a:pt x="1183126" y="1396565"/>
                  <a:pt x="1124674" y="1422091"/>
                  <a:pt x="1106311" y="1425764"/>
                </a:cubicBezTo>
                <a:cubicBezTo>
                  <a:pt x="1111809" y="1453252"/>
                  <a:pt x="1104436" y="1501335"/>
                  <a:pt x="1151467" y="1493497"/>
                </a:cubicBezTo>
                <a:cubicBezTo>
                  <a:pt x="1164850" y="1491266"/>
                  <a:pt x="1174045" y="1478445"/>
                  <a:pt x="1185334" y="1470919"/>
                </a:cubicBezTo>
                <a:cubicBezTo>
                  <a:pt x="1185334" y="1470918"/>
                  <a:pt x="1226726" y="1399423"/>
                  <a:pt x="1241778" y="1414475"/>
                </a:cubicBezTo>
                <a:cubicBezTo>
                  <a:pt x="1251372" y="1424069"/>
                  <a:pt x="1228794" y="1438748"/>
                  <a:pt x="1219200" y="1448342"/>
                </a:cubicBezTo>
                <a:cubicBezTo>
                  <a:pt x="1197317" y="1470225"/>
                  <a:pt x="1179011" y="1473027"/>
                  <a:pt x="1151467" y="1482208"/>
                </a:cubicBezTo>
                <a:cubicBezTo>
                  <a:pt x="1118114" y="1582268"/>
                  <a:pt x="1152543" y="1547314"/>
                  <a:pt x="1027289" y="1561230"/>
                </a:cubicBezTo>
                <a:cubicBezTo>
                  <a:pt x="993422" y="1557467"/>
                  <a:pt x="957327" y="1562597"/>
                  <a:pt x="925689" y="1549942"/>
                </a:cubicBezTo>
                <a:cubicBezTo>
                  <a:pt x="914640" y="1545523"/>
                  <a:pt x="902902" y="1519141"/>
                  <a:pt x="914400" y="1516075"/>
                </a:cubicBezTo>
                <a:cubicBezTo>
                  <a:pt x="972688" y="1500531"/>
                  <a:pt x="1034815" y="1508549"/>
                  <a:pt x="1095022" y="1504786"/>
                </a:cubicBezTo>
                <a:cubicBezTo>
                  <a:pt x="1053888" y="1498910"/>
                  <a:pt x="1010766" y="1495515"/>
                  <a:pt x="970845" y="1482208"/>
                </a:cubicBezTo>
                <a:cubicBezTo>
                  <a:pt x="951621" y="1475800"/>
                  <a:pt x="933215" y="1467156"/>
                  <a:pt x="914400" y="1459630"/>
                </a:cubicBezTo>
                <a:cubicBezTo>
                  <a:pt x="899994" y="1453868"/>
                  <a:pt x="944504" y="1467156"/>
                  <a:pt x="959556" y="1470919"/>
                </a:cubicBezTo>
                <a:cubicBezTo>
                  <a:pt x="985370" y="1477372"/>
                  <a:pt x="1012237" y="1478445"/>
                  <a:pt x="1038578" y="1482208"/>
                </a:cubicBezTo>
                <a:cubicBezTo>
                  <a:pt x="1034815" y="1493497"/>
                  <a:pt x="1037190" y="1509474"/>
                  <a:pt x="1027289" y="1516075"/>
                </a:cubicBezTo>
                <a:cubicBezTo>
                  <a:pt x="1011324" y="1526718"/>
                  <a:pt x="989459" y="1522710"/>
                  <a:pt x="970845" y="1527364"/>
                </a:cubicBezTo>
                <a:cubicBezTo>
                  <a:pt x="959301" y="1530250"/>
                  <a:pt x="948420" y="1535384"/>
                  <a:pt x="936978" y="1538653"/>
                </a:cubicBezTo>
                <a:cubicBezTo>
                  <a:pt x="922060" y="1542915"/>
                  <a:pt x="906874" y="1546179"/>
                  <a:pt x="891822" y="1549942"/>
                </a:cubicBezTo>
                <a:cubicBezTo>
                  <a:pt x="854193" y="1546179"/>
                  <a:pt x="816751" y="1538653"/>
                  <a:pt x="778934" y="1538653"/>
                </a:cubicBezTo>
                <a:cubicBezTo>
                  <a:pt x="759747" y="1538653"/>
                  <a:pt x="816929" y="1555213"/>
                  <a:pt x="835378" y="1549942"/>
                </a:cubicBezTo>
                <a:cubicBezTo>
                  <a:pt x="848424" y="1546215"/>
                  <a:pt x="850430" y="1527364"/>
                  <a:pt x="857956" y="1516075"/>
                </a:cubicBezTo>
                <a:cubicBezTo>
                  <a:pt x="881180" y="1585746"/>
                  <a:pt x="866922" y="1531072"/>
                  <a:pt x="835378" y="1504786"/>
                </a:cubicBezTo>
                <a:cubicBezTo>
                  <a:pt x="826236" y="1497168"/>
                  <a:pt x="812800" y="1497260"/>
                  <a:pt x="801511" y="1493497"/>
                </a:cubicBezTo>
                <a:cubicBezTo>
                  <a:pt x="793985" y="1504786"/>
                  <a:pt x="789528" y="1518888"/>
                  <a:pt x="778934" y="1527364"/>
                </a:cubicBezTo>
                <a:cubicBezTo>
                  <a:pt x="751164" y="1549581"/>
                  <a:pt x="717553" y="1533150"/>
                  <a:pt x="688622" y="1527364"/>
                </a:cubicBezTo>
                <a:cubicBezTo>
                  <a:pt x="677333" y="1516075"/>
                  <a:pt x="664557" y="1506099"/>
                  <a:pt x="654756" y="1493497"/>
                </a:cubicBezTo>
                <a:cubicBezTo>
                  <a:pt x="638097" y="1472078"/>
                  <a:pt x="601019" y="1400021"/>
                  <a:pt x="609600" y="1425764"/>
                </a:cubicBezTo>
                <a:cubicBezTo>
                  <a:pt x="613363" y="1437053"/>
                  <a:pt x="613455" y="1450338"/>
                  <a:pt x="620889" y="1459630"/>
                </a:cubicBezTo>
                <a:cubicBezTo>
                  <a:pt x="636805" y="1479524"/>
                  <a:pt x="666312" y="1486060"/>
                  <a:pt x="688622" y="1493497"/>
                </a:cubicBezTo>
                <a:cubicBezTo>
                  <a:pt x="684859" y="1504786"/>
                  <a:pt x="689234" y="1527364"/>
                  <a:pt x="677334" y="1527364"/>
                </a:cubicBezTo>
                <a:cubicBezTo>
                  <a:pt x="665434" y="1527364"/>
                  <a:pt x="669314" y="1504939"/>
                  <a:pt x="666045" y="1493497"/>
                </a:cubicBezTo>
                <a:cubicBezTo>
                  <a:pt x="661783" y="1478579"/>
                  <a:pt x="658519" y="1463394"/>
                  <a:pt x="654756" y="1448342"/>
                </a:cubicBezTo>
                <a:cubicBezTo>
                  <a:pt x="635941" y="1452105"/>
                  <a:pt x="615779" y="1451690"/>
                  <a:pt x="598311" y="1459630"/>
                </a:cubicBezTo>
                <a:cubicBezTo>
                  <a:pt x="573608" y="1470858"/>
                  <a:pt x="530578" y="1504786"/>
                  <a:pt x="530578" y="1504786"/>
                </a:cubicBezTo>
                <a:cubicBezTo>
                  <a:pt x="452944" y="1453029"/>
                  <a:pt x="437102" y="1468210"/>
                  <a:pt x="496711" y="1448342"/>
                </a:cubicBezTo>
                <a:cubicBezTo>
                  <a:pt x="508000" y="1452105"/>
                  <a:pt x="519935" y="1454308"/>
                  <a:pt x="530578" y="1459630"/>
                </a:cubicBezTo>
                <a:cubicBezTo>
                  <a:pt x="542713" y="1465698"/>
                  <a:pt x="554851" y="1491802"/>
                  <a:pt x="564445" y="1482208"/>
                </a:cubicBezTo>
                <a:cubicBezTo>
                  <a:pt x="575416" y="1471238"/>
                  <a:pt x="559268" y="1451313"/>
                  <a:pt x="553156" y="1437053"/>
                </a:cubicBezTo>
                <a:cubicBezTo>
                  <a:pt x="541867" y="1410712"/>
                  <a:pt x="523052" y="1391897"/>
                  <a:pt x="496711" y="1380608"/>
                </a:cubicBezTo>
                <a:cubicBezTo>
                  <a:pt x="482451" y="1374496"/>
                  <a:pt x="466608" y="1373082"/>
                  <a:pt x="451556" y="1369319"/>
                </a:cubicBezTo>
                <a:cubicBezTo>
                  <a:pt x="444030" y="1380608"/>
                  <a:pt x="431209" y="1389803"/>
                  <a:pt x="428978" y="1403186"/>
                </a:cubicBezTo>
                <a:cubicBezTo>
                  <a:pt x="421140" y="1450217"/>
                  <a:pt x="492562" y="1447512"/>
                  <a:pt x="383822" y="1425764"/>
                </a:cubicBezTo>
                <a:cubicBezTo>
                  <a:pt x="376296" y="1414475"/>
                  <a:pt x="363475" y="1405280"/>
                  <a:pt x="361245" y="1391897"/>
                </a:cubicBezTo>
                <a:cubicBezTo>
                  <a:pt x="359289" y="1380159"/>
                  <a:pt x="372534" y="1369930"/>
                  <a:pt x="372534" y="1358030"/>
                </a:cubicBezTo>
                <a:cubicBezTo>
                  <a:pt x="372534" y="1323955"/>
                  <a:pt x="350470" y="1288757"/>
                  <a:pt x="361245" y="1256430"/>
                </a:cubicBezTo>
                <a:cubicBezTo>
                  <a:pt x="366293" y="1241284"/>
                  <a:pt x="395111" y="1274332"/>
                  <a:pt x="395111" y="1290297"/>
                </a:cubicBezTo>
                <a:cubicBezTo>
                  <a:pt x="395111" y="1302196"/>
                  <a:pt x="372534" y="1282771"/>
                  <a:pt x="361245" y="1279008"/>
                </a:cubicBezTo>
                <a:cubicBezTo>
                  <a:pt x="352440" y="1252593"/>
                  <a:pt x="352133" y="1228571"/>
                  <a:pt x="316089" y="1222564"/>
                </a:cubicBezTo>
                <a:cubicBezTo>
                  <a:pt x="304351" y="1220608"/>
                  <a:pt x="293511" y="1230090"/>
                  <a:pt x="282222" y="1233853"/>
                </a:cubicBezTo>
                <a:cubicBezTo>
                  <a:pt x="281710" y="1235899"/>
                  <a:pt x="255549" y="1306207"/>
                  <a:pt x="282222" y="1312875"/>
                </a:cubicBezTo>
                <a:cubicBezTo>
                  <a:pt x="295385" y="1316166"/>
                  <a:pt x="304800" y="1297823"/>
                  <a:pt x="316089" y="1290297"/>
                </a:cubicBezTo>
                <a:cubicBezTo>
                  <a:pt x="319852" y="1301586"/>
                  <a:pt x="315478" y="1324164"/>
                  <a:pt x="327378" y="1324164"/>
                </a:cubicBezTo>
                <a:cubicBezTo>
                  <a:pt x="364798" y="1324164"/>
                  <a:pt x="347018" y="1264781"/>
                  <a:pt x="338667" y="1256430"/>
                </a:cubicBezTo>
                <a:cubicBezTo>
                  <a:pt x="330253" y="1248016"/>
                  <a:pt x="316089" y="1248905"/>
                  <a:pt x="304800" y="1245142"/>
                </a:cubicBezTo>
                <a:cubicBezTo>
                  <a:pt x="250789" y="1164124"/>
                  <a:pt x="278833" y="1196595"/>
                  <a:pt x="225778" y="1143542"/>
                </a:cubicBezTo>
                <a:cubicBezTo>
                  <a:pt x="220442" y="1116860"/>
                  <a:pt x="219042" y="1072609"/>
                  <a:pt x="191911" y="1053230"/>
                </a:cubicBezTo>
                <a:cubicBezTo>
                  <a:pt x="175422" y="1041452"/>
                  <a:pt x="154282" y="1038179"/>
                  <a:pt x="135467" y="1030653"/>
                </a:cubicBezTo>
                <a:cubicBezTo>
                  <a:pt x="121717" y="1012320"/>
                  <a:pt x="90311" y="980361"/>
                  <a:pt x="90311" y="951630"/>
                </a:cubicBezTo>
                <a:cubicBezTo>
                  <a:pt x="90311" y="936115"/>
                  <a:pt x="93902" y="919946"/>
                  <a:pt x="101600" y="906475"/>
                </a:cubicBezTo>
                <a:cubicBezTo>
                  <a:pt x="109521" y="892613"/>
                  <a:pt x="122183" y="881464"/>
                  <a:pt x="135467" y="872608"/>
                </a:cubicBezTo>
                <a:cubicBezTo>
                  <a:pt x="145368" y="866007"/>
                  <a:pt x="158045" y="865082"/>
                  <a:pt x="169334" y="861319"/>
                </a:cubicBezTo>
                <a:cubicBezTo>
                  <a:pt x="173097" y="850030"/>
                  <a:pt x="185041" y="838501"/>
                  <a:pt x="180622" y="827453"/>
                </a:cubicBezTo>
                <a:cubicBezTo>
                  <a:pt x="175583" y="814856"/>
                  <a:pt x="156350" y="814469"/>
                  <a:pt x="146756" y="804875"/>
                </a:cubicBezTo>
                <a:cubicBezTo>
                  <a:pt x="124872" y="782991"/>
                  <a:pt x="122071" y="764687"/>
                  <a:pt x="112889" y="737142"/>
                </a:cubicBezTo>
                <a:cubicBezTo>
                  <a:pt x="138353" y="635286"/>
                  <a:pt x="125654" y="617392"/>
                  <a:pt x="146756" y="680697"/>
                </a:cubicBezTo>
                <a:cubicBezTo>
                  <a:pt x="65520" y="734855"/>
                  <a:pt x="165535" y="658166"/>
                  <a:pt x="90311" y="771008"/>
                </a:cubicBezTo>
                <a:cubicBezTo>
                  <a:pt x="44398" y="839881"/>
                  <a:pt x="73802" y="792740"/>
                  <a:pt x="11289" y="917764"/>
                </a:cubicBezTo>
                <a:cubicBezTo>
                  <a:pt x="5967" y="928407"/>
                  <a:pt x="3763" y="940341"/>
                  <a:pt x="0" y="951630"/>
                </a:cubicBezTo>
                <a:cubicBezTo>
                  <a:pt x="4301" y="964532"/>
                  <a:pt x="10751" y="1013988"/>
                  <a:pt x="45156" y="996786"/>
                </a:cubicBezTo>
                <a:cubicBezTo>
                  <a:pt x="55799" y="991464"/>
                  <a:pt x="52682" y="974208"/>
                  <a:pt x="56445" y="962919"/>
                </a:cubicBezTo>
                <a:cubicBezTo>
                  <a:pt x="60208" y="977971"/>
                  <a:pt x="55815" y="998142"/>
                  <a:pt x="67734" y="1008075"/>
                </a:cubicBezTo>
                <a:cubicBezTo>
                  <a:pt x="153724" y="1079734"/>
                  <a:pt x="107935" y="954394"/>
                  <a:pt x="135467" y="1064519"/>
                </a:cubicBezTo>
                <a:cubicBezTo>
                  <a:pt x="139230" y="1132252"/>
                  <a:pt x="132781" y="1201336"/>
                  <a:pt x="146756" y="1267719"/>
                </a:cubicBezTo>
                <a:cubicBezTo>
                  <a:pt x="149207" y="1279363"/>
                  <a:pt x="170721" y="1272407"/>
                  <a:pt x="180622" y="1279008"/>
                </a:cubicBezTo>
                <a:cubicBezTo>
                  <a:pt x="193906" y="1287864"/>
                  <a:pt x="203200" y="1301586"/>
                  <a:pt x="214489" y="1312875"/>
                </a:cubicBezTo>
                <a:cubicBezTo>
                  <a:pt x="220383" y="1253931"/>
                  <a:pt x="207220" y="1207255"/>
                  <a:pt x="248356" y="1166119"/>
                </a:cubicBezTo>
                <a:cubicBezTo>
                  <a:pt x="257949" y="1156526"/>
                  <a:pt x="270933" y="1151068"/>
                  <a:pt x="282222" y="1143542"/>
                </a:cubicBezTo>
                <a:cubicBezTo>
                  <a:pt x="301037" y="1087098"/>
                  <a:pt x="297274" y="1120964"/>
                  <a:pt x="270934" y="1041942"/>
                </a:cubicBezTo>
                <a:lnTo>
                  <a:pt x="259645" y="1008075"/>
                </a:lnTo>
                <a:cubicBezTo>
                  <a:pt x="248356" y="1011838"/>
                  <a:pt x="236827" y="1023783"/>
                  <a:pt x="225778" y="1019364"/>
                </a:cubicBezTo>
                <a:cubicBezTo>
                  <a:pt x="201346" y="1009591"/>
                  <a:pt x="198770" y="956345"/>
                  <a:pt x="191911" y="940342"/>
                </a:cubicBezTo>
                <a:cubicBezTo>
                  <a:pt x="186567" y="927871"/>
                  <a:pt x="175401" y="918610"/>
                  <a:pt x="169334" y="906475"/>
                </a:cubicBezTo>
                <a:cubicBezTo>
                  <a:pt x="122604" y="813012"/>
                  <a:pt x="200162" y="935782"/>
                  <a:pt x="135467" y="838742"/>
                </a:cubicBezTo>
                <a:cubicBezTo>
                  <a:pt x="131704" y="823690"/>
                  <a:pt x="128440" y="808504"/>
                  <a:pt x="124178" y="793586"/>
                </a:cubicBezTo>
                <a:cubicBezTo>
                  <a:pt x="120909" y="782144"/>
                  <a:pt x="112889" y="771619"/>
                  <a:pt x="112889" y="759719"/>
                </a:cubicBezTo>
                <a:cubicBezTo>
                  <a:pt x="112889" y="708554"/>
                  <a:pt x="128808" y="715782"/>
                  <a:pt x="158045" y="680697"/>
                </a:cubicBezTo>
                <a:cubicBezTo>
                  <a:pt x="166731" y="670274"/>
                  <a:pt x="173096" y="658119"/>
                  <a:pt x="180622" y="646830"/>
                </a:cubicBezTo>
                <a:cubicBezTo>
                  <a:pt x="176859" y="635541"/>
                  <a:pt x="164012" y="623607"/>
                  <a:pt x="169334" y="612964"/>
                </a:cubicBezTo>
                <a:cubicBezTo>
                  <a:pt x="174656" y="602321"/>
                  <a:pt x="201517" y="613455"/>
                  <a:pt x="203200" y="601675"/>
                </a:cubicBezTo>
                <a:cubicBezTo>
                  <a:pt x="212778" y="534627"/>
                  <a:pt x="185241" y="535482"/>
                  <a:pt x="146756" y="522653"/>
                </a:cubicBezTo>
                <a:cubicBezTo>
                  <a:pt x="150519" y="511364"/>
                  <a:pt x="148362" y="495703"/>
                  <a:pt x="158045" y="488786"/>
                </a:cubicBezTo>
                <a:cubicBezTo>
                  <a:pt x="177411" y="474953"/>
                  <a:pt x="225778" y="466208"/>
                  <a:pt x="225778" y="466208"/>
                </a:cubicBezTo>
                <a:cubicBezTo>
                  <a:pt x="255881" y="446139"/>
                  <a:pt x="270110" y="439851"/>
                  <a:pt x="293511" y="409764"/>
                </a:cubicBezTo>
                <a:cubicBezTo>
                  <a:pt x="310170" y="388345"/>
                  <a:pt x="361245" y="326978"/>
                  <a:pt x="338667" y="342030"/>
                </a:cubicBezTo>
                <a:lnTo>
                  <a:pt x="270934" y="387186"/>
                </a:lnTo>
                <a:cubicBezTo>
                  <a:pt x="263408" y="398475"/>
                  <a:pt x="258657" y="412223"/>
                  <a:pt x="248356" y="421053"/>
                </a:cubicBezTo>
                <a:cubicBezTo>
                  <a:pt x="231697" y="435332"/>
                  <a:pt x="210518" y="443290"/>
                  <a:pt x="191911" y="454919"/>
                </a:cubicBezTo>
                <a:cubicBezTo>
                  <a:pt x="180406" y="462110"/>
                  <a:pt x="169334" y="469971"/>
                  <a:pt x="158045" y="477497"/>
                </a:cubicBezTo>
                <a:cubicBezTo>
                  <a:pt x="151373" y="450810"/>
                  <a:pt x="132248" y="401695"/>
                  <a:pt x="158045" y="375897"/>
                </a:cubicBezTo>
                <a:lnTo>
                  <a:pt x="259645" y="342030"/>
                </a:lnTo>
                <a:lnTo>
                  <a:pt x="293511" y="330742"/>
                </a:lnTo>
                <a:cubicBezTo>
                  <a:pt x="319487" y="252814"/>
                  <a:pt x="302847" y="325836"/>
                  <a:pt x="270934" y="319453"/>
                </a:cubicBezTo>
                <a:cubicBezTo>
                  <a:pt x="257630" y="316792"/>
                  <a:pt x="255882" y="296875"/>
                  <a:pt x="248356" y="285586"/>
                </a:cubicBezTo>
                <a:cubicBezTo>
                  <a:pt x="252119" y="274297"/>
                  <a:pt x="251231" y="260133"/>
                  <a:pt x="259645" y="251719"/>
                </a:cubicBezTo>
                <a:cubicBezTo>
                  <a:pt x="268059" y="243305"/>
                  <a:pt x="281967" y="243316"/>
                  <a:pt x="293511" y="240430"/>
                </a:cubicBezTo>
                <a:cubicBezTo>
                  <a:pt x="312126" y="235776"/>
                  <a:pt x="331141" y="232905"/>
                  <a:pt x="349956" y="229142"/>
                </a:cubicBezTo>
                <a:cubicBezTo>
                  <a:pt x="319490" y="218987"/>
                  <a:pt x="304009" y="207092"/>
                  <a:pt x="270934" y="229142"/>
                </a:cubicBezTo>
                <a:cubicBezTo>
                  <a:pt x="259645" y="236668"/>
                  <a:pt x="255882" y="251719"/>
                  <a:pt x="248356" y="263008"/>
                </a:cubicBezTo>
                <a:cubicBezTo>
                  <a:pt x="244593" y="274297"/>
                  <a:pt x="239023" y="285137"/>
                  <a:pt x="237067" y="296875"/>
                </a:cubicBezTo>
                <a:cubicBezTo>
                  <a:pt x="227025" y="357127"/>
                  <a:pt x="243586" y="391956"/>
                  <a:pt x="203200" y="432342"/>
                </a:cubicBezTo>
                <a:cubicBezTo>
                  <a:pt x="193607" y="441935"/>
                  <a:pt x="182329" y="451021"/>
                  <a:pt x="169334" y="454919"/>
                </a:cubicBezTo>
                <a:cubicBezTo>
                  <a:pt x="143848" y="462565"/>
                  <a:pt x="116652" y="462445"/>
                  <a:pt x="90311" y="466208"/>
                </a:cubicBezTo>
                <a:cubicBezTo>
                  <a:pt x="70364" y="545996"/>
                  <a:pt x="67582" y="536896"/>
                  <a:pt x="90311" y="658119"/>
                </a:cubicBezTo>
                <a:cubicBezTo>
                  <a:pt x="92811" y="671454"/>
                  <a:pt x="105363" y="680697"/>
                  <a:pt x="112889" y="691986"/>
                </a:cubicBezTo>
                <a:cubicBezTo>
                  <a:pt x="129950" y="623742"/>
                  <a:pt x="119272" y="661549"/>
                  <a:pt x="146756" y="579097"/>
                </a:cubicBezTo>
                <a:cubicBezTo>
                  <a:pt x="151047" y="566226"/>
                  <a:pt x="161808" y="556519"/>
                  <a:pt x="169334" y="545230"/>
                </a:cubicBezTo>
                <a:cubicBezTo>
                  <a:pt x="165033" y="532328"/>
                  <a:pt x="158582" y="482873"/>
                  <a:pt x="124178" y="500075"/>
                </a:cubicBezTo>
                <a:cubicBezTo>
                  <a:pt x="113535" y="505397"/>
                  <a:pt x="116652" y="522653"/>
                  <a:pt x="112889" y="533942"/>
                </a:cubicBezTo>
                <a:cubicBezTo>
                  <a:pt x="109126" y="601675"/>
                  <a:pt x="111194" y="669986"/>
                  <a:pt x="101600" y="737142"/>
                </a:cubicBezTo>
                <a:cubicBezTo>
                  <a:pt x="99681" y="750573"/>
                  <a:pt x="89616" y="762533"/>
                  <a:pt x="79022" y="771008"/>
                </a:cubicBezTo>
                <a:cubicBezTo>
                  <a:pt x="69730" y="778441"/>
                  <a:pt x="56445" y="778534"/>
                  <a:pt x="45156" y="782297"/>
                </a:cubicBezTo>
                <a:cubicBezTo>
                  <a:pt x="37630" y="793586"/>
                  <a:pt x="24809" y="802781"/>
                  <a:pt x="22578" y="816164"/>
                </a:cubicBezTo>
                <a:cubicBezTo>
                  <a:pt x="20622" y="827901"/>
                  <a:pt x="30598" y="838589"/>
                  <a:pt x="33867" y="850030"/>
                </a:cubicBezTo>
                <a:cubicBezTo>
                  <a:pt x="52092" y="913817"/>
                  <a:pt x="33362" y="877495"/>
                  <a:pt x="67734" y="929053"/>
                </a:cubicBezTo>
                <a:cubicBezTo>
                  <a:pt x="75171" y="951364"/>
                  <a:pt x="81705" y="980870"/>
                  <a:pt x="101600" y="996786"/>
                </a:cubicBezTo>
                <a:cubicBezTo>
                  <a:pt x="110892" y="1004220"/>
                  <a:pt x="124178" y="1004312"/>
                  <a:pt x="135467" y="1008075"/>
                </a:cubicBezTo>
                <a:lnTo>
                  <a:pt x="158045" y="1075808"/>
                </a:lnTo>
                <a:cubicBezTo>
                  <a:pt x="167858" y="1105246"/>
                  <a:pt x="180622" y="1166119"/>
                  <a:pt x="180622" y="1166119"/>
                </a:cubicBezTo>
                <a:cubicBezTo>
                  <a:pt x="203200" y="1162356"/>
                  <a:pt x="228482" y="1166186"/>
                  <a:pt x="248356" y="1154830"/>
                </a:cubicBezTo>
                <a:cubicBezTo>
                  <a:pt x="258688" y="1148926"/>
                  <a:pt x="256759" y="1132508"/>
                  <a:pt x="259645" y="1120964"/>
                </a:cubicBezTo>
                <a:cubicBezTo>
                  <a:pt x="264299" y="1102349"/>
                  <a:pt x="267171" y="1083334"/>
                  <a:pt x="270934" y="1064519"/>
                </a:cubicBezTo>
                <a:cubicBezTo>
                  <a:pt x="281692" y="1096794"/>
                  <a:pt x="286424" y="1108109"/>
                  <a:pt x="293511" y="1143542"/>
                </a:cubicBezTo>
                <a:cubicBezTo>
                  <a:pt x="298000" y="1165987"/>
                  <a:pt x="295504" y="1190359"/>
                  <a:pt x="304800" y="1211275"/>
                </a:cubicBezTo>
                <a:cubicBezTo>
                  <a:pt x="311284" y="1225864"/>
                  <a:pt x="327378" y="1233853"/>
                  <a:pt x="338667" y="1245142"/>
                </a:cubicBezTo>
                <a:cubicBezTo>
                  <a:pt x="338916" y="1246386"/>
                  <a:pt x="356690" y="1339910"/>
                  <a:pt x="361245" y="1346742"/>
                </a:cubicBezTo>
                <a:cubicBezTo>
                  <a:pt x="368771" y="1358031"/>
                  <a:pt x="383822" y="1361793"/>
                  <a:pt x="395111" y="1369319"/>
                </a:cubicBezTo>
                <a:cubicBezTo>
                  <a:pt x="405890" y="1412436"/>
                  <a:pt x="407722" y="1428408"/>
                  <a:pt x="428978" y="1470919"/>
                </a:cubicBezTo>
                <a:cubicBezTo>
                  <a:pt x="435046" y="1483054"/>
                  <a:pt x="444030" y="1493497"/>
                  <a:pt x="451556" y="1504786"/>
                </a:cubicBezTo>
                <a:cubicBezTo>
                  <a:pt x="455319" y="1519838"/>
                  <a:pt x="450433" y="1540633"/>
                  <a:pt x="462845" y="1549942"/>
                </a:cubicBezTo>
                <a:cubicBezTo>
                  <a:pt x="494955" y="1574025"/>
                  <a:pt x="505993" y="1510806"/>
                  <a:pt x="508000" y="1504786"/>
                </a:cubicBezTo>
                <a:cubicBezTo>
                  <a:pt x="519289" y="1512312"/>
                  <a:pt x="529469" y="1521854"/>
                  <a:pt x="541867" y="1527364"/>
                </a:cubicBezTo>
                <a:cubicBezTo>
                  <a:pt x="563615" y="1537030"/>
                  <a:pt x="609600" y="1549942"/>
                  <a:pt x="609600" y="1549942"/>
                </a:cubicBezTo>
                <a:cubicBezTo>
                  <a:pt x="615349" y="1555691"/>
                  <a:pt x="655551" y="1605989"/>
                  <a:pt x="677334" y="1595097"/>
                </a:cubicBezTo>
                <a:cubicBezTo>
                  <a:pt x="687977" y="1589775"/>
                  <a:pt x="684859" y="1572519"/>
                  <a:pt x="688622" y="1561230"/>
                </a:cubicBezTo>
                <a:cubicBezTo>
                  <a:pt x="689423" y="1562031"/>
                  <a:pt x="750452" y="1628964"/>
                  <a:pt x="767645" y="1628964"/>
                </a:cubicBezTo>
                <a:cubicBezTo>
                  <a:pt x="791444" y="1628964"/>
                  <a:pt x="835378" y="1606386"/>
                  <a:pt x="835378" y="1606386"/>
                </a:cubicBezTo>
                <a:cubicBezTo>
                  <a:pt x="957864" y="1637008"/>
                  <a:pt x="895162" y="1648759"/>
                  <a:pt x="959556" y="1595097"/>
                </a:cubicBezTo>
                <a:cubicBezTo>
                  <a:pt x="969979" y="1586411"/>
                  <a:pt x="982133" y="1580045"/>
                  <a:pt x="993422" y="1572519"/>
                </a:cubicBezTo>
                <a:cubicBezTo>
                  <a:pt x="1019763" y="1493498"/>
                  <a:pt x="982133" y="1568757"/>
                  <a:pt x="1038578" y="1549942"/>
                </a:cubicBezTo>
                <a:cubicBezTo>
                  <a:pt x="1053724" y="1544893"/>
                  <a:pt x="1061156" y="1527364"/>
                  <a:pt x="1072445" y="1516075"/>
                </a:cubicBezTo>
                <a:cubicBezTo>
                  <a:pt x="1089568" y="1527491"/>
                  <a:pt x="1116808" y="1549942"/>
                  <a:pt x="1140178" y="1549942"/>
                </a:cubicBezTo>
                <a:cubicBezTo>
                  <a:pt x="1154354" y="1549942"/>
                  <a:pt x="1203228" y="1532688"/>
                  <a:pt x="1219200" y="1527364"/>
                </a:cubicBezTo>
                <a:cubicBezTo>
                  <a:pt x="1275258" y="1443278"/>
                  <a:pt x="1203209" y="1546553"/>
                  <a:pt x="1275645" y="1459630"/>
                </a:cubicBezTo>
                <a:cubicBezTo>
                  <a:pt x="1284331" y="1449207"/>
                  <a:pt x="1287628" y="1434239"/>
                  <a:pt x="1298222" y="1425764"/>
                </a:cubicBezTo>
                <a:cubicBezTo>
                  <a:pt x="1307514" y="1418330"/>
                  <a:pt x="1320800" y="1418238"/>
                  <a:pt x="1332089" y="1414475"/>
                </a:cubicBezTo>
                <a:cubicBezTo>
                  <a:pt x="1343378" y="1418238"/>
                  <a:pt x="1357542" y="1417350"/>
                  <a:pt x="1365956" y="1425764"/>
                </a:cubicBezTo>
                <a:cubicBezTo>
                  <a:pt x="1375991" y="1435799"/>
                  <a:pt x="1386025" y="1483462"/>
                  <a:pt x="1365956" y="1493497"/>
                </a:cubicBezTo>
                <a:cubicBezTo>
                  <a:pt x="1342157" y="1505397"/>
                  <a:pt x="1313180" y="1500412"/>
                  <a:pt x="1286934" y="1504786"/>
                </a:cubicBezTo>
                <a:cubicBezTo>
                  <a:pt x="1268007" y="1507940"/>
                  <a:pt x="1249304" y="1512312"/>
                  <a:pt x="1230489" y="1516075"/>
                </a:cubicBezTo>
                <a:cubicBezTo>
                  <a:pt x="1219200" y="1531127"/>
                  <a:pt x="1214989" y="1557148"/>
                  <a:pt x="1196622" y="1561230"/>
                </a:cubicBezTo>
                <a:cubicBezTo>
                  <a:pt x="1173390" y="1566393"/>
                  <a:pt x="1152627" y="1540349"/>
                  <a:pt x="1128889" y="1538653"/>
                </a:cubicBezTo>
                <a:lnTo>
                  <a:pt x="970845" y="1527364"/>
                </a:lnTo>
                <a:cubicBezTo>
                  <a:pt x="932165" y="1514471"/>
                  <a:pt x="903075" y="1499165"/>
                  <a:pt x="857956" y="1527364"/>
                </a:cubicBezTo>
                <a:cubicBezTo>
                  <a:pt x="844799" y="1535587"/>
                  <a:pt x="856359" y="1560404"/>
                  <a:pt x="846667" y="1572519"/>
                </a:cubicBezTo>
                <a:cubicBezTo>
                  <a:pt x="839233" y="1581811"/>
                  <a:pt x="824089" y="1580045"/>
                  <a:pt x="812800" y="1583808"/>
                </a:cubicBezTo>
                <a:cubicBezTo>
                  <a:pt x="797748" y="1580045"/>
                  <a:pt x="782563" y="1576781"/>
                  <a:pt x="767645" y="1572519"/>
                </a:cubicBezTo>
                <a:cubicBezTo>
                  <a:pt x="756203" y="1569250"/>
                  <a:pt x="745516" y="1559274"/>
                  <a:pt x="733778" y="1561230"/>
                </a:cubicBezTo>
                <a:cubicBezTo>
                  <a:pt x="720395" y="1563461"/>
                  <a:pt x="711200" y="1576282"/>
                  <a:pt x="699911" y="1583808"/>
                </a:cubicBezTo>
                <a:cubicBezTo>
                  <a:pt x="605413" y="1568058"/>
                  <a:pt x="651223" y="1585215"/>
                  <a:pt x="564445" y="1527364"/>
                </a:cubicBezTo>
                <a:cubicBezTo>
                  <a:pt x="520676" y="1498185"/>
                  <a:pt x="517707" y="1500496"/>
                  <a:pt x="564445" y="1516075"/>
                </a:cubicBezTo>
                <a:cubicBezTo>
                  <a:pt x="575734" y="1523601"/>
                  <a:pt x="584744" y="1538653"/>
                  <a:pt x="598311" y="1538653"/>
                </a:cubicBezTo>
                <a:cubicBezTo>
                  <a:pt x="622110" y="1538653"/>
                  <a:pt x="666045" y="1516075"/>
                  <a:pt x="666045" y="1516075"/>
                </a:cubicBezTo>
                <a:cubicBezTo>
                  <a:pt x="692386" y="1519838"/>
                  <a:pt x="718459" y="1527364"/>
                  <a:pt x="745067" y="1527364"/>
                </a:cubicBezTo>
                <a:cubicBezTo>
                  <a:pt x="786630" y="1527364"/>
                  <a:pt x="827825" y="1519527"/>
                  <a:pt x="869245" y="1516075"/>
                </a:cubicBezTo>
                <a:lnTo>
                  <a:pt x="1016000" y="1504786"/>
                </a:lnTo>
                <a:cubicBezTo>
                  <a:pt x="1027289" y="1501023"/>
                  <a:pt x="1038425" y="1496766"/>
                  <a:pt x="1049867" y="1493497"/>
                </a:cubicBezTo>
                <a:cubicBezTo>
                  <a:pt x="1064785" y="1489235"/>
                  <a:pt x="1095022" y="1482208"/>
                  <a:pt x="1095022" y="148220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53090" y="166013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BH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91880" y="1124744"/>
            <a:ext cx="4932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Can we reproduce the viscosity of the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fictitious membrane from a highly excited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string?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5148064" y="2060848"/>
            <a:ext cx="72008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07904" y="2636912"/>
            <a:ext cx="401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What is the viscosity of the string?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584" y="2996952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polymer physics,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1403648" y="4797152"/>
            <a:ext cx="1368152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 rot="5400000">
            <a:off x="827584" y="4941168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1403648" y="5517232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5400000" flipH="1" flipV="1">
            <a:off x="2195736" y="4941168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フリーフォーム 20"/>
          <p:cNvSpPr/>
          <p:nvPr/>
        </p:nvSpPr>
        <p:spPr>
          <a:xfrm>
            <a:off x="1661160" y="3767667"/>
            <a:ext cx="341130" cy="361244"/>
          </a:xfrm>
          <a:custGeom>
            <a:avLst/>
            <a:gdLst>
              <a:gd name="connsiteX0" fmla="*/ 25041 w 341130"/>
              <a:gd name="connsiteY0" fmla="*/ 361244 h 361244"/>
              <a:gd name="connsiteX1" fmla="*/ 25041 w 341130"/>
              <a:gd name="connsiteY1" fmla="*/ 214489 h 361244"/>
              <a:gd name="connsiteX2" fmla="*/ 104063 w 341130"/>
              <a:gd name="connsiteY2" fmla="*/ 180622 h 361244"/>
              <a:gd name="connsiteX3" fmla="*/ 126641 w 341130"/>
              <a:gd name="connsiteY3" fmla="*/ 146755 h 361244"/>
              <a:gd name="connsiteX4" fmla="*/ 149218 w 341130"/>
              <a:gd name="connsiteY4" fmla="*/ 79022 h 361244"/>
              <a:gd name="connsiteX5" fmla="*/ 216952 w 341130"/>
              <a:gd name="connsiteY5" fmla="*/ 90311 h 361244"/>
              <a:gd name="connsiteX6" fmla="*/ 250818 w 341130"/>
              <a:gd name="connsiteY6" fmla="*/ 112889 h 361244"/>
              <a:gd name="connsiteX7" fmla="*/ 262107 w 341130"/>
              <a:gd name="connsiteY7" fmla="*/ 67733 h 361244"/>
              <a:gd name="connsiteX8" fmla="*/ 295974 w 341130"/>
              <a:gd name="connsiteY8" fmla="*/ 0 h 361244"/>
              <a:gd name="connsiteX9" fmla="*/ 341130 w 341130"/>
              <a:gd name="connsiteY9" fmla="*/ 22577 h 361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130" h="361244">
                <a:moveTo>
                  <a:pt x="25041" y="361244"/>
                </a:moveTo>
                <a:cubicBezTo>
                  <a:pt x="10969" y="304957"/>
                  <a:pt x="0" y="283354"/>
                  <a:pt x="25041" y="214489"/>
                </a:cubicBezTo>
                <a:cubicBezTo>
                  <a:pt x="32837" y="193049"/>
                  <a:pt x="90320" y="184058"/>
                  <a:pt x="104063" y="180622"/>
                </a:cubicBezTo>
                <a:cubicBezTo>
                  <a:pt x="111589" y="169333"/>
                  <a:pt x="121131" y="159153"/>
                  <a:pt x="126641" y="146755"/>
                </a:cubicBezTo>
                <a:cubicBezTo>
                  <a:pt x="136307" y="125007"/>
                  <a:pt x="149218" y="79022"/>
                  <a:pt x="149218" y="79022"/>
                </a:cubicBezTo>
                <a:cubicBezTo>
                  <a:pt x="171796" y="82785"/>
                  <a:pt x="195237" y="83073"/>
                  <a:pt x="216952" y="90311"/>
                </a:cubicBezTo>
                <a:cubicBezTo>
                  <a:pt x="229823" y="94601"/>
                  <a:pt x="238683" y="118957"/>
                  <a:pt x="250818" y="112889"/>
                </a:cubicBezTo>
                <a:cubicBezTo>
                  <a:pt x="264695" y="105950"/>
                  <a:pt x="257845" y="82651"/>
                  <a:pt x="262107" y="67733"/>
                </a:cubicBezTo>
                <a:cubicBezTo>
                  <a:pt x="273792" y="26837"/>
                  <a:pt x="271236" y="37106"/>
                  <a:pt x="295974" y="0"/>
                </a:cubicBezTo>
                <a:cubicBezTo>
                  <a:pt x="334889" y="12972"/>
                  <a:pt x="321426" y="2875"/>
                  <a:pt x="341130" y="2257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2126467" y="3737339"/>
            <a:ext cx="229974" cy="335128"/>
          </a:xfrm>
          <a:custGeom>
            <a:avLst/>
            <a:gdLst>
              <a:gd name="connsiteX0" fmla="*/ 22578 w 229974"/>
              <a:gd name="connsiteY0" fmla="*/ 335128 h 335128"/>
              <a:gd name="connsiteX1" fmla="*/ 45156 w 229974"/>
              <a:gd name="connsiteY1" fmla="*/ 289972 h 335128"/>
              <a:gd name="connsiteX2" fmla="*/ 22578 w 229974"/>
              <a:gd name="connsiteY2" fmla="*/ 120639 h 335128"/>
              <a:gd name="connsiteX3" fmla="*/ 0 w 229974"/>
              <a:gd name="connsiteY3" fmla="*/ 86772 h 335128"/>
              <a:gd name="connsiteX4" fmla="*/ 56445 w 229974"/>
              <a:gd name="connsiteY4" fmla="*/ 30328 h 335128"/>
              <a:gd name="connsiteX5" fmla="*/ 90311 w 229974"/>
              <a:gd name="connsiteY5" fmla="*/ 41617 h 335128"/>
              <a:gd name="connsiteX6" fmla="*/ 158045 w 229974"/>
              <a:gd name="connsiteY6" fmla="*/ 19039 h 335128"/>
              <a:gd name="connsiteX7" fmla="*/ 214489 w 229974"/>
              <a:gd name="connsiteY7" fmla="*/ 109350 h 335128"/>
              <a:gd name="connsiteX8" fmla="*/ 225778 w 229974"/>
              <a:gd name="connsiteY8" fmla="*/ 154505 h 335128"/>
              <a:gd name="connsiteX9" fmla="*/ 214489 w 229974"/>
              <a:gd name="connsiteY9" fmla="*/ 289972 h 335128"/>
              <a:gd name="connsiteX10" fmla="*/ 180623 w 229974"/>
              <a:gd name="connsiteY10" fmla="*/ 278683 h 335128"/>
              <a:gd name="connsiteX11" fmla="*/ 135467 w 229974"/>
              <a:gd name="connsiteY11" fmla="*/ 210950 h 335128"/>
              <a:gd name="connsiteX12" fmla="*/ 124178 w 229974"/>
              <a:gd name="connsiteY12" fmla="*/ 143217 h 33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974" h="335128">
                <a:moveTo>
                  <a:pt x="22578" y="335128"/>
                </a:moveTo>
                <a:cubicBezTo>
                  <a:pt x="30104" y="320076"/>
                  <a:pt x="44106" y="306768"/>
                  <a:pt x="45156" y="289972"/>
                </a:cubicBezTo>
                <a:cubicBezTo>
                  <a:pt x="46557" y="267551"/>
                  <a:pt x="44604" y="164691"/>
                  <a:pt x="22578" y="120639"/>
                </a:cubicBezTo>
                <a:cubicBezTo>
                  <a:pt x="16510" y="108504"/>
                  <a:pt x="7526" y="98061"/>
                  <a:pt x="0" y="86772"/>
                </a:cubicBezTo>
                <a:cubicBezTo>
                  <a:pt x="13171" y="67016"/>
                  <a:pt x="28222" y="35032"/>
                  <a:pt x="56445" y="30328"/>
                </a:cubicBezTo>
                <a:cubicBezTo>
                  <a:pt x="68182" y="28372"/>
                  <a:pt x="79022" y="37854"/>
                  <a:pt x="90311" y="41617"/>
                </a:cubicBezTo>
                <a:cubicBezTo>
                  <a:pt x="112889" y="34091"/>
                  <a:pt x="143765" y="0"/>
                  <a:pt x="158045" y="19039"/>
                </a:cubicBezTo>
                <a:cubicBezTo>
                  <a:pt x="184684" y="54558"/>
                  <a:pt x="198993" y="68027"/>
                  <a:pt x="214489" y="109350"/>
                </a:cubicBezTo>
                <a:cubicBezTo>
                  <a:pt x="219937" y="123877"/>
                  <a:pt x="222015" y="139453"/>
                  <a:pt x="225778" y="154505"/>
                </a:cubicBezTo>
                <a:cubicBezTo>
                  <a:pt x="222015" y="199661"/>
                  <a:pt x="229974" y="247388"/>
                  <a:pt x="214489" y="289972"/>
                </a:cubicBezTo>
                <a:cubicBezTo>
                  <a:pt x="210423" y="301155"/>
                  <a:pt x="189037" y="287097"/>
                  <a:pt x="180623" y="278683"/>
                </a:cubicBezTo>
                <a:cubicBezTo>
                  <a:pt x="161436" y="259496"/>
                  <a:pt x="135467" y="210950"/>
                  <a:pt x="135467" y="210950"/>
                </a:cubicBezTo>
                <a:cubicBezTo>
                  <a:pt x="123440" y="150815"/>
                  <a:pt x="124178" y="173693"/>
                  <a:pt x="124178" y="14321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1835696" y="4005064"/>
            <a:ext cx="171067" cy="296630"/>
          </a:xfrm>
          <a:custGeom>
            <a:avLst/>
            <a:gdLst>
              <a:gd name="connsiteX0" fmla="*/ 159778 w 171067"/>
              <a:gd name="connsiteY0" fmla="*/ 0 h 296630"/>
              <a:gd name="connsiteX1" fmla="*/ 171067 w 171067"/>
              <a:gd name="connsiteY1" fmla="*/ 33867 h 296630"/>
              <a:gd name="connsiteX2" fmla="*/ 148489 w 171067"/>
              <a:gd name="connsiteY2" fmla="*/ 203200 h 296630"/>
              <a:gd name="connsiteX3" fmla="*/ 137200 w 171067"/>
              <a:gd name="connsiteY3" fmla="*/ 270934 h 296630"/>
              <a:gd name="connsiteX4" fmla="*/ 24311 w 171067"/>
              <a:gd name="connsiteY4" fmla="*/ 270934 h 296630"/>
              <a:gd name="connsiteX5" fmla="*/ 1733 w 171067"/>
              <a:gd name="connsiteY5" fmla="*/ 237067 h 296630"/>
              <a:gd name="connsiteX6" fmla="*/ 24311 w 171067"/>
              <a:gd name="connsiteY6" fmla="*/ 124178 h 296630"/>
              <a:gd name="connsiteX7" fmla="*/ 46889 w 171067"/>
              <a:gd name="connsiteY7" fmla="*/ 90311 h 296630"/>
              <a:gd name="connsiteX8" fmla="*/ 46889 w 171067"/>
              <a:gd name="connsiteY8" fmla="*/ 0 h 29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67" h="296630">
                <a:moveTo>
                  <a:pt x="159778" y="0"/>
                </a:moveTo>
                <a:cubicBezTo>
                  <a:pt x="163541" y="11289"/>
                  <a:pt x="171067" y="21967"/>
                  <a:pt x="171067" y="33867"/>
                </a:cubicBezTo>
                <a:cubicBezTo>
                  <a:pt x="171067" y="144362"/>
                  <a:pt x="170883" y="136019"/>
                  <a:pt x="148489" y="203200"/>
                </a:cubicBezTo>
                <a:cubicBezTo>
                  <a:pt x="144726" y="225778"/>
                  <a:pt x="152096" y="253555"/>
                  <a:pt x="137200" y="270934"/>
                </a:cubicBezTo>
                <a:cubicBezTo>
                  <a:pt x="115174" y="296630"/>
                  <a:pt x="46336" y="275339"/>
                  <a:pt x="24311" y="270934"/>
                </a:cubicBezTo>
                <a:cubicBezTo>
                  <a:pt x="16785" y="259645"/>
                  <a:pt x="3083" y="250567"/>
                  <a:pt x="1733" y="237067"/>
                </a:cubicBezTo>
                <a:cubicBezTo>
                  <a:pt x="0" y="219733"/>
                  <a:pt x="11184" y="150431"/>
                  <a:pt x="24311" y="124178"/>
                </a:cubicBezTo>
                <a:cubicBezTo>
                  <a:pt x="30379" y="112043"/>
                  <a:pt x="44462" y="103660"/>
                  <a:pt x="46889" y="90311"/>
                </a:cubicBezTo>
                <a:cubicBezTo>
                  <a:pt x="52274" y="60693"/>
                  <a:pt x="46889" y="30104"/>
                  <a:pt x="46889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>
            <a:off x="2115178" y="3640580"/>
            <a:ext cx="396144" cy="635575"/>
          </a:xfrm>
          <a:custGeom>
            <a:avLst/>
            <a:gdLst>
              <a:gd name="connsiteX0" fmla="*/ 0 w 396144"/>
              <a:gd name="connsiteY0" fmla="*/ 578642 h 635575"/>
              <a:gd name="connsiteX1" fmla="*/ 22578 w 396144"/>
              <a:gd name="connsiteY1" fmla="*/ 612509 h 635575"/>
              <a:gd name="connsiteX2" fmla="*/ 135467 w 396144"/>
              <a:gd name="connsiteY2" fmla="*/ 612509 h 635575"/>
              <a:gd name="connsiteX3" fmla="*/ 169334 w 396144"/>
              <a:gd name="connsiteY3" fmla="*/ 589931 h 635575"/>
              <a:gd name="connsiteX4" fmla="*/ 203200 w 396144"/>
              <a:gd name="connsiteY4" fmla="*/ 578642 h 635575"/>
              <a:gd name="connsiteX5" fmla="*/ 169334 w 396144"/>
              <a:gd name="connsiteY5" fmla="*/ 556064 h 635575"/>
              <a:gd name="connsiteX6" fmla="*/ 135467 w 396144"/>
              <a:gd name="connsiteY6" fmla="*/ 488331 h 635575"/>
              <a:gd name="connsiteX7" fmla="*/ 158045 w 396144"/>
              <a:gd name="connsiteY7" fmla="*/ 454464 h 635575"/>
              <a:gd name="connsiteX8" fmla="*/ 270934 w 396144"/>
              <a:gd name="connsiteY8" fmla="*/ 477042 h 635575"/>
              <a:gd name="connsiteX9" fmla="*/ 338667 w 396144"/>
              <a:gd name="connsiteY9" fmla="*/ 522198 h 635575"/>
              <a:gd name="connsiteX10" fmla="*/ 372534 w 396144"/>
              <a:gd name="connsiteY10" fmla="*/ 307709 h 635575"/>
              <a:gd name="connsiteX11" fmla="*/ 383823 w 396144"/>
              <a:gd name="connsiteY11" fmla="*/ 239976 h 635575"/>
              <a:gd name="connsiteX12" fmla="*/ 372534 w 396144"/>
              <a:gd name="connsiteY12" fmla="*/ 160953 h 635575"/>
              <a:gd name="connsiteX13" fmla="*/ 338667 w 396144"/>
              <a:gd name="connsiteY13" fmla="*/ 138376 h 635575"/>
              <a:gd name="connsiteX14" fmla="*/ 293512 w 396144"/>
              <a:gd name="connsiteY14" fmla="*/ 48064 h 63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6144" h="635575">
                <a:moveTo>
                  <a:pt x="0" y="578642"/>
                </a:moveTo>
                <a:cubicBezTo>
                  <a:pt x="7526" y="589931"/>
                  <a:pt x="10443" y="606441"/>
                  <a:pt x="22578" y="612509"/>
                </a:cubicBezTo>
                <a:cubicBezTo>
                  <a:pt x="68710" y="635575"/>
                  <a:pt x="93121" y="623096"/>
                  <a:pt x="135467" y="612509"/>
                </a:cubicBezTo>
                <a:cubicBezTo>
                  <a:pt x="146756" y="604983"/>
                  <a:pt x="157199" y="595999"/>
                  <a:pt x="169334" y="589931"/>
                </a:cubicBezTo>
                <a:cubicBezTo>
                  <a:pt x="179977" y="584609"/>
                  <a:pt x="203200" y="590541"/>
                  <a:pt x="203200" y="578642"/>
                </a:cubicBezTo>
                <a:cubicBezTo>
                  <a:pt x="203200" y="565075"/>
                  <a:pt x="180623" y="563590"/>
                  <a:pt x="169334" y="556064"/>
                </a:cubicBezTo>
                <a:cubicBezTo>
                  <a:pt x="161471" y="544269"/>
                  <a:pt x="132351" y="507027"/>
                  <a:pt x="135467" y="488331"/>
                </a:cubicBezTo>
                <a:cubicBezTo>
                  <a:pt x="137698" y="474948"/>
                  <a:pt x="150519" y="465753"/>
                  <a:pt x="158045" y="454464"/>
                </a:cubicBezTo>
                <a:cubicBezTo>
                  <a:pt x="177677" y="457269"/>
                  <a:pt x="243653" y="461886"/>
                  <a:pt x="270934" y="477042"/>
                </a:cubicBezTo>
                <a:cubicBezTo>
                  <a:pt x="294654" y="490220"/>
                  <a:pt x="338667" y="522198"/>
                  <a:pt x="338667" y="522198"/>
                </a:cubicBezTo>
                <a:cubicBezTo>
                  <a:pt x="396144" y="435983"/>
                  <a:pt x="354012" y="511453"/>
                  <a:pt x="372534" y="307709"/>
                </a:cubicBezTo>
                <a:cubicBezTo>
                  <a:pt x="374606" y="284914"/>
                  <a:pt x="380060" y="262554"/>
                  <a:pt x="383823" y="239976"/>
                </a:cubicBezTo>
                <a:cubicBezTo>
                  <a:pt x="380060" y="213635"/>
                  <a:pt x="383341" y="185268"/>
                  <a:pt x="372534" y="160953"/>
                </a:cubicBezTo>
                <a:cubicBezTo>
                  <a:pt x="367024" y="148555"/>
                  <a:pt x="345858" y="149881"/>
                  <a:pt x="338667" y="138376"/>
                </a:cubicBezTo>
                <a:cubicBezTo>
                  <a:pt x="252181" y="0"/>
                  <a:pt x="359992" y="114547"/>
                  <a:pt x="293512" y="4806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>
            <a:off x="1979712" y="3429000"/>
            <a:ext cx="412522" cy="270933"/>
          </a:xfrm>
          <a:custGeom>
            <a:avLst/>
            <a:gdLst>
              <a:gd name="connsiteX0" fmla="*/ 0 w 412522"/>
              <a:gd name="connsiteY0" fmla="*/ 270933 h 270933"/>
              <a:gd name="connsiteX1" fmla="*/ 56444 w 412522"/>
              <a:gd name="connsiteY1" fmla="*/ 112889 h 270933"/>
              <a:gd name="connsiteX2" fmla="*/ 90311 w 412522"/>
              <a:gd name="connsiteY2" fmla="*/ 101600 h 270933"/>
              <a:gd name="connsiteX3" fmla="*/ 112889 w 412522"/>
              <a:gd name="connsiteY3" fmla="*/ 203200 h 270933"/>
              <a:gd name="connsiteX4" fmla="*/ 180622 w 412522"/>
              <a:gd name="connsiteY4" fmla="*/ 248356 h 270933"/>
              <a:gd name="connsiteX5" fmla="*/ 214489 w 412522"/>
              <a:gd name="connsiteY5" fmla="*/ 237067 h 270933"/>
              <a:gd name="connsiteX6" fmla="*/ 293511 w 412522"/>
              <a:gd name="connsiteY6" fmla="*/ 158044 h 270933"/>
              <a:gd name="connsiteX7" fmla="*/ 327378 w 412522"/>
              <a:gd name="connsiteY7" fmla="*/ 169333 h 270933"/>
              <a:gd name="connsiteX8" fmla="*/ 395111 w 412522"/>
              <a:gd name="connsiteY8" fmla="*/ 124178 h 270933"/>
              <a:gd name="connsiteX9" fmla="*/ 406400 w 412522"/>
              <a:gd name="connsiteY9" fmla="*/ 90311 h 270933"/>
              <a:gd name="connsiteX10" fmla="*/ 327378 w 412522"/>
              <a:gd name="connsiteY10" fmla="*/ 56444 h 270933"/>
              <a:gd name="connsiteX11" fmla="*/ 316089 w 412522"/>
              <a:gd name="connsiteY11" fmla="*/ 0 h 27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2522" h="270933">
                <a:moveTo>
                  <a:pt x="0" y="270933"/>
                </a:moveTo>
                <a:cubicBezTo>
                  <a:pt x="4109" y="238063"/>
                  <a:pt x="3893" y="130406"/>
                  <a:pt x="56444" y="112889"/>
                </a:cubicBezTo>
                <a:lnTo>
                  <a:pt x="90311" y="101600"/>
                </a:lnTo>
                <a:cubicBezTo>
                  <a:pt x="166041" y="126843"/>
                  <a:pt x="92301" y="89964"/>
                  <a:pt x="112889" y="203200"/>
                </a:cubicBezTo>
                <a:cubicBezTo>
                  <a:pt x="118345" y="233207"/>
                  <a:pt x="159057" y="241168"/>
                  <a:pt x="180622" y="248356"/>
                </a:cubicBezTo>
                <a:cubicBezTo>
                  <a:pt x="191911" y="244593"/>
                  <a:pt x="206075" y="245481"/>
                  <a:pt x="214489" y="237067"/>
                </a:cubicBezTo>
                <a:cubicBezTo>
                  <a:pt x="305062" y="146493"/>
                  <a:pt x="216879" y="183588"/>
                  <a:pt x="293511" y="158044"/>
                </a:cubicBezTo>
                <a:cubicBezTo>
                  <a:pt x="304800" y="161807"/>
                  <a:pt x="316089" y="173096"/>
                  <a:pt x="327378" y="169333"/>
                </a:cubicBezTo>
                <a:cubicBezTo>
                  <a:pt x="353120" y="160752"/>
                  <a:pt x="395111" y="124178"/>
                  <a:pt x="395111" y="124178"/>
                </a:cubicBezTo>
                <a:cubicBezTo>
                  <a:pt x="398874" y="112889"/>
                  <a:pt x="412522" y="100515"/>
                  <a:pt x="406400" y="90311"/>
                </a:cubicBezTo>
                <a:cubicBezTo>
                  <a:pt x="399425" y="78687"/>
                  <a:pt x="342686" y="61547"/>
                  <a:pt x="327378" y="56444"/>
                </a:cubicBezTo>
                <a:cubicBezTo>
                  <a:pt x="313709" y="15438"/>
                  <a:pt x="316089" y="34477"/>
                  <a:pt x="316089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>
          <a:xfrm>
            <a:off x="3510475" y="4349603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5076056" y="4077072"/>
            <a:ext cx="1368152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/>
          <p:cNvCxnSpPr/>
          <p:nvPr/>
        </p:nvCxnSpPr>
        <p:spPr>
          <a:xfrm rot="5400000">
            <a:off x="4499992" y="4221088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076056" y="4797152"/>
            <a:ext cx="1368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rot="5400000" flipH="1" flipV="1">
            <a:off x="5868144" y="4221088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フリーフォーム 31"/>
          <p:cNvSpPr/>
          <p:nvPr/>
        </p:nvSpPr>
        <p:spPr>
          <a:xfrm>
            <a:off x="5282544" y="4241221"/>
            <a:ext cx="160257" cy="293511"/>
          </a:xfrm>
          <a:custGeom>
            <a:avLst/>
            <a:gdLst>
              <a:gd name="connsiteX0" fmla="*/ 104665 w 160257"/>
              <a:gd name="connsiteY0" fmla="*/ 293511 h 293511"/>
              <a:gd name="connsiteX1" fmla="*/ 70798 w 160257"/>
              <a:gd name="connsiteY1" fmla="*/ 270934 h 293511"/>
              <a:gd name="connsiteX2" fmla="*/ 48220 w 160257"/>
              <a:gd name="connsiteY2" fmla="*/ 237067 h 293511"/>
              <a:gd name="connsiteX3" fmla="*/ 14354 w 160257"/>
              <a:gd name="connsiteY3" fmla="*/ 158045 h 293511"/>
              <a:gd name="connsiteX4" fmla="*/ 127243 w 160257"/>
              <a:gd name="connsiteY4" fmla="*/ 90311 h 293511"/>
              <a:gd name="connsiteX5" fmla="*/ 149820 w 160257"/>
              <a:gd name="connsiteY5" fmla="*/ 0 h 29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257" h="293511">
                <a:moveTo>
                  <a:pt x="104665" y="293511"/>
                </a:moveTo>
                <a:cubicBezTo>
                  <a:pt x="93376" y="285985"/>
                  <a:pt x="80392" y="280528"/>
                  <a:pt x="70798" y="270934"/>
                </a:cubicBezTo>
                <a:cubicBezTo>
                  <a:pt x="61204" y="261340"/>
                  <a:pt x="54951" y="248847"/>
                  <a:pt x="48220" y="237067"/>
                </a:cubicBezTo>
                <a:cubicBezTo>
                  <a:pt x="25903" y="198011"/>
                  <a:pt x="27018" y="196037"/>
                  <a:pt x="14354" y="158045"/>
                </a:cubicBezTo>
                <a:cubicBezTo>
                  <a:pt x="36027" y="49682"/>
                  <a:pt x="0" y="136581"/>
                  <a:pt x="127243" y="90311"/>
                </a:cubicBezTo>
                <a:cubicBezTo>
                  <a:pt x="160257" y="78306"/>
                  <a:pt x="149820" y="17985"/>
                  <a:pt x="149820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/>
          <p:cNvSpPr/>
          <p:nvPr/>
        </p:nvSpPr>
        <p:spPr>
          <a:xfrm>
            <a:off x="5568438" y="4173825"/>
            <a:ext cx="339426" cy="281885"/>
          </a:xfrm>
          <a:custGeom>
            <a:avLst/>
            <a:gdLst>
              <a:gd name="connsiteX0" fmla="*/ 89704 w 339426"/>
              <a:gd name="connsiteY0" fmla="*/ 281885 h 281885"/>
              <a:gd name="connsiteX1" fmla="*/ 100993 w 339426"/>
              <a:gd name="connsiteY1" fmla="*/ 202863 h 281885"/>
              <a:gd name="connsiteX2" fmla="*/ 168726 w 339426"/>
              <a:gd name="connsiteY2" fmla="*/ 180285 h 281885"/>
              <a:gd name="connsiteX3" fmla="*/ 338060 w 339426"/>
              <a:gd name="connsiteY3" fmla="*/ 146419 h 281885"/>
              <a:gd name="connsiteX4" fmla="*/ 326771 w 339426"/>
              <a:gd name="connsiteY4" fmla="*/ 44819 h 281885"/>
              <a:gd name="connsiteX5" fmla="*/ 292904 w 339426"/>
              <a:gd name="connsiteY5" fmla="*/ 33530 h 281885"/>
              <a:gd name="connsiteX6" fmla="*/ 225171 w 339426"/>
              <a:gd name="connsiteY6" fmla="*/ 44819 h 281885"/>
              <a:gd name="connsiteX7" fmla="*/ 100993 w 339426"/>
              <a:gd name="connsiteY7" fmla="*/ 56107 h 281885"/>
              <a:gd name="connsiteX8" fmla="*/ 55838 w 339426"/>
              <a:gd name="connsiteY8" fmla="*/ 10952 h 28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426" h="281885">
                <a:moveTo>
                  <a:pt x="89704" y="281885"/>
                </a:moveTo>
                <a:cubicBezTo>
                  <a:pt x="93467" y="255544"/>
                  <a:pt x="84657" y="223866"/>
                  <a:pt x="100993" y="202863"/>
                </a:cubicBezTo>
                <a:cubicBezTo>
                  <a:pt x="115604" y="184077"/>
                  <a:pt x="146148" y="187811"/>
                  <a:pt x="168726" y="180285"/>
                </a:cubicBezTo>
                <a:cubicBezTo>
                  <a:pt x="246021" y="154520"/>
                  <a:pt x="190861" y="170951"/>
                  <a:pt x="338060" y="146419"/>
                </a:cubicBezTo>
                <a:cubicBezTo>
                  <a:pt x="334297" y="112552"/>
                  <a:pt x="339426" y="76457"/>
                  <a:pt x="326771" y="44819"/>
                </a:cubicBezTo>
                <a:cubicBezTo>
                  <a:pt x="322352" y="33770"/>
                  <a:pt x="304804" y="33530"/>
                  <a:pt x="292904" y="33530"/>
                </a:cubicBezTo>
                <a:cubicBezTo>
                  <a:pt x="270015" y="33530"/>
                  <a:pt x="247749" y="41056"/>
                  <a:pt x="225171" y="44819"/>
                </a:cubicBezTo>
                <a:cubicBezTo>
                  <a:pt x="182410" y="73325"/>
                  <a:pt x="168210" y="93449"/>
                  <a:pt x="100993" y="56107"/>
                </a:cubicBezTo>
                <a:cubicBezTo>
                  <a:pt x="0" y="0"/>
                  <a:pt x="168495" y="10952"/>
                  <a:pt x="55838" y="1095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/>
        </p:nvSpPr>
        <p:spPr>
          <a:xfrm>
            <a:off x="5556542" y="4497296"/>
            <a:ext cx="474134" cy="163808"/>
          </a:xfrm>
          <a:custGeom>
            <a:avLst/>
            <a:gdLst>
              <a:gd name="connsiteX0" fmla="*/ 0 w 474134"/>
              <a:gd name="connsiteY0" fmla="*/ 127748 h 163808"/>
              <a:gd name="connsiteX1" fmla="*/ 33867 w 474134"/>
              <a:gd name="connsiteY1" fmla="*/ 139036 h 163808"/>
              <a:gd name="connsiteX2" fmla="*/ 67734 w 474134"/>
              <a:gd name="connsiteY2" fmla="*/ 161614 h 163808"/>
              <a:gd name="connsiteX3" fmla="*/ 112889 w 474134"/>
              <a:gd name="connsiteY3" fmla="*/ 150325 h 163808"/>
              <a:gd name="connsiteX4" fmla="*/ 180622 w 474134"/>
              <a:gd name="connsiteY4" fmla="*/ 127748 h 163808"/>
              <a:gd name="connsiteX5" fmla="*/ 214489 w 474134"/>
              <a:gd name="connsiteY5" fmla="*/ 116459 h 163808"/>
              <a:gd name="connsiteX6" fmla="*/ 372534 w 474134"/>
              <a:gd name="connsiteY6" fmla="*/ 139036 h 163808"/>
              <a:gd name="connsiteX7" fmla="*/ 406400 w 474134"/>
              <a:gd name="connsiteY7" fmla="*/ 116459 h 163808"/>
              <a:gd name="connsiteX8" fmla="*/ 428978 w 474134"/>
              <a:gd name="connsiteY8" fmla="*/ 71303 h 163808"/>
              <a:gd name="connsiteX9" fmla="*/ 451556 w 474134"/>
              <a:gd name="connsiteY9" fmla="*/ 37436 h 163808"/>
              <a:gd name="connsiteX10" fmla="*/ 474134 w 474134"/>
              <a:gd name="connsiteY10" fmla="*/ 3570 h 16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4134" h="163808">
                <a:moveTo>
                  <a:pt x="0" y="127748"/>
                </a:moveTo>
                <a:cubicBezTo>
                  <a:pt x="11289" y="131511"/>
                  <a:pt x="23224" y="133714"/>
                  <a:pt x="33867" y="139036"/>
                </a:cubicBezTo>
                <a:cubicBezTo>
                  <a:pt x="46002" y="145104"/>
                  <a:pt x="54303" y="159695"/>
                  <a:pt x="67734" y="161614"/>
                </a:cubicBezTo>
                <a:cubicBezTo>
                  <a:pt x="83093" y="163808"/>
                  <a:pt x="98028" y="154783"/>
                  <a:pt x="112889" y="150325"/>
                </a:cubicBezTo>
                <a:cubicBezTo>
                  <a:pt x="135684" y="143487"/>
                  <a:pt x="158044" y="135274"/>
                  <a:pt x="180622" y="127748"/>
                </a:cubicBezTo>
                <a:lnTo>
                  <a:pt x="214489" y="116459"/>
                </a:lnTo>
                <a:cubicBezTo>
                  <a:pt x="272167" y="135685"/>
                  <a:pt x="291060" y="144856"/>
                  <a:pt x="372534" y="139036"/>
                </a:cubicBezTo>
                <a:cubicBezTo>
                  <a:pt x="386067" y="138069"/>
                  <a:pt x="395111" y="123985"/>
                  <a:pt x="406400" y="116459"/>
                </a:cubicBezTo>
                <a:cubicBezTo>
                  <a:pt x="413926" y="101407"/>
                  <a:pt x="420629" y="85914"/>
                  <a:pt x="428978" y="71303"/>
                </a:cubicBezTo>
                <a:cubicBezTo>
                  <a:pt x="435709" y="59523"/>
                  <a:pt x="445488" y="49571"/>
                  <a:pt x="451556" y="37436"/>
                </a:cubicBezTo>
                <a:cubicBezTo>
                  <a:pt x="470274" y="0"/>
                  <a:pt x="448973" y="3570"/>
                  <a:pt x="474134" y="357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/>
          <p:cNvSpPr/>
          <p:nvPr/>
        </p:nvSpPr>
        <p:spPr>
          <a:xfrm>
            <a:off x="6098409" y="4286377"/>
            <a:ext cx="270933" cy="303934"/>
          </a:xfrm>
          <a:custGeom>
            <a:avLst/>
            <a:gdLst>
              <a:gd name="connsiteX0" fmla="*/ 0 w 270933"/>
              <a:gd name="connsiteY0" fmla="*/ 0 h 303934"/>
              <a:gd name="connsiteX1" fmla="*/ 45155 w 270933"/>
              <a:gd name="connsiteY1" fmla="*/ 11289 h 303934"/>
              <a:gd name="connsiteX2" fmla="*/ 56444 w 270933"/>
              <a:gd name="connsiteY2" fmla="*/ 45155 h 303934"/>
              <a:gd name="connsiteX3" fmla="*/ 67733 w 270933"/>
              <a:gd name="connsiteY3" fmla="*/ 90311 h 303934"/>
              <a:gd name="connsiteX4" fmla="*/ 90311 w 270933"/>
              <a:gd name="connsiteY4" fmla="*/ 158044 h 303934"/>
              <a:gd name="connsiteX5" fmla="*/ 101600 w 270933"/>
              <a:gd name="connsiteY5" fmla="*/ 191911 h 303934"/>
              <a:gd name="connsiteX6" fmla="*/ 112889 w 270933"/>
              <a:gd name="connsiteY6" fmla="*/ 270933 h 303934"/>
              <a:gd name="connsiteX7" fmla="*/ 146755 w 270933"/>
              <a:gd name="connsiteY7" fmla="*/ 293511 h 303934"/>
              <a:gd name="connsiteX8" fmla="*/ 169333 w 270933"/>
              <a:gd name="connsiteY8" fmla="*/ 203200 h 303934"/>
              <a:gd name="connsiteX9" fmla="*/ 214489 w 270933"/>
              <a:gd name="connsiteY9" fmla="*/ 135467 h 303934"/>
              <a:gd name="connsiteX10" fmla="*/ 237067 w 270933"/>
              <a:gd name="connsiteY10" fmla="*/ 67733 h 303934"/>
              <a:gd name="connsiteX11" fmla="*/ 248355 w 270933"/>
              <a:gd name="connsiteY11" fmla="*/ 11289 h 303934"/>
              <a:gd name="connsiteX12" fmla="*/ 270933 w 270933"/>
              <a:gd name="connsiteY12" fmla="*/ 0 h 30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933" h="303934">
                <a:moveTo>
                  <a:pt x="0" y="0"/>
                </a:moveTo>
                <a:cubicBezTo>
                  <a:pt x="15052" y="3763"/>
                  <a:pt x="33040" y="1597"/>
                  <a:pt x="45155" y="11289"/>
                </a:cubicBezTo>
                <a:cubicBezTo>
                  <a:pt x="54447" y="18722"/>
                  <a:pt x="53175" y="33714"/>
                  <a:pt x="56444" y="45155"/>
                </a:cubicBezTo>
                <a:cubicBezTo>
                  <a:pt x="60706" y="60073"/>
                  <a:pt x="63275" y="75450"/>
                  <a:pt x="67733" y="90311"/>
                </a:cubicBezTo>
                <a:cubicBezTo>
                  <a:pt x="74572" y="113106"/>
                  <a:pt x="82785" y="135466"/>
                  <a:pt x="90311" y="158044"/>
                </a:cubicBezTo>
                <a:lnTo>
                  <a:pt x="101600" y="191911"/>
                </a:lnTo>
                <a:cubicBezTo>
                  <a:pt x="105363" y="218252"/>
                  <a:pt x="102083" y="246618"/>
                  <a:pt x="112889" y="270933"/>
                </a:cubicBezTo>
                <a:cubicBezTo>
                  <a:pt x="118399" y="283331"/>
                  <a:pt x="138069" y="303934"/>
                  <a:pt x="146755" y="293511"/>
                </a:cubicBezTo>
                <a:cubicBezTo>
                  <a:pt x="166620" y="269673"/>
                  <a:pt x="152120" y="229019"/>
                  <a:pt x="169333" y="203200"/>
                </a:cubicBezTo>
                <a:lnTo>
                  <a:pt x="214489" y="135467"/>
                </a:lnTo>
                <a:cubicBezTo>
                  <a:pt x="222015" y="112889"/>
                  <a:pt x="232400" y="91070"/>
                  <a:pt x="237067" y="67733"/>
                </a:cubicBezTo>
                <a:cubicBezTo>
                  <a:pt x="240830" y="48918"/>
                  <a:pt x="239774" y="28451"/>
                  <a:pt x="248355" y="11289"/>
                </a:cubicBezTo>
                <a:cubicBezTo>
                  <a:pt x="252118" y="3763"/>
                  <a:pt x="263407" y="3763"/>
                  <a:pt x="270933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/>
          <p:nvPr/>
        </p:nvSpPr>
        <p:spPr>
          <a:xfrm>
            <a:off x="5176249" y="4293932"/>
            <a:ext cx="165804" cy="398845"/>
          </a:xfrm>
          <a:custGeom>
            <a:avLst/>
            <a:gdLst>
              <a:gd name="connsiteX0" fmla="*/ 165804 w 165804"/>
              <a:gd name="connsiteY0" fmla="*/ 398845 h 398845"/>
              <a:gd name="connsiteX1" fmla="*/ 109360 w 165804"/>
              <a:gd name="connsiteY1" fmla="*/ 342400 h 398845"/>
              <a:gd name="connsiteX2" fmla="*/ 86782 w 165804"/>
              <a:gd name="connsiteY2" fmla="*/ 229512 h 398845"/>
              <a:gd name="connsiteX3" fmla="*/ 41627 w 165804"/>
              <a:gd name="connsiteY3" fmla="*/ 161778 h 398845"/>
              <a:gd name="connsiteX4" fmla="*/ 19049 w 165804"/>
              <a:gd name="connsiteY4" fmla="*/ 94045 h 398845"/>
              <a:gd name="connsiteX5" fmla="*/ 41627 w 165804"/>
              <a:gd name="connsiteY5" fmla="*/ 3734 h 39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804" h="398845">
                <a:moveTo>
                  <a:pt x="165804" y="398845"/>
                </a:moveTo>
                <a:cubicBezTo>
                  <a:pt x="141345" y="382539"/>
                  <a:pt x="118767" y="373758"/>
                  <a:pt x="109360" y="342400"/>
                </a:cubicBezTo>
                <a:cubicBezTo>
                  <a:pt x="99847" y="310690"/>
                  <a:pt x="104939" y="262194"/>
                  <a:pt x="86782" y="229512"/>
                </a:cubicBezTo>
                <a:cubicBezTo>
                  <a:pt x="73604" y="205792"/>
                  <a:pt x="50208" y="187521"/>
                  <a:pt x="41627" y="161778"/>
                </a:cubicBezTo>
                <a:lnTo>
                  <a:pt x="19049" y="94045"/>
                </a:lnTo>
                <a:cubicBezTo>
                  <a:pt x="30805" y="0"/>
                  <a:pt x="0" y="3734"/>
                  <a:pt x="41627" y="373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>
            <a:off x="5490686" y="4229932"/>
            <a:ext cx="88501" cy="338667"/>
          </a:xfrm>
          <a:custGeom>
            <a:avLst/>
            <a:gdLst>
              <a:gd name="connsiteX0" fmla="*/ 9412 w 88501"/>
              <a:gd name="connsiteY0" fmla="*/ 338667 h 338667"/>
              <a:gd name="connsiteX1" fmla="*/ 20701 w 88501"/>
              <a:gd name="connsiteY1" fmla="*/ 112889 h 338667"/>
              <a:gd name="connsiteX2" fmla="*/ 77145 w 88501"/>
              <a:gd name="connsiteY2" fmla="*/ 101600 h 338667"/>
              <a:gd name="connsiteX3" fmla="*/ 65856 w 88501"/>
              <a:gd name="connsiteY3" fmla="*/ 33867 h 338667"/>
              <a:gd name="connsiteX4" fmla="*/ 43278 w 88501"/>
              <a:gd name="connsiteY4" fmla="*/ 0 h 33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01" h="338667">
                <a:moveTo>
                  <a:pt x="9412" y="338667"/>
                </a:moveTo>
                <a:cubicBezTo>
                  <a:pt x="13175" y="263408"/>
                  <a:pt x="0" y="185343"/>
                  <a:pt x="20701" y="112889"/>
                </a:cubicBezTo>
                <a:cubicBezTo>
                  <a:pt x="25972" y="94440"/>
                  <a:pt x="67626" y="118259"/>
                  <a:pt x="77145" y="101600"/>
                </a:cubicBezTo>
                <a:cubicBezTo>
                  <a:pt x="88501" y="81727"/>
                  <a:pt x="73094" y="55581"/>
                  <a:pt x="65856" y="33867"/>
                </a:cubicBezTo>
                <a:cubicBezTo>
                  <a:pt x="61565" y="20996"/>
                  <a:pt x="43278" y="0"/>
                  <a:pt x="43278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図 3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835696" y="5733256"/>
            <a:ext cx="504056" cy="219814"/>
          </a:xfrm>
          <a:prstGeom prst="rect">
            <a:avLst/>
          </a:prstGeom>
        </p:spPr>
      </p:pic>
      <p:pic>
        <p:nvPicPr>
          <p:cNvPr id="41" name="図 40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076056" y="5013176"/>
            <a:ext cx="1387416" cy="283531"/>
          </a:xfrm>
          <a:prstGeom prst="rect">
            <a:avLst/>
          </a:prstGeom>
          <a:noFill/>
          <a:ln/>
          <a:effectLst/>
        </p:spPr>
      </p:pic>
      <p:sp>
        <p:nvSpPr>
          <p:cNvPr id="43" name="テキスト ボックス 42"/>
          <p:cNvSpPr txBox="1"/>
          <p:nvPr/>
        </p:nvSpPr>
        <p:spPr>
          <a:xfrm>
            <a:off x="3491880" y="5517232"/>
            <a:ext cx="5171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This is due to the fact that</a:t>
            </a:r>
            <a:r>
              <a:rPr kumimoji="1" lang="en-US" altLang="ja-JP" dirty="0" smtClean="0">
                <a:solidFill>
                  <a:srgbClr val="FF0000"/>
                </a:solidFill>
              </a:rPr>
              <a:t> the stress tensor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of the polymer itself is added </a:t>
            </a:r>
            <a:r>
              <a:rPr lang="en-US" altLang="ja-JP" dirty="0" smtClean="0"/>
              <a:t>to the stress </a:t>
            </a:r>
          </a:p>
          <a:p>
            <a:r>
              <a:rPr lang="en-US" altLang="ja-JP" dirty="0" smtClean="0"/>
              <a:t>tensor </a:t>
            </a:r>
            <a:r>
              <a:rPr kumimoji="1" lang="en-US" altLang="ja-JP" dirty="0" smtClean="0"/>
              <a:t>of the solvent.</a:t>
            </a:r>
            <a:endParaRPr kumimoji="1" lang="ja-JP" altLang="en-US" dirty="0"/>
          </a:p>
        </p:txBody>
      </p:sp>
      <p:sp>
        <p:nvSpPr>
          <p:cNvPr id="53" name="下矢印 52"/>
          <p:cNvSpPr/>
          <p:nvPr/>
        </p:nvSpPr>
        <p:spPr>
          <a:xfrm>
            <a:off x="1979712" y="4437112"/>
            <a:ext cx="144016" cy="21602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611560" y="476672"/>
            <a:ext cx="130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/>
              <a:t>Contents</a:t>
            </a:r>
            <a:endParaRPr kumimoji="1" lang="ja-JP" altLang="en-US" sz="2000" u="sng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1600" y="2132856"/>
            <a:ext cx="4942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2. Open string in highly excited states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71600" y="2996952"/>
            <a:ext cx="5530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3. Shear viscosity of a highly excited string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71600" y="3861048"/>
            <a:ext cx="7233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4. Shear viscosity of a string on a stretched horizon and </a:t>
            </a:r>
          </a:p>
          <a:p>
            <a:r>
              <a:rPr kumimoji="1" lang="en-US" altLang="ja-JP" sz="2000" dirty="0" smtClean="0"/>
              <a:t>    black hole </a:t>
            </a:r>
            <a:r>
              <a:rPr lang="en-US" altLang="ja-JP" sz="2000" dirty="0" smtClean="0"/>
              <a:t>membrane paradigm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43608" y="5013176"/>
            <a:ext cx="3584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5. Summary and comments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71600" y="134076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50000"/>
                  </a:schemeClr>
                </a:solidFill>
              </a:rPr>
              <a:t>1. Introduction</a:t>
            </a:r>
            <a:endParaRPr kumimoji="1" lang="ja-JP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332656"/>
            <a:ext cx="4942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2. Open string in highly excited states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1412776"/>
            <a:ext cx="553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Worldsheet</a:t>
            </a:r>
            <a:r>
              <a:rPr kumimoji="1" lang="en-US" altLang="ja-JP" dirty="0" smtClean="0"/>
              <a:t> action in flat background </a:t>
            </a:r>
            <a:r>
              <a:rPr kumimoji="1" lang="en-US" altLang="ja-JP" dirty="0" err="1" smtClean="0"/>
              <a:t>spacetime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2708920"/>
            <a:ext cx="302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Choosing the unit gauge,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284984"/>
            <a:ext cx="12961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899592" y="3861048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action becomes</a:t>
            </a:r>
            <a:endParaRPr kumimoji="1" lang="ja-JP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5445224"/>
            <a:ext cx="314593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971601" y="566124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where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16217" y="5661248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1772816"/>
            <a:ext cx="1152128" cy="34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2204864"/>
            <a:ext cx="1944216" cy="35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図 1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427984" y="3140968"/>
            <a:ext cx="1295701" cy="634132"/>
          </a:xfrm>
          <a:prstGeom prst="rect">
            <a:avLst/>
          </a:prstGeom>
          <a:noFill/>
          <a:ln/>
          <a:effectLst/>
        </p:spPr>
      </p:pic>
      <p:sp>
        <p:nvSpPr>
          <p:cNvPr id="20" name="テキスト ボックス 19"/>
          <p:cNvSpPr txBox="1"/>
          <p:nvPr/>
        </p:nvSpPr>
        <p:spPr>
          <a:xfrm>
            <a:off x="5940152" y="3356992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,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55576" y="908720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Review of </a:t>
            </a:r>
            <a:r>
              <a:rPr kumimoji="1" lang="en-US" altLang="ja-JP" u="sng" dirty="0" err="1" smtClean="0"/>
              <a:t>bosonic</a:t>
            </a:r>
            <a:r>
              <a:rPr kumimoji="1" lang="en-US" altLang="ja-JP" u="sng" dirty="0" smtClean="0"/>
              <a:t> open string</a:t>
            </a:r>
            <a:endParaRPr kumimoji="1" lang="ja-JP" altLang="en-US" u="sng" dirty="0"/>
          </a:p>
        </p:txBody>
      </p:sp>
      <p:sp>
        <p:nvSpPr>
          <p:cNvPr id="17" name="正方形/長方形 16"/>
          <p:cNvSpPr/>
          <p:nvPr/>
        </p:nvSpPr>
        <p:spPr>
          <a:xfrm>
            <a:off x="2123728" y="4293096"/>
            <a:ext cx="504056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619672" y="1844824"/>
            <a:ext cx="5013836" cy="675549"/>
          </a:xfrm>
          <a:prstGeom prst="rect">
            <a:avLst/>
          </a:prstGeom>
          <a:noFill/>
          <a:ln/>
          <a:effectLst/>
        </p:spPr>
      </p:pic>
      <p:pic>
        <p:nvPicPr>
          <p:cNvPr id="29" name="図 28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348641" y="4437112"/>
            <a:ext cx="4469217" cy="71987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611560" y="332656"/>
            <a:ext cx="459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Mode expansion of        for open string</a:t>
            </a:r>
            <a:endParaRPr kumimoji="1" lang="ja-JP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836712"/>
            <a:ext cx="632241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683568" y="2636912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where</a:t>
            </a:r>
            <a:endParaRPr kumimoji="1" lang="ja-JP" alt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32656"/>
            <a:ext cx="3600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564904"/>
            <a:ext cx="2736303" cy="40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5652120" y="2636912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pic>
        <p:nvPicPr>
          <p:cNvPr id="19" name="図 1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987824" y="1844824"/>
            <a:ext cx="1078365" cy="360761"/>
          </a:xfrm>
          <a:prstGeom prst="rect">
            <a:avLst/>
          </a:prstGeom>
          <a:noFill/>
          <a:ln/>
          <a:effectLst/>
        </p:spPr>
      </p:pic>
      <p:sp>
        <p:nvSpPr>
          <p:cNvPr id="18" name="右中かっこ 17"/>
          <p:cNvSpPr/>
          <p:nvPr/>
        </p:nvSpPr>
        <p:spPr>
          <a:xfrm rot="5400000">
            <a:off x="3347864" y="836712"/>
            <a:ext cx="288032" cy="14401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83568" y="3212976"/>
            <a:ext cx="388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We choose</a:t>
            </a:r>
            <a:r>
              <a:rPr kumimoji="1" lang="en-US" altLang="ja-JP" dirty="0" smtClean="0"/>
              <a:t> the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light-cone gauge</a:t>
            </a:r>
            <a:r>
              <a:rPr kumimoji="1" lang="en-US" altLang="ja-JP" dirty="0" smtClean="0"/>
              <a:t>,</a:t>
            </a:r>
            <a:endParaRPr kumimoji="1" lang="ja-JP" alt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3645024"/>
            <a:ext cx="2815446" cy="52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3573016"/>
            <a:ext cx="2233984" cy="70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テキスト ボックス 26"/>
          <p:cNvSpPr txBox="1"/>
          <p:nvPr/>
        </p:nvSpPr>
        <p:spPr>
          <a:xfrm>
            <a:off x="683568" y="4365104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Mass shell condition</a:t>
            </a:r>
            <a:endParaRPr kumimoji="1" lang="ja-JP" altLang="en-US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7824" y="5517232"/>
            <a:ext cx="244947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図 2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699792" y="4869160"/>
            <a:ext cx="2668303" cy="432048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83568" y="5517232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where</a:t>
            </a:r>
            <a:endParaRPr kumimoji="1" lang="ja-JP" altLang="en-US" dirty="0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6216" y="5759076"/>
            <a:ext cx="1800200" cy="32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テキスト ボックス 31"/>
          <p:cNvSpPr txBox="1"/>
          <p:nvPr/>
        </p:nvSpPr>
        <p:spPr>
          <a:xfrm>
            <a:off x="6228184" y="58052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                             )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1187624" y="764704"/>
            <a:ext cx="6768752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2411760" y="3573016"/>
            <a:ext cx="3312368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332656"/>
            <a:ext cx="495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Observables in highly excited string states</a:t>
            </a:r>
            <a:endParaRPr kumimoji="1" lang="ja-JP" altLang="en-US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96136" y="404664"/>
            <a:ext cx="2526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solidFill>
                  <a:srgbClr val="00B050"/>
                </a:solidFill>
              </a:rPr>
              <a:t>Damour</a:t>
            </a:r>
            <a:r>
              <a:rPr kumimoji="1" lang="en-US" altLang="ja-JP" sz="1400" dirty="0" smtClean="0">
                <a:solidFill>
                  <a:srgbClr val="00B050"/>
                </a:solidFill>
              </a:rPr>
              <a:t>, </a:t>
            </a:r>
            <a:r>
              <a:rPr kumimoji="1" lang="en-US" altLang="ja-JP" sz="1400" dirty="0" err="1" smtClean="0">
                <a:solidFill>
                  <a:srgbClr val="00B050"/>
                </a:solidFill>
              </a:rPr>
              <a:t>Veneziano</a:t>
            </a:r>
            <a:r>
              <a:rPr kumimoji="1" lang="en-US" altLang="ja-JP" sz="1400" dirty="0" smtClean="0">
                <a:solidFill>
                  <a:srgbClr val="00B050"/>
                </a:solidFill>
              </a:rPr>
              <a:t> (1999)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1196752"/>
            <a:ext cx="3525391" cy="82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2060848"/>
            <a:ext cx="2252914" cy="57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683568" y="2780928"/>
            <a:ext cx="4342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level of the open string becomes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908720"/>
            <a:ext cx="492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In terms of the usual harmonic oscillators,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76256" y="3429000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Number operator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576" y="4149080"/>
            <a:ext cx="613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Consider the following </a:t>
            </a:r>
            <a:r>
              <a:rPr kumimoji="1" lang="en-US" altLang="ja-JP" dirty="0" smtClean="0">
                <a:solidFill>
                  <a:srgbClr val="FF0000"/>
                </a:solidFill>
              </a:rPr>
              <a:t>“canonical partition function”</a:t>
            </a:r>
            <a:r>
              <a:rPr kumimoji="1" lang="en-US" altLang="ja-JP" dirty="0" smtClean="0"/>
              <a:t>,</a:t>
            </a:r>
            <a:endParaRPr kumimoji="1" lang="ja-JP" altLang="en-US" dirty="0"/>
          </a:p>
        </p:txBody>
      </p:sp>
      <p:pic>
        <p:nvPicPr>
          <p:cNvPr id="15" name="図 14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588224" y="1628800"/>
            <a:ext cx="786386" cy="2804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3212977"/>
            <a:ext cx="2664296" cy="84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3356993"/>
            <a:ext cx="1488951" cy="50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図 1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948264" y="5157192"/>
            <a:ext cx="1973024" cy="324510"/>
          </a:xfrm>
          <a:prstGeom prst="rect">
            <a:avLst/>
          </a:prstGeom>
        </p:spPr>
      </p:pic>
      <p:pic>
        <p:nvPicPr>
          <p:cNvPr id="25" name="図 24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331640" y="4725144"/>
            <a:ext cx="5259892" cy="1957595"/>
          </a:xfrm>
          <a:prstGeom prst="rect">
            <a:avLst/>
          </a:prstGeom>
          <a:noFill/>
          <a:ln/>
          <a:effectLst/>
        </p:spPr>
      </p:pic>
      <p:sp>
        <p:nvSpPr>
          <p:cNvPr id="26" name="正方形/長方形 25"/>
          <p:cNvSpPr/>
          <p:nvPr/>
        </p:nvSpPr>
        <p:spPr>
          <a:xfrm>
            <a:off x="1259632" y="4581128"/>
            <a:ext cx="5544616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83568" y="404664"/>
            <a:ext cx="4400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Since the density matrix is defined by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 r="3742"/>
          <a:stretch>
            <a:fillRect/>
          </a:stretch>
        </p:blipFill>
        <p:spPr bwMode="auto">
          <a:xfrm>
            <a:off x="3131840" y="719360"/>
            <a:ext cx="2016224" cy="74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683568" y="3068960"/>
            <a:ext cx="546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mean value of the level and the fluctuation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44208" y="2204864"/>
            <a:ext cx="24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        : Observable) 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95936" y="558924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If              , we can obtain observables in</a:t>
            </a:r>
          </a:p>
          <a:p>
            <a:r>
              <a:rPr lang="en-US" altLang="ja-JP" dirty="0" smtClean="0"/>
              <a:t>highly excited string states.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21" name="図 20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355976" y="5589240"/>
            <a:ext cx="808996" cy="298429"/>
          </a:xfrm>
          <a:prstGeom prst="rect">
            <a:avLst/>
          </a:prstGeom>
        </p:spPr>
      </p:pic>
      <p:pic>
        <p:nvPicPr>
          <p:cNvPr id="25" name="図 2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203848" y="2276872"/>
            <a:ext cx="2054580" cy="360040"/>
          </a:xfrm>
          <a:prstGeom prst="rect">
            <a:avLst/>
          </a:prstGeom>
        </p:spPr>
      </p:pic>
      <p:pic>
        <p:nvPicPr>
          <p:cNvPr id="27" name="図 26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732240" y="2204864"/>
            <a:ext cx="288032" cy="322424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683568" y="1556792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an</a:t>
            </a:r>
            <a:r>
              <a:rPr kumimoji="1" lang="en-US" altLang="ja-JP" dirty="0" smtClean="0"/>
              <a:t> expectation value of </a:t>
            </a:r>
            <a:r>
              <a:rPr kumimoji="1" lang="en-US" altLang="ja-JP" smtClean="0"/>
              <a:t>an observable </a:t>
            </a:r>
            <a:r>
              <a:rPr kumimoji="1" lang="en-US" altLang="ja-JP" dirty="0" smtClean="0"/>
              <a:t>is evaluated by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2987824" y="2060848"/>
            <a:ext cx="252028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364088" y="980728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,</a:t>
            </a:r>
            <a:endParaRPr kumimoji="1" lang="ja-JP" altLang="en-US" dirty="0"/>
          </a:p>
        </p:txBody>
      </p:sp>
      <p:pic>
        <p:nvPicPr>
          <p:cNvPr id="32" name="図 3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187624" y="3573016"/>
            <a:ext cx="3010143" cy="576064"/>
          </a:xfrm>
          <a:prstGeom prst="rect">
            <a:avLst/>
          </a:prstGeom>
        </p:spPr>
      </p:pic>
      <p:pic>
        <p:nvPicPr>
          <p:cNvPr id="36" name="図 35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115616" y="4365104"/>
            <a:ext cx="4139179" cy="786384"/>
          </a:xfrm>
          <a:prstGeom prst="rect">
            <a:avLst/>
          </a:prstGeom>
          <a:noFill/>
          <a:ln/>
          <a:effectLst/>
        </p:spPr>
      </p:pic>
      <p:pic>
        <p:nvPicPr>
          <p:cNvPr id="40" name="図 39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660232" y="3933056"/>
            <a:ext cx="1505084" cy="648072"/>
          </a:xfrm>
          <a:prstGeom prst="rect">
            <a:avLst/>
          </a:prstGeom>
          <a:noFill/>
          <a:ln/>
          <a:effectLst/>
        </p:spPr>
      </p:pic>
      <p:sp>
        <p:nvSpPr>
          <p:cNvPr id="41" name="左中かっこ 40"/>
          <p:cNvSpPr/>
          <p:nvPr/>
        </p:nvSpPr>
        <p:spPr>
          <a:xfrm>
            <a:off x="755576" y="3645024"/>
            <a:ext cx="288032" cy="14401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矢印 41"/>
          <p:cNvSpPr/>
          <p:nvPr/>
        </p:nvSpPr>
        <p:spPr>
          <a:xfrm>
            <a:off x="5724128" y="414908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3851920" y="5445224"/>
            <a:ext cx="4896544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83568" y="404664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</a:t>
            </a:r>
            <a:r>
              <a:rPr kumimoji="1" lang="en-US" altLang="ja-JP" dirty="0" smtClean="0"/>
              <a:t>as</a:t>
            </a:r>
            <a:r>
              <a:rPr lang="en-US" altLang="ja-JP" dirty="0" smtClean="0"/>
              <a:t>s of the string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620688"/>
            <a:ext cx="30568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683568" y="1628800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Entropy of the string</a:t>
            </a:r>
            <a:endParaRPr kumimoji="1"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420888"/>
            <a:ext cx="2495491" cy="53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3235" y="2200875"/>
            <a:ext cx="2016224" cy="91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683568" y="3429000"/>
            <a:ext cx="486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This is consistent with the </a:t>
            </a:r>
            <a:r>
              <a:rPr kumimoji="1" lang="en-US" altLang="ja-JP" dirty="0" err="1" smtClean="0"/>
              <a:t>Cardy</a:t>
            </a:r>
            <a:r>
              <a:rPr kumimoji="1" lang="en-US" altLang="ja-JP" dirty="0" smtClean="0"/>
              <a:t> formula,</a:t>
            </a:r>
            <a:endParaRPr kumimoji="1" lang="ja-JP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05064"/>
            <a:ext cx="190101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827584" y="5013176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with </a:t>
            </a:r>
            <a:endParaRPr kumimoji="1" lang="ja-JP" alt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5013176"/>
            <a:ext cx="1440160" cy="38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6372200" y="4293096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(c : central charge)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2123728" y="2132856"/>
            <a:ext cx="4896544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332656"/>
            <a:ext cx="5530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3. Shear viscosity of a highly excited string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908720"/>
            <a:ext cx="372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Stress tensor of the open string</a:t>
            </a:r>
            <a:endParaRPr kumimoji="1" lang="ja-JP" altLang="en-US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1412776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Source term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7584" y="4005064"/>
            <a:ext cx="740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After Insertion of the light-cone gauge and integration over      ,</a:t>
            </a:r>
            <a:endParaRPr kumimoji="1" lang="ja-JP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517232"/>
            <a:ext cx="1443010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1475656" y="573325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with</a:t>
            </a:r>
            <a:endParaRPr kumimoji="1" lang="ja-JP" altLang="en-US" dirty="0"/>
          </a:p>
        </p:txBody>
      </p:sp>
      <p:pic>
        <p:nvPicPr>
          <p:cNvPr id="15" name="図 14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59632" y="1844824"/>
            <a:ext cx="7141077" cy="1944216"/>
          </a:xfrm>
          <a:prstGeom prst="rect">
            <a:avLst/>
          </a:prstGeom>
          <a:noFill/>
          <a:ln/>
          <a:effectLst/>
        </p:spPr>
      </p:pic>
      <p:pic>
        <p:nvPicPr>
          <p:cNvPr id="17" name="図 16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668344" y="4005064"/>
            <a:ext cx="257171" cy="2160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653136"/>
            <a:ext cx="8208912" cy="69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正方形/長方形 17"/>
          <p:cNvSpPr/>
          <p:nvPr/>
        </p:nvSpPr>
        <p:spPr>
          <a:xfrm>
            <a:off x="395536" y="4509120"/>
            <a:ext cx="8424936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11560" y="3284984"/>
            <a:ext cx="269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where</a:t>
            </a:r>
            <a:r>
              <a:rPr kumimoji="1" lang="en-US" altLang="ja-JP" dirty="0" smtClean="0"/>
              <a:t> we have chosen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3284984"/>
            <a:ext cx="1612776" cy="36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4932040" y="3284984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6" name="フリーフォーム 5"/>
          <p:cNvSpPr/>
          <p:nvPr/>
        </p:nvSpPr>
        <p:spPr>
          <a:xfrm>
            <a:off x="6084168" y="1268760"/>
            <a:ext cx="2024281" cy="1852526"/>
          </a:xfrm>
          <a:custGeom>
            <a:avLst/>
            <a:gdLst>
              <a:gd name="connsiteX0" fmla="*/ 395111 w 2024281"/>
              <a:gd name="connsiteY0" fmla="*/ 1038578 h 1852526"/>
              <a:gd name="connsiteX1" fmla="*/ 406400 w 2024281"/>
              <a:gd name="connsiteY1" fmla="*/ 993422 h 1852526"/>
              <a:gd name="connsiteX2" fmla="*/ 395111 w 2024281"/>
              <a:gd name="connsiteY2" fmla="*/ 959556 h 1852526"/>
              <a:gd name="connsiteX3" fmla="*/ 316089 w 2024281"/>
              <a:gd name="connsiteY3" fmla="*/ 857956 h 1852526"/>
              <a:gd name="connsiteX4" fmla="*/ 293511 w 2024281"/>
              <a:gd name="connsiteY4" fmla="*/ 812800 h 1852526"/>
              <a:gd name="connsiteX5" fmla="*/ 259644 w 2024281"/>
              <a:gd name="connsiteY5" fmla="*/ 745067 h 1852526"/>
              <a:gd name="connsiteX6" fmla="*/ 259644 w 2024281"/>
              <a:gd name="connsiteY6" fmla="*/ 519289 h 1852526"/>
              <a:gd name="connsiteX7" fmla="*/ 293511 w 2024281"/>
              <a:gd name="connsiteY7" fmla="*/ 496711 h 1852526"/>
              <a:gd name="connsiteX8" fmla="*/ 327377 w 2024281"/>
              <a:gd name="connsiteY8" fmla="*/ 462844 h 1852526"/>
              <a:gd name="connsiteX9" fmla="*/ 383822 w 2024281"/>
              <a:gd name="connsiteY9" fmla="*/ 428978 h 1852526"/>
              <a:gd name="connsiteX10" fmla="*/ 417689 w 2024281"/>
              <a:gd name="connsiteY10" fmla="*/ 406400 h 1852526"/>
              <a:gd name="connsiteX11" fmla="*/ 643466 w 2024281"/>
              <a:gd name="connsiteY11" fmla="*/ 417689 h 1852526"/>
              <a:gd name="connsiteX12" fmla="*/ 711200 w 2024281"/>
              <a:gd name="connsiteY12" fmla="*/ 440267 h 1852526"/>
              <a:gd name="connsiteX13" fmla="*/ 767644 w 2024281"/>
              <a:gd name="connsiteY13" fmla="*/ 530578 h 1852526"/>
              <a:gd name="connsiteX14" fmla="*/ 790222 w 2024281"/>
              <a:gd name="connsiteY14" fmla="*/ 564444 h 1852526"/>
              <a:gd name="connsiteX15" fmla="*/ 812800 w 2024281"/>
              <a:gd name="connsiteY15" fmla="*/ 688622 h 1852526"/>
              <a:gd name="connsiteX16" fmla="*/ 835377 w 2024281"/>
              <a:gd name="connsiteY16" fmla="*/ 767644 h 1852526"/>
              <a:gd name="connsiteX17" fmla="*/ 846666 w 2024281"/>
              <a:gd name="connsiteY17" fmla="*/ 869244 h 1852526"/>
              <a:gd name="connsiteX18" fmla="*/ 812800 w 2024281"/>
              <a:gd name="connsiteY18" fmla="*/ 880533 h 1852526"/>
              <a:gd name="connsiteX19" fmla="*/ 722489 w 2024281"/>
              <a:gd name="connsiteY19" fmla="*/ 857956 h 1852526"/>
              <a:gd name="connsiteX20" fmla="*/ 654755 w 2024281"/>
              <a:gd name="connsiteY20" fmla="*/ 824089 h 1852526"/>
              <a:gd name="connsiteX21" fmla="*/ 587022 w 2024281"/>
              <a:gd name="connsiteY21" fmla="*/ 790222 h 1852526"/>
              <a:gd name="connsiteX22" fmla="*/ 519289 w 2024281"/>
              <a:gd name="connsiteY22" fmla="*/ 778933 h 1852526"/>
              <a:gd name="connsiteX23" fmla="*/ 530577 w 2024281"/>
              <a:gd name="connsiteY23" fmla="*/ 880533 h 1852526"/>
              <a:gd name="connsiteX24" fmla="*/ 553155 w 2024281"/>
              <a:gd name="connsiteY24" fmla="*/ 925689 h 1852526"/>
              <a:gd name="connsiteX25" fmla="*/ 632177 w 2024281"/>
              <a:gd name="connsiteY25" fmla="*/ 1072444 h 1852526"/>
              <a:gd name="connsiteX26" fmla="*/ 677333 w 2024281"/>
              <a:gd name="connsiteY26" fmla="*/ 1128889 h 1852526"/>
              <a:gd name="connsiteX27" fmla="*/ 699911 w 2024281"/>
              <a:gd name="connsiteY27" fmla="*/ 1174044 h 1852526"/>
              <a:gd name="connsiteX28" fmla="*/ 722489 w 2024281"/>
              <a:gd name="connsiteY28" fmla="*/ 1207911 h 1852526"/>
              <a:gd name="connsiteX29" fmla="*/ 733777 w 2024281"/>
              <a:gd name="connsiteY29" fmla="*/ 1253067 h 1852526"/>
              <a:gd name="connsiteX30" fmla="*/ 857955 w 2024281"/>
              <a:gd name="connsiteY30" fmla="*/ 1320800 h 1852526"/>
              <a:gd name="connsiteX31" fmla="*/ 914400 w 2024281"/>
              <a:gd name="connsiteY31" fmla="*/ 1354667 h 1852526"/>
              <a:gd name="connsiteX32" fmla="*/ 993422 w 2024281"/>
              <a:gd name="connsiteY32" fmla="*/ 1388533 h 1852526"/>
              <a:gd name="connsiteX33" fmla="*/ 1117600 w 2024281"/>
              <a:gd name="connsiteY33" fmla="*/ 1444978 h 1852526"/>
              <a:gd name="connsiteX34" fmla="*/ 1185333 w 2024281"/>
              <a:gd name="connsiteY34" fmla="*/ 1433689 h 1852526"/>
              <a:gd name="connsiteX35" fmla="*/ 1230489 w 2024281"/>
              <a:gd name="connsiteY35" fmla="*/ 1399822 h 1852526"/>
              <a:gd name="connsiteX36" fmla="*/ 1332089 w 2024281"/>
              <a:gd name="connsiteY36" fmla="*/ 1320800 h 1852526"/>
              <a:gd name="connsiteX37" fmla="*/ 1343377 w 2024281"/>
              <a:gd name="connsiteY37" fmla="*/ 1286933 h 1852526"/>
              <a:gd name="connsiteX38" fmla="*/ 1275644 w 2024281"/>
              <a:gd name="connsiteY38" fmla="*/ 1219200 h 1852526"/>
              <a:gd name="connsiteX39" fmla="*/ 1264355 w 2024281"/>
              <a:gd name="connsiteY39" fmla="*/ 1185333 h 1852526"/>
              <a:gd name="connsiteX40" fmla="*/ 1241777 w 2024281"/>
              <a:gd name="connsiteY40" fmla="*/ 1151467 h 1852526"/>
              <a:gd name="connsiteX41" fmla="*/ 1151466 w 2024281"/>
              <a:gd name="connsiteY41" fmla="*/ 1027289 h 1852526"/>
              <a:gd name="connsiteX42" fmla="*/ 1106311 w 2024281"/>
              <a:gd name="connsiteY42" fmla="*/ 993422 h 1852526"/>
              <a:gd name="connsiteX43" fmla="*/ 1083733 w 2024281"/>
              <a:gd name="connsiteY43" fmla="*/ 959556 h 1852526"/>
              <a:gd name="connsiteX44" fmla="*/ 1049866 w 2024281"/>
              <a:gd name="connsiteY44" fmla="*/ 914400 h 1852526"/>
              <a:gd name="connsiteX45" fmla="*/ 1016000 w 2024281"/>
              <a:gd name="connsiteY45" fmla="*/ 891822 h 1852526"/>
              <a:gd name="connsiteX46" fmla="*/ 1004711 w 2024281"/>
              <a:gd name="connsiteY46" fmla="*/ 778933 h 1852526"/>
              <a:gd name="connsiteX47" fmla="*/ 982133 w 2024281"/>
              <a:gd name="connsiteY47" fmla="*/ 745067 h 1852526"/>
              <a:gd name="connsiteX48" fmla="*/ 970844 w 2024281"/>
              <a:gd name="connsiteY48" fmla="*/ 711200 h 1852526"/>
              <a:gd name="connsiteX49" fmla="*/ 982133 w 2024281"/>
              <a:gd name="connsiteY49" fmla="*/ 575733 h 1852526"/>
              <a:gd name="connsiteX50" fmla="*/ 1027289 w 2024281"/>
              <a:gd name="connsiteY50" fmla="*/ 564444 h 1852526"/>
              <a:gd name="connsiteX51" fmla="*/ 1095022 w 2024281"/>
              <a:gd name="connsiteY51" fmla="*/ 519289 h 1852526"/>
              <a:gd name="connsiteX52" fmla="*/ 1151466 w 2024281"/>
              <a:gd name="connsiteY52" fmla="*/ 451556 h 1852526"/>
              <a:gd name="connsiteX53" fmla="*/ 1230489 w 2024281"/>
              <a:gd name="connsiteY53" fmla="*/ 383822 h 1852526"/>
              <a:gd name="connsiteX54" fmla="*/ 1309511 w 2024281"/>
              <a:gd name="connsiteY54" fmla="*/ 349956 h 1852526"/>
              <a:gd name="connsiteX55" fmla="*/ 1354666 w 2024281"/>
              <a:gd name="connsiteY55" fmla="*/ 440267 h 1852526"/>
              <a:gd name="connsiteX56" fmla="*/ 1377244 w 2024281"/>
              <a:gd name="connsiteY56" fmla="*/ 553156 h 1852526"/>
              <a:gd name="connsiteX57" fmla="*/ 1388533 w 2024281"/>
              <a:gd name="connsiteY57" fmla="*/ 699911 h 1852526"/>
              <a:gd name="connsiteX58" fmla="*/ 1399822 w 2024281"/>
              <a:gd name="connsiteY58" fmla="*/ 812800 h 1852526"/>
              <a:gd name="connsiteX59" fmla="*/ 1433689 w 2024281"/>
              <a:gd name="connsiteY59" fmla="*/ 835378 h 1852526"/>
              <a:gd name="connsiteX60" fmla="*/ 1456266 w 2024281"/>
              <a:gd name="connsiteY60" fmla="*/ 869244 h 1852526"/>
              <a:gd name="connsiteX61" fmla="*/ 1467555 w 2024281"/>
              <a:gd name="connsiteY61" fmla="*/ 903111 h 1852526"/>
              <a:gd name="connsiteX62" fmla="*/ 1501422 w 2024281"/>
              <a:gd name="connsiteY62" fmla="*/ 948267 h 1852526"/>
              <a:gd name="connsiteX63" fmla="*/ 1535289 w 2024281"/>
              <a:gd name="connsiteY63" fmla="*/ 1027289 h 1852526"/>
              <a:gd name="connsiteX64" fmla="*/ 1546577 w 2024281"/>
              <a:gd name="connsiteY64" fmla="*/ 1072444 h 1852526"/>
              <a:gd name="connsiteX65" fmla="*/ 1557866 w 2024281"/>
              <a:gd name="connsiteY65" fmla="*/ 1128889 h 1852526"/>
              <a:gd name="connsiteX66" fmla="*/ 1591733 w 2024281"/>
              <a:gd name="connsiteY66" fmla="*/ 1174044 h 1852526"/>
              <a:gd name="connsiteX67" fmla="*/ 1636889 w 2024281"/>
              <a:gd name="connsiteY67" fmla="*/ 1207911 h 1852526"/>
              <a:gd name="connsiteX68" fmla="*/ 1682044 w 2024281"/>
              <a:gd name="connsiteY68" fmla="*/ 1230489 h 1852526"/>
              <a:gd name="connsiteX69" fmla="*/ 1794933 w 2024281"/>
              <a:gd name="connsiteY69" fmla="*/ 1264356 h 1852526"/>
              <a:gd name="connsiteX70" fmla="*/ 1783644 w 2024281"/>
              <a:gd name="connsiteY70" fmla="*/ 1117600 h 1852526"/>
              <a:gd name="connsiteX71" fmla="*/ 1772355 w 2024281"/>
              <a:gd name="connsiteY71" fmla="*/ 880533 h 1852526"/>
              <a:gd name="connsiteX72" fmla="*/ 1659466 w 2024281"/>
              <a:gd name="connsiteY72" fmla="*/ 745067 h 1852526"/>
              <a:gd name="connsiteX73" fmla="*/ 1546577 w 2024281"/>
              <a:gd name="connsiteY73" fmla="*/ 587022 h 1852526"/>
              <a:gd name="connsiteX74" fmla="*/ 1557866 w 2024281"/>
              <a:gd name="connsiteY74" fmla="*/ 485422 h 1852526"/>
              <a:gd name="connsiteX75" fmla="*/ 1580444 w 2024281"/>
              <a:gd name="connsiteY75" fmla="*/ 440267 h 1852526"/>
              <a:gd name="connsiteX76" fmla="*/ 1535289 w 2024281"/>
              <a:gd name="connsiteY76" fmla="*/ 327378 h 1852526"/>
              <a:gd name="connsiteX77" fmla="*/ 1501422 w 2024281"/>
              <a:gd name="connsiteY77" fmla="*/ 248356 h 1852526"/>
              <a:gd name="connsiteX78" fmla="*/ 1467555 w 2024281"/>
              <a:gd name="connsiteY78" fmla="*/ 225778 h 1852526"/>
              <a:gd name="connsiteX79" fmla="*/ 1433689 w 2024281"/>
              <a:gd name="connsiteY79" fmla="*/ 191911 h 1852526"/>
              <a:gd name="connsiteX80" fmla="*/ 1343377 w 2024281"/>
              <a:gd name="connsiteY80" fmla="*/ 124178 h 1852526"/>
              <a:gd name="connsiteX81" fmla="*/ 1298222 w 2024281"/>
              <a:gd name="connsiteY81" fmla="*/ 90311 h 1852526"/>
              <a:gd name="connsiteX82" fmla="*/ 1241777 w 2024281"/>
              <a:gd name="connsiteY82" fmla="*/ 67733 h 1852526"/>
              <a:gd name="connsiteX83" fmla="*/ 1185333 w 2024281"/>
              <a:gd name="connsiteY83" fmla="*/ 33867 h 1852526"/>
              <a:gd name="connsiteX84" fmla="*/ 1072444 w 2024281"/>
              <a:gd name="connsiteY84" fmla="*/ 11289 h 1852526"/>
              <a:gd name="connsiteX85" fmla="*/ 1038577 w 2024281"/>
              <a:gd name="connsiteY85" fmla="*/ 0 h 1852526"/>
              <a:gd name="connsiteX86" fmla="*/ 1004711 w 2024281"/>
              <a:gd name="connsiteY86" fmla="*/ 11289 h 1852526"/>
              <a:gd name="connsiteX87" fmla="*/ 790222 w 2024281"/>
              <a:gd name="connsiteY87" fmla="*/ 45156 h 1852526"/>
              <a:gd name="connsiteX88" fmla="*/ 767644 w 2024281"/>
              <a:gd name="connsiteY88" fmla="*/ 112889 h 1852526"/>
              <a:gd name="connsiteX89" fmla="*/ 756355 w 2024281"/>
              <a:gd name="connsiteY89" fmla="*/ 146756 h 1852526"/>
              <a:gd name="connsiteX90" fmla="*/ 711200 w 2024281"/>
              <a:gd name="connsiteY90" fmla="*/ 158044 h 1852526"/>
              <a:gd name="connsiteX91" fmla="*/ 620889 w 2024281"/>
              <a:gd name="connsiteY91" fmla="*/ 146756 h 1852526"/>
              <a:gd name="connsiteX92" fmla="*/ 541866 w 2024281"/>
              <a:gd name="connsiteY92" fmla="*/ 124178 h 1852526"/>
              <a:gd name="connsiteX93" fmla="*/ 169333 w 2024281"/>
              <a:gd name="connsiteY93" fmla="*/ 135467 h 1852526"/>
              <a:gd name="connsiteX94" fmla="*/ 135466 w 2024281"/>
              <a:gd name="connsiteY94" fmla="*/ 180622 h 1852526"/>
              <a:gd name="connsiteX95" fmla="*/ 67733 w 2024281"/>
              <a:gd name="connsiteY95" fmla="*/ 248356 h 1852526"/>
              <a:gd name="connsiteX96" fmla="*/ 11289 w 2024281"/>
              <a:gd name="connsiteY96" fmla="*/ 316089 h 1852526"/>
              <a:gd name="connsiteX97" fmla="*/ 0 w 2024281"/>
              <a:gd name="connsiteY97" fmla="*/ 349956 h 1852526"/>
              <a:gd name="connsiteX98" fmla="*/ 22577 w 2024281"/>
              <a:gd name="connsiteY98" fmla="*/ 383822 h 1852526"/>
              <a:gd name="connsiteX99" fmla="*/ 22577 w 2024281"/>
              <a:gd name="connsiteY99" fmla="*/ 508000 h 1852526"/>
              <a:gd name="connsiteX100" fmla="*/ 45155 w 2024281"/>
              <a:gd name="connsiteY100" fmla="*/ 722489 h 1852526"/>
              <a:gd name="connsiteX101" fmla="*/ 79022 w 2024281"/>
              <a:gd name="connsiteY101" fmla="*/ 767644 h 1852526"/>
              <a:gd name="connsiteX102" fmla="*/ 90311 w 2024281"/>
              <a:gd name="connsiteY102" fmla="*/ 812800 h 1852526"/>
              <a:gd name="connsiteX103" fmla="*/ 101600 w 2024281"/>
              <a:gd name="connsiteY103" fmla="*/ 846667 h 1852526"/>
              <a:gd name="connsiteX104" fmla="*/ 67733 w 2024281"/>
              <a:gd name="connsiteY104" fmla="*/ 925689 h 1852526"/>
              <a:gd name="connsiteX105" fmla="*/ 33866 w 2024281"/>
              <a:gd name="connsiteY105" fmla="*/ 936978 h 1852526"/>
              <a:gd name="connsiteX106" fmla="*/ 56444 w 2024281"/>
              <a:gd name="connsiteY106" fmla="*/ 1049867 h 1852526"/>
              <a:gd name="connsiteX107" fmla="*/ 67733 w 2024281"/>
              <a:gd name="connsiteY107" fmla="*/ 1128889 h 1852526"/>
              <a:gd name="connsiteX108" fmla="*/ 67733 w 2024281"/>
              <a:gd name="connsiteY108" fmla="*/ 1230489 h 1852526"/>
              <a:gd name="connsiteX109" fmla="*/ 33866 w 2024281"/>
              <a:gd name="connsiteY109" fmla="*/ 1275644 h 1852526"/>
              <a:gd name="connsiteX110" fmla="*/ 56444 w 2024281"/>
              <a:gd name="connsiteY110" fmla="*/ 1354667 h 1852526"/>
              <a:gd name="connsiteX111" fmla="*/ 79022 w 2024281"/>
              <a:gd name="connsiteY111" fmla="*/ 1399822 h 1852526"/>
              <a:gd name="connsiteX112" fmla="*/ 146755 w 2024281"/>
              <a:gd name="connsiteY112" fmla="*/ 1456267 h 1852526"/>
              <a:gd name="connsiteX113" fmla="*/ 214489 w 2024281"/>
              <a:gd name="connsiteY113" fmla="*/ 1512711 h 1852526"/>
              <a:gd name="connsiteX114" fmla="*/ 304800 w 2024281"/>
              <a:gd name="connsiteY114" fmla="*/ 1490133 h 1852526"/>
              <a:gd name="connsiteX115" fmla="*/ 327377 w 2024281"/>
              <a:gd name="connsiteY115" fmla="*/ 1456267 h 1852526"/>
              <a:gd name="connsiteX116" fmla="*/ 361244 w 2024281"/>
              <a:gd name="connsiteY116" fmla="*/ 1433689 h 1852526"/>
              <a:gd name="connsiteX117" fmla="*/ 383822 w 2024281"/>
              <a:gd name="connsiteY117" fmla="*/ 1501422 h 1852526"/>
              <a:gd name="connsiteX118" fmla="*/ 451555 w 2024281"/>
              <a:gd name="connsiteY118" fmla="*/ 1580444 h 1852526"/>
              <a:gd name="connsiteX119" fmla="*/ 553155 w 2024281"/>
              <a:gd name="connsiteY119" fmla="*/ 1636889 h 1852526"/>
              <a:gd name="connsiteX120" fmla="*/ 643466 w 2024281"/>
              <a:gd name="connsiteY120" fmla="*/ 1670756 h 1852526"/>
              <a:gd name="connsiteX121" fmla="*/ 733777 w 2024281"/>
              <a:gd name="connsiteY121" fmla="*/ 1727200 h 1852526"/>
              <a:gd name="connsiteX122" fmla="*/ 778933 w 2024281"/>
              <a:gd name="connsiteY122" fmla="*/ 1738489 h 1852526"/>
              <a:gd name="connsiteX123" fmla="*/ 846666 w 2024281"/>
              <a:gd name="connsiteY123" fmla="*/ 1761067 h 1852526"/>
              <a:gd name="connsiteX124" fmla="*/ 948266 w 2024281"/>
              <a:gd name="connsiteY124" fmla="*/ 1749778 h 1852526"/>
              <a:gd name="connsiteX125" fmla="*/ 857955 w 2024281"/>
              <a:gd name="connsiteY125" fmla="*/ 1682044 h 1852526"/>
              <a:gd name="connsiteX126" fmla="*/ 722489 w 2024281"/>
              <a:gd name="connsiteY126" fmla="*/ 1524000 h 1852526"/>
              <a:gd name="connsiteX127" fmla="*/ 666044 w 2024281"/>
              <a:gd name="connsiteY127" fmla="*/ 1467556 h 1852526"/>
              <a:gd name="connsiteX128" fmla="*/ 857955 w 2024281"/>
              <a:gd name="connsiteY128" fmla="*/ 1411111 h 1852526"/>
              <a:gd name="connsiteX129" fmla="*/ 925689 w 2024281"/>
              <a:gd name="connsiteY129" fmla="*/ 1501422 h 1852526"/>
              <a:gd name="connsiteX130" fmla="*/ 959555 w 2024281"/>
              <a:gd name="connsiteY130" fmla="*/ 1512711 h 1852526"/>
              <a:gd name="connsiteX131" fmla="*/ 1027289 w 2024281"/>
              <a:gd name="connsiteY131" fmla="*/ 1557867 h 1852526"/>
              <a:gd name="connsiteX132" fmla="*/ 1061155 w 2024281"/>
              <a:gd name="connsiteY132" fmla="*/ 1580444 h 1852526"/>
              <a:gd name="connsiteX133" fmla="*/ 1095022 w 2024281"/>
              <a:gd name="connsiteY133" fmla="*/ 1614311 h 1852526"/>
              <a:gd name="connsiteX134" fmla="*/ 1128889 w 2024281"/>
              <a:gd name="connsiteY134" fmla="*/ 1636889 h 1852526"/>
              <a:gd name="connsiteX135" fmla="*/ 1162755 w 2024281"/>
              <a:gd name="connsiteY135" fmla="*/ 1682044 h 1852526"/>
              <a:gd name="connsiteX136" fmla="*/ 1230489 w 2024281"/>
              <a:gd name="connsiteY136" fmla="*/ 1704622 h 1852526"/>
              <a:gd name="connsiteX137" fmla="*/ 1264355 w 2024281"/>
              <a:gd name="connsiteY137" fmla="*/ 1727200 h 1852526"/>
              <a:gd name="connsiteX138" fmla="*/ 1286933 w 2024281"/>
              <a:gd name="connsiteY138" fmla="*/ 1761067 h 1852526"/>
              <a:gd name="connsiteX139" fmla="*/ 1320800 w 2024281"/>
              <a:gd name="connsiteY139" fmla="*/ 1772356 h 1852526"/>
              <a:gd name="connsiteX140" fmla="*/ 1354666 w 2024281"/>
              <a:gd name="connsiteY140" fmla="*/ 1794933 h 1852526"/>
              <a:gd name="connsiteX141" fmla="*/ 1399822 w 2024281"/>
              <a:gd name="connsiteY141" fmla="*/ 1817511 h 1852526"/>
              <a:gd name="connsiteX142" fmla="*/ 1467555 w 2024281"/>
              <a:gd name="connsiteY142" fmla="*/ 1851378 h 1852526"/>
              <a:gd name="connsiteX143" fmla="*/ 1501422 w 2024281"/>
              <a:gd name="connsiteY143" fmla="*/ 1840089 h 1852526"/>
              <a:gd name="connsiteX144" fmla="*/ 1546577 w 2024281"/>
              <a:gd name="connsiteY144" fmla="*/ 1817511 h 1852526"/>
              <a:gd name="connsiteX145" fmla="*/ 1648177 w 2024281"/>
              <a:gd name="connsiteY145" fmla="*/ 1794933 h 1852526"/>
              <a:gd name="connsiteX146" fmla="*/ 1693333 w 2024281"/>
              <a:gd name="connsiteY146" fmla="*/ 1727200 h 1852526"/>
              <a:gd name="connsiteX147" fmla="*/ 1715911 w 2024281"/>
              <a:gd name="connsiteY147" fmla="*/ 1693333 h 1852526"/>
              <a:gd name="connsiteX148" fmla="*/ 1727200 w 2024281"/>
              <a:gd name="connsiteY148" fmla="*/ 1659467 h 1852526"/>
              <a:gd name="connsiteX149" fmla="*/ 1715911 w 2024281"/>
              <a:gd name="connsiteY149" fmla="*/ 1591733 h 1852526"/>
              <a:gd name="connsiteX150" fmla="*/ 1670755 w 2024281"/>
              <a:gd name="connsiteY150" fmla="*/ 1580444 h 1852526"/>
              <a:gd name="connsiteX151" fmla="*/ 1603022 w 2024281"/>
              <a:gd name="connsiteY151" fmla="*/ 1524000 h 1852526"/>
              <a:gd name="connsiteX152" fmla="*/ 1659466 w 2024281"/>
              <a:gd name="connsiteY152" fmla="*/ 1467556 h 1852526"/>
              <a:gd name="connsiteX153" fmla="*/ 1693333 w 2024281"/>
              <a:gd name="connsiteY153" fmla="*/ 1478844 h 1852526"/>
              <a:gd name="connsiteX154" fmla="*/ 1772355 w 2024281"/>
              <a:gd name="connsiteY154" fmla="*/ 1512711 h 1852526"/>
              <a:gd name="connsiteX155" fmla="*/ 1806222 w 2024281"/>
              <a:gd name="connsiteY155" fmla="*/ 1535289 h 1852526"/>
              <a:gd name="connsiteX156" fmla="*/ 1840089 w 2024281"/>
              <a:gd name="connsiteY156" fmla="*/ 1546578 h 1852526"/>
              <a:gd name="connsiteX157" fmla="*/ 1851377 w 2024281"/>
              <a:gd name="connsiteY157" fmla="*/ 1490133 h 1852526"/>
              <a:gd name="connsiteX158" fmla="*/ 1873955 w 2024281"/>
              <a:gd name="connsiteY158" fmla="*/ 1456267 h 1852526"/>
              <a:gd name="connsiteX159" fmla="*/ 1964266 w 2024281"/>
              <a:gd name="connsiteY159" fmla="*/ 1433689 h 1852526"/>
              <a:gd name="connsiteX160" fmla="*/ 2020711 w 2024281"/>
              <a:gd name="connsiteY160" fmla="*/ 1377244 h 1852526"/>
              <a:gd name="connsiteX161" fmla="*/ 2020711 w 2024281"/>
              <a:gd name="connsiteY161" fmla="*/ 1343378 h 18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2024281" h="1852526">
                <a:moveTo>
                  <a:pt x="395111" y="1038578"/>
                </a:moveTo>
                <a:cubicBezTo>
                  <a:pt x="398874" y="1023526"/>
                  <a:pt x="406400" y="1008937"/>
                  <a:pt x="406400" y="993422"/>
                </a:cubicBezTo>
                <a:cubicBezTo>
                  <a:pt x="406400" y="981523"/>
                  <a:pt x="401712" y="969457"/>
                  <a:pt x="395111" y="959556"/>
                </a:cubicBezTo>
                <a:cubicBezTo>
                  <a:pt x="371312" y="923857"/>
                  <a:pt x="342430" y="891823"/>
                  <a:pt x="316089" y="857956"/>
                </a:cubicBezTo>
                <a:cubicBezTo>
                  <a:pt x="305757" y="844672"/>
                  <a:pt x="301860" y="827411"/>
                  <a:pt x="293511" y="812800"/>
                </a:cubicBezTo>
                <a:cubicBezTo>
                  <a:pt x="258496" y="751524"/>
                  <a:pt x="280342" y="807159"/>
                  <a:pt x="259644" y="745067"/>
                </a:cubicBezTo>
                <a:cubicBezTo>
                  <a:pt x="245271" y="658831"/>
                  <a:pt x="233804" y="622646"/>
                  <a:pt x="259644" y="519289"/>
                </a:cubicBezTo>
                <a:cubicBezTo>
                  <a:pt x="262935" y="506126"/>
                  <a:pt x="283088" y="505397"/>
                  <a:pt x="293511" y="496711"/>
                </a:cubicBezTo>
                <a:cubicBezTo>
                  <a:pt x="305775" y="486490"/>
                  <a:pt x="314605" y="472423"/>
                  <a:pt x="327377" y="462844"/>
                </a:cubicBezTo>
                <a:cubicBezTo>
                  <a:pt x="344930" y="449679"/>
                  <a:pt x="365215" y="440607"/>
                  <a:pt x="383822" y="428978"/>
                </a:cubicBezTo>
                <a:cubicBezTo>
                  <a:pt x="395327" y="421787"/>
                  <a:pt x="406400" y="413926"/>
                  <a:pt x="417689" y="406400"/>
                </a:cubicBezTo>
                <a:cubicBezTo>
                  <a:pt x="492948" y="410163"/>
                  <a:pt x="568610" y="409052"/>
                  <a:pt x="643466" y="417689"/>
                </a:cubicBezTo>
                <a:cubicBezTo>
                  <a:pt x="667108" y="420417"/>
                  <a:pt x="711200" y="440267"/>
                  <a:pt x="711200" y="440267"/>
                </a:cubicBezTo>
                <a:cubicBezTo>
                  <a:pt x="762797" y="517664"/>
                  <a:pt x="699547" y="421624"/>
                  <a:pt x="767644" y="530578"/>
                </a:cubicBezTo>
                <a:cubicBezTo>
                  <a:pt x="774835" y="542083"/>
                  <a:pt x="782696" y="553155"/>
                  <a:pt x="790222" y="564444"/>
                </a:cubicBezTo>
                <a:cubicBezTo>
                  <a:pt x="814443" y="637106"/>
                  <a:pt x="791525" y="560973"/>
                  <a:pt x="812800" y="688622"/>
                </a:cubicBezTo>
                <a:cubicBezTo>
                  <a:pt x="817525" y="716969"/>
                  <a:pt x="826431" y="740804"/>
                  <a:pt x="835377" y="767644"/>
                </a:cubicBezTo>
                <a:cubicBezTo>
                  <a:pt x="839140" y="801511"/>
                  <a:pt x="853348" y="835831"/>
                  <a:pt x="846666" y="869244"/>
                </a:cubicBezTo>
                <a:cubicBezTo>
                  <a:pt x="844332" y="880912"/>
                  <a:pt x="824699" y="880533"/>
                  <a:pt x="812800" y="880533"/>
                </a:cubicBezTo>
                <a:cubicBezTo>
                  <a:pt x="785557" y="880533"/>
                  <a:pt x="749212" y="866863"/>
                  <a:pt x="722489" y="857956"/>
                </a:cubicBezTo>
                <a:cubicBezTo>
                  <a:pt x="625426" y="793247"/>
                  <a:pt x="748236" y="870830"/>
                  <a:pt x="654755" y="824089"/>
                </a:cubicBezTo>
                <a:cubicBezTo>
                  <a:pt x="567220" y="780321"/>
                  <a:pt x="672148" y="818597"/>
                  <a:pt x="587022" y="790222"/>
                </a:cubicBezTo>
                <a:cubicBezTo>
                  <a:pt x="583419" y="784817"/>
                  <a:pt x="541466" y="697620"/>
                  <a:pt x="519289" y="778933"/>
                </a:cubicBezTo>
                <a:cubicBezTo>
                  <a:pt x="510323" y="811807"/>
                  <a:pt x="522915" y="847331"/>
                  <a:pt x="530577" y="880533"/>
                </a:cubicBezTo>
                <a:cubicBezTo>
                  <a:pt x="534361" y="896931"/>
                  <a:pt x="546526" y="910221"/>
                  <a:pt x="553155" y="925689"/>
                </a:cubicBezTo>
                <a:cubicBezTo>
                  <a:pt x="586105" y="1002573"/>
                  <a:pt x="529616" y="944242"/>
                  <a:pt x="632177" y="1072444"/>
                </a:cubicBezTo>
                <a:cubicBezTo>
                  <a:pt x="647229" y="1091259"/>
                  <a:pt x="663967" y="1108841"/>
                  <a:pt x="677333" y="1128889"/>
                </a:cubicBezTo>
                <a:cubicBezTo>
                  <a:pt x="686668" y="1142891"/>
                  <a:pt x="691562" y="1159433"/>
                  <a:pt x="699911" y="1174044"/>
                </a:cubicBezTo>
                <a:cubicBezTo>
                  <a:pt x="706643" y="1185824"/>
                  <a:pt x="714963" y="1196622"/>
                  <a:pt x="722489" y="1207911"/>
                </a:cubicBezTo>
                <a:cubicBezTo>
                  <a:pt x="726252" y="1222963"/>
                  <a:pt x="723560" y="1241391"/>
                  <a:pt x="733777" y="1253067"/>
                </a:cubicBezTo>
                <a:cubicBezTo>
                  <a:pt x="772712" y="1297564"/>
                  <a:pt x="810415" y="1297030"/>
                  <a:pt x="857955" y="1320800"/>
                </a:cubicBezTo>
                <a:cubicBezTo>
                  <a:pt x="877580" y="1330613"/>
                  <a:pt x="894775" y="1344854"/>
                  <a:pt x="914400" y="1354667"/>
                </a:cubicBezTo>
                <a:cubicBezTo>
                  <a:pt x="940032" y="1367483"/>
                  <a:pt x="967790" y="1375717"/>
                  <a:pt x="993422" y="1388533"/>
                </a:cubicBezTo>
                <a:cubicBezTo>
                  <a:pt x="1116390" y="1450017"/>
                  <a:pt x="979030" y="1398788"/>
                  <a:pt x="1117600" y="1444978"/>
                </a:cubicBezTo>
                <a:cubicBezTo>
                  <a:pt x="1140178" y="1441215"/>
                  <a:pt x="1164081" y="1442190"/>
                  <a:pt x="1185333" y="1433689"/>
                </a:cubicBezTo>
                <a:cubicBezTo>
                  <a:pt x="1202802" y="1426701"/>
                  <a:pt x="1215075" y="1410612"/>
                  <a:pt x="1230489" y="1399822"/>
                </a:cubicBezTo>
                <a:cubicBezTo>
                  <a:pt x="1320508" y="1336809"/>
                  <a:pt x="1273738" y="1379151"/>
                  <a:pt x="1332089" y="1320800"/>
                </a:cubicBezTo>
                <a:cubicBezTo>
                  <a:pt x="1335852" y="1309511"/>
                  <a:pt x="1346646" y="1298375"/>
                  <a:pt x="1343377" y="1286933"/>
                </a:cubicBezTo>
                <a:cubicBezTo>
                  <a:pt x="1333493" y="1252339"/>
                  <a:pt x="1302001" y="1236772"/>
                  <a:pt x="1275644" y="1219200"/>
                </a:cubicBezTo>
                <a:cubicBezTo>
                  <a:pt x="1271881" y="1207911"/>
                  <a:pt x="1269677" y="1195976"/>
                  <a:pt x="1264355" y="1185333"/>
                </a:cubicBezTo>
                <a:cubicBezTo>
                  <a:pt x="1258287" y="1173198"/>
                  <a:pt x="1249663" y="1162507"/>
                  <a:pt x="1241777" y="1151467"/>
                </a:cubicBezTo>
                <a:cubicBezTo>
                  <a:pt x="1212028" y="1109819"/>
                  <a:pt x="1192411" y="1057999"/>
                  <a:pt x="1151466" y="1027289"/>
                </a:cubicBezTo>
                <a:cubicBezTo>
                  <a:pt x="1136414" y="1016000"/>
                  <a:pt x="1119615" y="1006726"/>
                  <a:pt x="1106311" y="993422"/>
                </a:cubicBezTo>
                <a:cubicBezTo>
                  <a:pt x="1096717" y="983828"/>
                  <a:pt x="1091619" y="970596"/>
                  <a:pt x="1083733" y="959556"/>
                </a:cubicBezTo>
                <a:cubicBezTo>
                  <a:pt x="1072797" y="944246"/>
                  <a:pt x="1063170" y="927704"/>
                  <a:pt x="1049866" y="914400"/>
                </a:cubicBezTo>
                <a:cubicBezTo>
                  <a:pt x="1040272" y="904806"/>
                  <a:pt x="1027289" y="899348"/>
                  <a:pt x="1016000" y="891822"/>
                </a:cubicBezTo>
                <a:cubicBezTo>
                  <a:pt x="1012237" y="854192"/>
                  <a:pt x="1013215" y="815782"/>
                  <a:pt x="1004711" y="778933"/>
                </a:cubicBezTo>
                <a:cubicBezTo>
                  <a:pt x="1001660" y="765713"/>
                  <a:pt x="988201" y="757202"/>
                  <a:pt x="982133" y="745067"/>
                </a:cubicBezTo>
                <a:cubicBezTo>
                  <a:pt x="976811" y="734424"/>
                  <a:pt x="974607" y="722489"/>
                  <a:pt x="970844" y="711200"/>
                </a:cubicBezTo>
                <a:cubicBezTo>
                  <a:pt x="974607" y="666044"/>
                  <a:pt x="965867" y="618025"/>
                  <a:pt x="982133" y="575733"/>
                </a:cubicBezTo>
                <a:cubicBezTo>
                  <a:pt x="987703" y="561252"/>
                  <a:pt x="1013412" y="571383"/>
                  <a:pt x="1027289" y="564444"/>
                </a:cubicBezTo>
                <a:cubicBezTo>
                  <a:pt x="1051559" y="552309"/>
                  <a:pt x="1072444" y="534341"/>
                  <a:pt x="1095022" y="519289"/>
                </a:cubicBezTo>
                <a:cubicBezTo>
                  <a:pt x="1119476" y="502987"/>
                  <a:pt x="1131941" y="473522"/>
                  <a:pt x="1151466" y="451556"/>
                </a:cubicBezTo>
                <a:cubicBezTo>
                  <a:pt x="1174556" y="425579"/>
                  <a:pt x="1200941" y="402290"/>
                  <a:pt x="1230489" y="383822"/>
                </a:cubicBezTo>
                <a:cubicBezTo>
                  <a:pt x="1262377" y="363891"/>
                  <a:pt x="1276586" y="360930"/>
                  <a:pt x="1309511" y="349956"/>
                </a:cubicBezTo>
                <a:cubicBezTo>
                  <a:pt x="1329334" y="382994"/>
                  <a:pt x="1347375" y="403812"/>
                  <a:pt x="1354666" y="440267"/>
                </a:cubicBezTo>
                <a:cubicBezTo>
                  <a:pt x="1380610" y="569985"/>
                  <a:pt x="1351740" y="476643"/>
                  <a:pt x="1377244" y="553156"/>
                </a:cubicBezTo>
                <a:cubicBezTo>
                  <a:pt x="1381007" y="602074"/>
                  <a:pt x="1384283" y="651033"/>
                  <a:pt x="1388533" y="699911"/>
                </a:cubicBezTo>
                <a:cubicBezTo>
                  <a:pt x="1391809" y="737586"/>
                  <a:pt x="1387863" y="776923"/>
                  <a:pt x="1399822" y="812800"/>
                </a:cubicBezTo>
                <a:cubicBezTo>
                  <a:pt x="1404113" y="825671"/>
                  <a:pt x="1422400" y="827852"/>
                  <a:pt x="1433689" y="835378"/>
                </a:cubicBezTo>
                <a:cubicBezTo>
                  <a:pt x="1441215" y="846667"/>
                  <a:pt x="1450199" y="857109"/>
                  <a:pt x="1456266" y="869244"/>
                </a:cubicBezTo>
                <a:cubicBezTo>
                  <a:pt x="1461588" y="879887"/>
                  <a:pt x="1461651" y="892779"/>
                  <a:pt x="1467555" y="903111"/>
                </a:cubicBezTo>
                <a:cubicBezTo>
                  <a:pt x="1476890" y="919447"/>
                  <a:pt x="1490133" y="933215"/>
                  <a:pt x="1501422" y="948267"/>
                </a:cubicBezTo>
                <a:cubicBezTo>
                  <a:pt x="1533834" y="1077911"/>
                  <a:pt x="1488511" y="918138"/>
                  <a:pt x="1535289" y="1027289"/>
                </a:cubicBezTo>
                <a:cubicBezTo>
                  <a:pt x="1541401" y="1041549"/>
                  <a:pt x="1543211" y="1057299"/>
                  <a:pt x="1546577" y="1072444"/>
                </a:cubicBezTo>
                <a:cubicBezTo>
                  <a:pt x="1550739" y="1091175"/>
                  <a:pt x="1550073" y="1111355"/>
                  <a:pt x="1557866" y="1128889"/>
                </a:cubicBezTo>
                <a:cubicBezTo>
                  <a:pt x="1565507" y="1146082"/>
                  <a:pt x="1578429" y="1160740"/>
                  <a:pt x="1591733" y="1174044"/>
                </a:cubicBezTo>
                <a:cubicBezTo>
                  <a:pt x="1605037" y="1187348"/>
                  <a:pt x="1620934" y="1197939"/>
                  <a:pt x="1636889" y="1207911"/>
                </a:cubicBezTo>
                <a:cubicBezTo>
                  <a:pt x="1651159" y="1216830"/>
                  <a:pt x="1666419" y="1224239"/>
                  <a:pt x="1682044" y="1230489"/>
                </a:cubicBezTo>
                <a:cubicBezTo>
                  <a:pt x="1727851" y="1248812"/>
                  <a:pt x="1750578" y="1253267"/>
                  <a:pt x="1794933" y="1264356"/>
                </a:cubicBezTo>
                <a:cubicBezTo>
                  <a:pt x="1791170" y="1215437"/>
                  <a:pt x="1786525" y="1166579"/>
                  <a:pt x="1783644" y="1117600"/>
                </a:cubicBezTo>
                <a:cubicBezTo>
                  <a:pt x="1778998" y="1038625"/>
                  <a:pt x="1790331" y="957575"/>
                  <a:pt x="1772355" y="880533"/>
                </a:cubicBezTo>
                <a:cubicBezTo>
                  <a:pt x="1744404" y="760742"/>
                  <a:pt x="1713971" y="804527"/>
                  <a:pt x="1659466" y="745067"/>
                </a:cubicBezTo>
                <a:cubicBezTo>
                  <a:pt x="1598269" y="678307"/>
                  <a:pt x="1586513" y="653582"/>
                  <a:pt x="1546577" y="587022"/>
                </a:cubicBezTo>
                <a:cubicBezTo>
                  <a:pt x="1550340" y="553155"/>
                  <a:pt x="1550204" y="518624"/>
                  <a:pt x="1557866" y="485422"/>
                </a:cubicBezTo>
                <a:cubicBezTo>
                  <a:pt x="1561650" y="469025"/>
                  <a:pt x="1579046" y="457037"/>
                  <a:pt x="1580444" y="440267"/>
                </a:cubicBezTo>
                <a:cubicBezTo>
                  <a:pt x="1587954" y="350148"/>
                  <a:pt x="1585238" y="360678"/>
                  <a:pt x="1535289" y="327378"/>
                </a:cubicBezTo>
                <a:cubicBezTo>
                  <a:pt x="1527446" y="303850"/>
                  <a:pt x="1516922" y="266956"/>
                  <a:pt x="1501422" y="248356"/>
                </a:cubicBezTo>
                <a:cubicBezTo>
                  <a:pt x="1492736" y="237933"/>
                  <a:pt x="1477978" y="234464"/>
                  <a:pt x="1467555" y="225778"/>
                </a:cubicBezTo>
                <a:cubicBezTo>
                  <a:pt x="1455291" y="215557"/>
                  <a:pt x="1445704" y="202424"/>
                  <a:pt x="1433689" y="191911"/>
                </a:cubicBezTo>
                <a:cubicBezTo>
                  <a:pt x="1369567" y="135804"/>
                  <a:pt x="1395649" y="161516"/>
                  <a:pt x="1343377" y="124178"/>
                </a:cubicBezTo>
                <a:cubicBezTo>
                  <a:pt x="1328067" y="113242"/>
                  <a:pt x="1314669" y="99448"/>
                  <a:pt x="1298222" y="90311"/>
                </a:cubicBezTo>
                <a:cubicBezTo>
                  <a:pt x="1280508" y="80470"/>
                  <a:pt x="1259902" y="76795"/>
                  <a:pt x="1241777" y="67733"/>
                </a:cubicBezTo>
                <a:cubicBezTo>
                  <a:pt x="1222152" y="57921"/>
                  <a:pt x="1206148" y="40805"/>
                  <a:pt x="1185333" y="33867"/>
                </a:cubicBezTo>
                <a:cubicBezTo>
                  <a:pt x="1148927" y="21732"/>
                  <a:pt x="1109836" y="19918"/>
                  <a:pt x="1072444" y="11289"/>
                </a:cubicBezTo>
                <a:cubicBezTo>
                  <a:pt x="1060849" y="8613"/>
                  <a:pt x="1049866" y="3763"/>
                  <a:pt x="1038577" y="0"/>
                </a:cubicBezTo>
                <a:cubicBezTo>
                  <a:pt x="1027288" y="3763"/>
                  <a:pt x="1016255" y="8403"/>
                  <a:pt x="1004711" y="11289"/>
                </a:cubicBezTo>
                <a:cubicBezTo>
                  <a:pt x="946779" y="25772"/>
                  <a:pt x="826659" y="39951"/>
                  <a:pt x="790222" y="45156"/>
                </a:cubicBezTo>
                <a:lnTo>
                  <a:pt x="767644" y="112889"/>
                </a:lnTo>
                <a:cubicBezTo>
                  <a:pt x="763881" y="124178"/>
                  <a:pt x="767899" y="143870"/>
                  <a:pt x="756355" y="146756"/>
                </a:cubicBezTo>
                <a:lnTo>
                  <a:pt x="711200" y="158044"/>
                </a:lnTo>
                <a:cubicBezTo>
                  <a:pt x="681096" y="154281"/>
                  <a:pt x="650814" y="151743"/>
                  <a:pt x="620889" y="146756"/>
                </a:cubicBezTo>
                <a:cubicBezTo>
                  <a:pt x="592540" y="142031"/>
                  <a:pt x="568708" y="133125"/>
                  <a:pt x="541866" y="124178"/>
                </a:cubicBezTo>
                <a:lnTo>
                  <a:pt x="169333" y="135467"/>
                </a:lnTo>
                <a:cubicBezTo>
                  <a:pt x="150697" y="138055"/>
                  <a:pt x="148052" y="166637"/>
                  <a:pt x="135466" y="180622"/>
                </a:cubicBezTo>
                <a:cubicBezTo>
                  <a:pt x="114106" y="204355"/>
                  <a:pt x="90311" y="225778"/>
                  <a:pt x="67733" y="248356"/>
                </a:cubicBezTo>
                <a:cubicBezTo>
                  <a:pt x="42763" y="273326"/>
                  <a:pt x="27007" y="284651"/>
                  <a:pt x="11289" y="316089"/>
                </a:cubicBezTo>
                <a:cubicBezTo>
                  <a:pt x="5967" y="326732"/>
                  <a:pt x="3763" y="338667"/>
                  <a:pt x="0" y="349956"/>
                </a:cubicBezTo>
                <a:cubicBezTo>
                  <a:pt x="7526" y="361245"/>
                  <a:pt x="16510" y="371687"/>
                  <a:pt x="22577" y="383822"/>
                </a:cubicBezTo>
                <a:cubicBezTo>
                  <a:pt x="45548" y="429765"/>
                  <a:pt x="30018" y="448472"/>
                  <a:pt x="22577" y="508000"/>
                </a:cubicBezTo>
                <a:cubicBezTo>
                  <a:pt x="30103" y="579496"/>
                  <a:pt x="29883" y="652239"/>
                  <a:pt x="45155" y="722489"/>
                </a:cubicBezTo>
                <a:cubicBezTo>
                  <a:pt x="49152" y="740874"/>
                  <a:pt x="70608" y="750816"/>
                  <a:pt x="79022" y="767644"/>
                </a:cubicBezTo>
                <a:cubicBezTo>
                  <a:pt x="85961" y="781521"/>
                  <a:pt x="86049" y="797882"/>
                  <a:pt x="90311" y="812800"/>
                </a:cubicBezTo>
                <a:cubicBezTo>
                  <a:pt x="93580" y="824242"/>
                  <a:pt x="97837" y="835378"/>
                  <a:pt x="101600" y="846667"/>
                </a:cubicBezTo>
                <a:cubicBezTo>
                  <a:pt x="90311" y="873008"/>
                  <a:pt x="84928" y="902763"/>
                  <a:pt x="67733" y="925689"/>
                </a:cubicBezTo>
                <a:cubicBezTo>
                  <a:pt x="60593" y="935209"/>
                  <a:pt x="36752" y="925434"/>
                  <a:pt x="33866" y="936978"/>
                </a:cubicBezTo>
                <a:cubicBezTo>
                  <a:pt x="26454" y="966627"/>
                  <a:pt x="45857" y="1018106"/>
                  <a:pt x="56444" y="1049867"/>
                </a:cubicBezTo>
                <a:cubicBezTo>
                  <a:pt x="60207" y="1076208"/>
                  <a:pt x="62515" y="1102798"/>
                  <a:pt x="67733" y="1128889"/>
                </a:cubicBezTo>
                <a:cubicBezTo>
                  <a:pt x="78106" y="1180754"/>
                  <a:pt x="96663" y="1158166"/>
                  <a:pt x="67733" y="1230489"/>
                </a:cubicBezTo>
                <a:cubicBezTo>
                  <a:pt x="60745" y="1247958"/>
                  <a:pt x="45155" y="1260592"/>
                  <a:pt x="33866" y="1275644"/>
                </a:cubicBezTo>
                <a:cubicBezTo>
                  <a:pt x="15124" y="1331871"/>
                  <a:pt x="17814" y="1292860"/>
                  <a:pt x="56444" y="1354667"/>
                </a:cubicBezTo>
                <a:cubicBezTo>
                  <a:pt x="65363" y="1368937"/>
                  <a:pt x="69241" y="1386128"/>
                  <a:pt x="79022" y="1399822"/>
                </a:cubicBezTo>
                <a:cubicBezTo>
                  <a:pt x="108122" y="1440561"/>
                  <a:pt x="111810" y="1427146"/>
                  <a:pt x="146755" y="1456267"/>
                </a:cubicBezTo>
                <a:cubicBezTo>
                  <a:pt x="233670" y="1528696"/>
                  <a:pt x="130409" y="1456657"/>
                  <a:pt x="214489" y="1512711"/>
                </a:cubicBezTo>
                <a:cubicBezTo>
                  <a:pt x="217300" y="1512149"/>
                  <a:pt x="293229" y="1499390"/>
                  <a:pt x="304800" y="1490133"/>
                </a:cubicBezTo>
                <a:cubicBezTo>
                  <a:pt x="315394" y="1481658"/>
                  <a:pt x="317784" y="1465860"/>
                  <a:pt x="327377" y="1456267"/>
                </a:cubicBezTo>
                <a:cubicBezTo>
                  <a:pt x="336971" y="1446673"/>
                  <a:pt x="349955" y="1441215"/>
                  <a:pt x="361244" y="1433689"/>
                </a:cubicBezTo>
                <a:lnTo>
                  <a:pt x="383822" y="1501422"/>
                </a:lnTo>
                <a:cubicBezTo>
                  <a:pt x="391591" y="1524727"/>
                  <a:pt x="438565" y="1570052"/>
                  <a:pt x="451555" y="1580444"/>
                </a:cubicBezTo>
                <a:cubicBezTo>
                  <a:pt x="570204" y="1675363"/>
                  <a:pt x="475561" y="1598091"/>
                  <a:pt x="553155" y="1636889"/>
                </a:cubicBezTo>
                <a:cubicBezTo>
                  <a:pt x="630670" y="1675647"/>
                  <a:pt x="534569" y="1648976"/>
                  <a:pt x="643466" y="1670756"/>
                </a:cubicBezTo>
                <a:cubicBezTo>
                  <a:pt x="678982" y="1697392"/>
                  <a:pt x="692457" y="1711705"/>
                  <a:pt x="733777" y="1727200"/>
                </a:cubicBezTo>
                <a:cubicBezTo>
                  <a:pt x="748304" y="1732648"/>
                  <a:pt x="764072" y="1734031"/>
                  <a:pt x="778933" y="1738489"/>
                </a:cubicBezTo>
                <a:cubicBezTo>
                  <a:pt x="801728" y="1745328"/>
                  <a:pt x="846666" y="1761067"/>
                  <a:pt x="846666" y="1761067"/>
                </a:cubicBezTo>
                <a:cubicBezTo>
                  <a:pt x="880533" y="1757304"/>
                  <a:pt x="943447" y="1783511"/>
                  <a:pt x="948266" y="1749778"/>
                </a:cubicBezTo>
                <a:cubicBezTo>
                  <a:pt x="953588" y="1712526"/>
                  <a:pt x="880533" y="1712148"/>
                  <a:pt x="857955" y="1682044"/>
                </a:cubicBezTo>
                <a:cubicBezTo>
                  <a:pt x="773911" y="1569985"/>
                  <a:pt x="889960" y="1721920"/>
                  <a:pt x="722489" y="1524000"/>
                </a:cubicBezTo>
                <a:cubicBezTo>
                  <a:pt x="673793" y="1466450"/>
                  <a:pt x="729792" y="1510053"/>
                  <a:pt x="666044" y="1467556"/>
                </a:cubicBezTo>
                <a:cubicBezTo>
                  <a:pt x="620826" y="1331901"/>
                  <a:pt x="619700" y="1398571"/>
                  <a:pt x="857955" y="1411111"/>
                </a:cubicBezTo>
                <a:cubicBezTo>
                  <a:pt x="875444" y="1437344"/>
                  <a:pt x="904830" y="1483543"/>
                  <a:pt x="925689" y="1501422"/>
                </a:cubicBezTo>
                <a:cubicBezTo>
                  <a:pt x="934724" y="1509166"/>
                  <a:pt x="949153" y="1506932"/>
                  <a:pt x="959555" y="1512711"/>
                </a:cubicBezTo>
                <a:cubicBezTo>
                  <a:pt x="983276" y="1525889"/>
                  <a:pt x="1004711" y="1542815"/>
                  <a:pt x="1027289" y="1557867"/>
                </a:cubicBezTo>
                <a:lnTo>
                  <a:pt x="1061155" y="1580444"/>
                </a:lnTo>
                <a:cubicBezTo>
                  <a:pt x="1074439" y="1589300"/>
                  <a:pt x="1082757" y="1604090"/>
                  <a:pt x="1095022" y="1614311"/>
                </a:cubicBezTo>
                <a:cubicBezTo>
                  <a:pt x="1105445" y="1622997"/>
                  <a:pt x="1117600" y="1629363"/>
                  <a:pt x="1128889" y="1636889"/>
                </a:cubicBezTo>
                <a:cubicBezTo>
                  <a:pt x="1140178" y="1651941"/>
                  <a:pt x="1147100" y="1671608"/>
                  <a:pt x="1162755" y="1682044"/>
                </a:cubicBezTo>
                <a:cubicBezTo>
                  <a:pt x="1182557" y="1695245"/>
                  <a:pt x="1230489" y="1704622"/>
                  <a:pt x="1230489" y="1704622"/>
                </a:cubicBezTo>
                <a:cubicBezTo>
                  <a:pt x="1241778" y="1712148"/>
                  <a:pt x="1254761" y="1717606"/>
                  <a:pt x="1264355" y="1727200"/>
                </a:cubicBezTo>
                <a:cubicBezTo>
                  <a:pt x="1273949" y="1736794"/>
                  <a:pt x="1276338" y="1752591"/>
                  <a:pt x="1286933" y="1761067"/>
                </a:cubicBezTo>
                <a:cubicBezTo>
                  <a:pt x="1296225" y="1768501"/>
                  <a:pt x="1310157" y="1767034"/>
                  <a:pt x="1320800" y="1772356"/>
                </a:cubicBezTo>
                <a:cubicBezTo>
                  <a:pt x="1332935" y="1778423"/>
                  <a:pt x="1342886" y="1788202"/>
                  <a:pt x="1354666" y="1794933"/>
                </a:cubicBezTo>
                <a:cubicBezTo>
                  <a:pt x="1369277" y="1803282"/>
                  <a:pt x="1385211" y="1809162"/>
                  <a:pt x="1399822" y="1817511"/>
                </a:cubicBezTo>
                <a:cubicBezTo>
                  <a:pt x="1461098" y="1852526"/>
                  <a:pt x="1405463" y="1830680"/>
                  <a:pt x="1467555" y="1851378"/>
                </a:cubicBezTo>
                <a:cubicBezTo>
                  <a:pt x="1478844" y="1847615"/>
                  <a:pt x="1490485" y="1844777"/>
                  <a:pt x="1501422" y="1840089"/>
                </a:cubicBezTo>
                <a:cubicBezTo>
                  <a:pt x="1516890" y="1833460"/>
                  <a:pt x="1530820" y="1823420"/>
                  <a:pt x="1546577" y="1817511"/>
                </a:cubicBezTo>
                <a:cubicBezTo>
                  <a:pt x="1564796" y="1810679"/>
                  <a:pt x="1632852" y="1797998"/>
                  <a:pt x="1648177" y="1794933"/>
                </a:cubicBezTo>
                <a:lnTo>
                  <a:pt x="1693333" y="1727200"/>
                </a:lnTo>
                <a:cubicBezTo>
                  <a:pt x="1700859" y="1715911"/>
                  <a:pt x="1711620" y="1706204"/>
                  <a:pt x="1715911" y="1693333"/>
                </a:cubicBezTo>
                <a:lnTo>
                  <a:pt x="1727200" y="1659467"/>
                </a:lnTo>
                <a:cubicBezTo>
                  <a:pt x="1723437" y="1636889"/>
                  <a:pt x="1729215" y="1610359"/>
                  <a:pt x="1715911" y="1591733"/>
                </a:cubicBezTo>
                <a:cubicBezTo>
                  <a:pt x="1706893" y="1579108"/>
                  <a:pt x="1685016" y="1586556"/>
                  <a:pt x="1670755" y="1580444"/>
                </a:cubicBezTo>
                <a:cubicBezTo>
                  <a:pt x="1643250" y="1568657"/>
                  <a:pt x="1623365" y="1544343"/>
                  <a:pt x="1603022" y="1524000"/>
                </a:cubicBezTo>
                <a:cubicBezTo>
                  <a:pt x="1616192" y="1504244"/>
                  <a:pt x="1631244" y="1472260"/>
                  <a:pt x="1659466" y="1467556"/>
                </a:cubicBezTo>
                <a:cubicBezTo>
                  <a:pt x="1671204" y="1465600"/>
                  <a:pt x="1682044" y="1475081"/>
                  <a:pt x="1693333" y="1478844"/>
                </a:cubicBezTo>
                <a:cubicBezTo>
                  <a:pt x="1778359" y="1535528"/>
                  <a:pt x="1670298" y="1468972"/>
                  <a:pt x="1772355" y="1512711"/>
                </a:cubicBezTo>
                <a:cubicBezTo>
                  <a:pt x="1784826" y="1518056"/>
                  <a:pt x="1794087" y="1529221"/>
                  <a:pt x="1806222" y="1535289"/>
                </a:cubicBezTo>
                <a:cubicBezTo>
                  <a:pt x="1816865" y="1540611"/>
                  <a:pt x="1828800" y="1542815"/>
                  <a:pt x="1840089" y="1546578"/>
                </a:cubicBezTo>
                <a:cubicBezTo>
                  <a:pt x="1843852" y="1527763"/>
                  <a:pt x="1844640" y="1508099"/>
                  <a:pt x="1851377" y="1490133"/>
                </a:cubicBezTo>
                <a:cubicBezTo>
                  <a:pt x="1856141" y="1477429"/>
                  <a:pt x="1863361" y="1464742"/>
                  <a:pt x="1873955" y="1456267"/>
                </a:cubicBezTo>
                <a:cubicBezTo>
                  <a:pt x="1885526" y="1447010"/>
                  <a:pt x="1961454" y="1434251"/>
                  <a:pt x="1964266" y="1433689"/>
                </a:cubicBezTo>
                <a:cubicBezTo>
                  <a:pt x="1990070" y="1416487"/>
                  <a:pt x="2009959" y="1409498"/>
                  <a:pt x="2020711" y="1377244"/>
                </a:cubicBezTo>
                <a:cubicBezTo>
                  <a:pt x="2024281" y="1366535"/>
                  <a:pt x="2020711" y="1354667"/>
                  <a:pt x="2020711" y="134337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012160" y="1196752"/>
            <a:ext cx="2232248" cy="2016224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548680"/>
            <a:ext cx="5133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Since the stress tensor trivially vanishes</a:t>
            </a:r>
          </a:p>
          <a:p>
            <a:r>
              <a:rPr lang="en-US" altLang="ja-JP" dirty="0" smtClean="0"/>
              <a:t>outside the string sizes,</a:t>
            </a:r>
            <a:r>
              <a:rPr lang="en-US" altLang="ja-JP" dirty="0" smtClean="0">
                <a:solidFill>
                  <a:srgbClr val="FF0000"/>
                </a:solidFill>
              </a:rPr>
              <a:t> we restrict the 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ranges of the spatial coordinates </a:t>
            </a:r>
            <a:r>
              <a:rPr kumimoji="1" lang="en-US" altLang="ja-JP" dirty="0" smtClean="0"/>
              <a:t>as follows:</a:t>
            </a:r>
            <a:endParaRPr kumimoji="1" lang="ja-JP" alt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1844824"/>
            <a:ext cx="3168352" cy="45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2348880"/>
            <a:ext cx="1944216" cy="46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直線矢印コネクタ 20"/>
          <p:cNvCxnSpPr/>
          <p:nvPr/>
        </p:nvCxnSpPr>
        <p:spPr>
          <a:xfrm rot="5400000" flipH="1" flipV="1">
            <a:off x="5615719" y="2241265"/>
            <a:ext cx="30971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5580112" y="2204864"/>
            <a:ext cx="309634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図 2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8748464" y="2060848"/>
            <a:ext cx="252984" cy="228600"/>
          </a:xfrm>
          <a:prstGeom prst="rect">
            <a:avLst/>
          </a:prstGeom>
        </p:spPr>
      </p:pic>
      <p:pic>
        <p:nvPicPr>
          <p:cNvPr id="30" name="図 2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7092786" y="404664"/>
            <a:ext cx="251972" cy="227686"/>
          </a:xfrm>
          <a:prstGeom prst="rect">
            <a:avLst/>
          </a:prstGeom>
          <a:noFill/>
          <a:ln/>
          <a:effectLst/>
        </p:spPr>
      </p:pic>
      <p:pic>
        <p:nvPicPr>
          <p:cNvPr id="32" name="図 31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7236296" y="908720"/>
            <a:ext cx="176784" cy="204216"/>
          </a:xfrm>
          <a:prstGeom prst="rect">
            <a:avLst/>
          </a:prstGeom>
        </p:spPr>
      </p:pic>
      <p:pic>
        <p:nvPicPr>
          <p:cNvPr id="34" name="図 33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8316416" y="2276872"/>
            <a:ext cx="176784" cy="204216"/>
          </a:xfrm>
          <a:prstGeom prst="rect">
            <a:avLst/>
          </a:prstGeom>
        </p:spPr>
      </p:pic>
      <p:pic>
        <p:nvPicPr>
          <p:cNvPr id="37" name="図 36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7236296" y="3284984"/>
            <a:ext cx="354578" cy="203049"/>
          </a:xfrm>
          <a:prstGeom prst="rect">
            <a:avLst/>
          </a:prstGeom>
          <a:noFill/>
          <a:ln/>
          <a:effectLst/>
        </p:spPr>
      </p:pic>
      <p:pic>
        <p:nvPicPr>
          <p:cNvPr id="39" name="図 38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5580112" y="2348880"/>
            <a:ext cx="354578" cy="203049"/>
          </a:xfrm>
          <a:prstGeom prst="rect">
            <a:avLst/>
          </a:prstGeom>
          <a:noFill/>
          <a:ln/>
          <a:effectLst/>
        </p:spPr>
      </p:pic>
      <p:sp>
        <p:nvSpPr>
          <p:cNvPr id="40" name="テキスト ボックス 39"/>
          <p:cNvSpPr txBox="1"/>
          <p:nvPr/>
        </p:nvSpPr>
        <p:spPr>
          <a:xfrm>
            <a:off x="683568" y="4077072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For free open string,</a:t>
            </a:r>
            <a:endParaRPr kumimoji="1" lang="ja-JP" altLang="en-US" dirty="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59830" y="4581128"/>
            <a:ext cx="237309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正方形/長方形 21"/>
          <p:cNvSpPr/>
          <p:nvPr/>
        </p:nvSpPr>
        <p:spPr>
          <a:xfrm>
            <a:off x="1331640" y="1628800"/>
            <a:ext cx="3528392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83568" y="404664"/>
            <a:ext cx="7287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 obtain the viscosity, we just have to consider the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long wave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length limit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1628800"/>
            <a:ext cx="479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Fourier expansions of the delta functions</a:t>
            </a:r>
            <a:endParaRPr kumimoji="1" lang="ja-JP" altLang="en-US" dirty="0"/>
          </a:p>
        </p:txBody>
      </p:sp>
      <p:pic>
        <p:nvPicPr>
          <p:cNvPr id="9" name="図 8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691680" y="2132856"/>
            <a:ext cx="5156193" cy="710044"/>
          </a:xfrm>
          <a:prstGeom prst="rect">
            <a:avLst/>
          </a:prstGeom>
          <a:noFill/>
          <a:ln/>
          <a:effectLst/>
        </p:spPr>
      </p:pic>
      <p:pic>
        <p:nvPicPr>
          <p:cNvPr id="11" name="図 10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763688" y="3068960"/>
            <a:ext cx="4596387" cy="710185"/>
          </a:xfrm>
          <a:prstGeom prst="rect">
            <a:avLst/>
          </a:prstGeom>
          <a:noFill/>
          <a:ln/>
          <a:effectLst/>
        </p:spPr>
      </p:pic>
      <p:sp>
        <p:nvSpPr>
          <p:cNvPr id="12" name="右矢印 11"/>
          <p:cNvSpPr/>
          <p:nvPr/>
        </p:nvSpPr>
        <p:spPr>
          <a:xfrm>
            <a:off x="2699792" y="1052736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07904" y="980728"/>
            <a:ext cx="397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Zero modes for spatial directions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27584" y="3933056"/>
            <a:ext cx="3640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Zero mode of the stress tensor</a:t>
            </a:r>
            <a:endParaRPr kumimoji="1" lang="ja-JP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1" y="4509120"/>
            <a:ext cx="613019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827584" y="566124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where</a:t>
            </a:r>
            <a:endParaRPr kumimoji="1" lang="ja-JP" altLang="en-US" dirty="0"/>
          </a:p>
        </p:txBody>
      </p:sp>
      <p:pic>
        <p:nvPicPr>
          <p:cNvPr id="20" name="図 19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864242" y="5733255"/>
            <a:ext cx="2031138" cy="315649"/>
          </a:xfrm>
          <a:prstGeom prst="rect">
            <a:avLst/>
          </a:prstGeom>
          <a:noFill/>
          <a:ln/>
          <a:effectLst/>
        </p:spPr>
      </p:pic>
      <p:sp>
        <p:nvSpPr>
          <p:cNvPr id="15" name="正方形/長方形 14"/>
          <p:cNvSpPr/>
          <p:nvPr/>
        </p:nvSpPr>
        <p:spPr>
          <a:xfrm>
            <a:off x="1475656" y="4365104"/>
            <a:ext cx="6408712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26064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1. Introduction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7647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/>
              <a:t>Mysteries of black holes </a:t>
            </a:r>
            <a:endParaRPr kumimoji="1" lang="ja-JP" altLang="en-US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126876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</a:t>
            </a:r>
            <a:r>
              <a:rPr kumimoji="1" lang="en-US" altLang="ja-JP" dirty="0" smtClean="0"/>
              <a:t>Microscopic origin of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Bekenstein</a:t>
            </a:r>
            <a:r>
              <a:rPr kumimoji="1" lang="en-US" altLang="ja-JP" dirty="0" smtClean="0">
                <a:solidFill>
                  <a:srgbClr val="FF0000"/>
                </a:solidFill>
              </a:rPr>
              <a:t>-Hawking entropy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7" name="図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267744" y="1844825"/>
            <a:ext cx="1584176" cy="494262"/>
          </a:xfrm>
          <a:prstGeom prst="rect">
            <a:avLst/>
          </a:prstGeom>
          <a:noFill/>
          <a:ln/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4644008" y="1916832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(A: area of the event horizon)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5576" y="2636912"/>
            <a:ext cx="511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Microscopic </a:t>
            </a:r>
            <a:r>
              <a:rPr lang="en-US" altLang="ja-JP" dirty="0" smtClean="0"/>
              <a:t>origin</a:t>
            </a:r>
            <a:r>
              <a:rPr kumimoji="1" lang="en-US" altLang="ja-JP" dirty="0" smtClean="0"/>
              <a:t> of </a:t>
            </a:r>
            <a:r>
              <a:rPr kumimoji="1" lang="en-US" altLang="ja-JP" dirty="0" smtClean="0">
                <a:solidFill>
                  <a:srgbClr val="FF0000"/>
                </a:solidFill>
              </a:rPr>
              <a:t>membrane paradigm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20" name="図 1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109324" y="4077072"/>
            <a:ext cx="2333062" cy="559934"/>
          </a:xfrm>
          <a:prstGeom prst="rect">
            <a:avLst/>
          </a:prstGeom>
          <a:noFill/>
          <a:ln/>
          <a:effectLst/>
        </p:spPr>
      </p:pic>
      <p:pic>
        <p:nvPicPr>
          <p:cNvPr id="21" name="図 2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123726" y="4797152"/>
            <a:ext cx="2016227" cy="673995"/>
          </a:xfrm>
          <a:prstGeom prst="rect">
            <a:avLst/>
          </a:prstGeom>
          <a:noFill/>
          <a:ln/>
          <a:effectLst/>
        </p:spPr>
      </p:pic>
      <p:sp>
        <p:nvSpPr>
          <p:cNvPr id="15" name="円/楕円 14"/>
          <p:cNvSpPr/>
          <p:nvPr/>
        </p:nvSpPr>
        <p:spPr>
          <a:xfrm>
            <a:off x="5291064" y="4293096"/>
            <a:ext cx="1008112" cy="100811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147048" y="4149080"/>
            <a:ext cx="1296144" cy="1296144"/>
          </a:xfrm>
          <a:prstGeom prst="ellipse">
            <a:avLst/>
          </a:prstGeom>
          <a:noFill/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47248" y="4797152"/>
            <a:ext cx="219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Stretched horizon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>
            <a:stCxn id="17" idx="1"/>
          </p:cNvCxnSpPr>
          <p:nvPr/>
        </p:nvCxnSpPr>
        <p:spPr>
          <a:xfrm rot="10800000">
            <a:off x="6444208" y="4797152"/>
            <a:ext cx="50304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042592" y="314096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“A certain fictitious viscous membrane seems to be sitting on a </a:t>
            </a:r>
            <a:r>
              <a:rPr kumimoji="1" lang="en-US" altLang="ja-JP" dirty="0" smtClean="0"/>
              <a:t>stretched horizon </a:t>
            </a:r>
            <a:r>
              <a:rPr kumimoji="1" lang="en-US" altLang="ja-JP" u="sng" dirty="0" smtClean="0"/>
              <a:t>for a distant observer</a:t>
            </a:r>
            <a:r>
              <a:rPr kumimoji="1" lang="en-US" altLang="ja-JP" dirty="0" smtClean="0"/>
              <a:t>.”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939136" y="3789040"/>
            <a:ext cx="3015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B050"/>
                </a:solidFill>
              </a:rPr>
              <a:t>Thorne, Price, Macdonald (1986)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579096" y="46531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BH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138936" y="5661248"/>
            <a:ext cx="4681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need a consistent quantum theory which includes </a:t>
            </a:r>
            <a:r>
              <a:rPr lang="en-US" altLang="ja-JP" dirty="0" smtClean="0"/>
              <a:t>gravity.</a:t>
            </a:r>
            <a:endParaRPr kumimoji="1" lang="ja-JP" altLang="en-US" dirty="0"/>
          </a:p>
        </p:txBody>
      </p:sp>
      <p:sp>
        <p:nvSpPr>
          <p:cNvPr id="35" name="右矢印 34"/>
          <p:cNvSpPr/>
          <p:nvPr/>
        </p:nvSpPr>
        <p:spPr>
          <a:xfrm>
            <a:off x="6012160" y="638132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876256" y="630932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String theory!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260648"/>
            <a:ext cx="401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smtClean="0"/>
              <a:t>Kubo’s formula for shear viscosity</a:t>
            </a:r>
            <a:endParaRPr kumimoji="1" lang="ja-JP" altLang="en-US" u="sng" dirty="0"/>
          </a:p>
        </p:txBody>
      </p:sp>
      <p:pic>
        <p:nvPicPr>
          <p:cNvPr id="11" name="図 10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555777" y="908720"/>
            <a:ext cx="2808312" cy="654619"/>
          </a:xfrm>
          <a:prstGeom prst="rect">
            <a:avLst/>
          </a:prstGeom>
          <a:noFill/>
          <a:ln/>
          <a:effectLst/>
        </p:spPr>
      </p:pic>
      <p:pic>
        <p:nvPicPr>
          <p:cNvPr id="12" name="図 11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259632" y="1700808"/>
            <a:ext cx="6552728" cy="637025"/>
          </a:xfrm>
          <a:prstGeom prst="rect">
            <a:avLst/>
          </a:prstGeom>
          <a:noFill/>
          <a:ln/>
          <a:effectLst/>
        </p:spPr>
      </p:pic>
      <p:sp>
        <p:nvSpPr>
          <p:cNvPr id="13" name="テキスト ボックス 12"/>
          <p:cNvSpPr txBox="1"/>
          <p:nvPr/>
        </p:nvSpPr>
        <p:spPr>
          <a:xfrm>
            <a:off x="755576" y="2636912"/>
            <a:ext cx="7303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(We have assumed that </a:t>
            </a:r>
            <a:r>
              <a:rPr kumimoji="1" lang="en-US" altLang="ja-JP" dirty="0" err="1" smtClean="0"/>
              <a:t>nonvanishing</a:t>
            </a:r>
            <a:r>
              <a:rPr kumimoji="1" lang="en-US" altLang="ja-JP" dirty="0" smtClean="0"/>
              <a:t> components of the metric</a:t>
            </a:r>
          </a:p>
          <a:p>
            <a:r>
              <a:rPr lang="en-US" altLang="ja-JP" dirty="0" smtClean="0"/>
              <a:t>perturbation </a:t>
            </a:r>
            <a:r>
              <a:rPr kumimoji="1" lang="en-US" altLang="ja-JP" dirty="0" smtClean="0"/>
              <a:t>are          and they only depend on        .)</a:t>
            </a:r>
            <a:endParaRPr kumimoji="1" lang="ja-JP" altLang="en-US" dirty="0"/>
          </a:p>
        </p:txBody>
      </p:sp>
      <p:pic>
        <p:nvPicPr>
          <p:cNvPr id="15" name="図 14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843808" y="2996952"/>
            <a:ext cx="304800" cy="280416"/>
          </a:xfrm>
          <a:prstGeom prst="rect">
            <a:avLst/>
          </a:prstGeom>
        </p:spPr>
      </p:pic>
      <p:pic>
        <p:nvPicPr>
          <p:cNvPr id="17" name="図 16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6228184" y="2924944"/>
            <a:ext cx="304800" cy="228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3608" y="3861048"/>
            <a:ext cx="3623295" cy="86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899592" y="34290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Using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64088" y="3861048"/>
            <a:ext cx="2520280" cy="65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正方形/長方形 13"/>
          <p:cNvSpPr/>
          <p:nvPr/>
        </p:nvSpPr>
        <p:spPr>
          <a:xfrm>
            <a:off x="971600" y="764704"/>
            <a:ext cx="7056784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5157192"/>
            <a:ext cx="2232248" cy="81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正方形/長方形 17"/>
          <p:cNvSpPr/>
          <p:nvPr/>
        </p:nvSpPr>
        <p:spPr>
          <a:xfrm>
            <a:off x="1547664" y="5085184"/>
            <a:ext cx="2448272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4048" y="5157192"/>
            <a:ext cx="2880320" cy="70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正方形/長方形 21"/>
          <p:cNvSpPr/>
          <p:nvPr/>
        </p:nvSpPr>
        <p:spPr>
          <a:xfrm>
            <a:off x="4860032" y="5013176"/>
            <a:ext cx="3168352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83568" y="4581128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obtain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788024" y="4077072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,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332656"/>
            <a:ext cx="7233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4. Shear viscosity of a string on a stretched horizon and </a:t>
            </a:r>
          </a:p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    black hole </a:t>
            </a:r>
            <a:r>
              <a:rPr lang="en-US" altLang="ja-JP" sz="2000" dirty="0" smtClean="0">
                <a:solidFill>
                  <a:srgbClr val="0070C0"/>
                </a:solidFill>
              </a:rPr>
              <a:t>membrane paradigm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1196752"/>
            <a:ext cx="7536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smtClean="0"/>
              <a:t>Difference between fictitious membrane and highly excited string</a:t>
            </a:r>
            <a:endParaRPr kumimoji="1" lang="ja-JP" altLang="en-US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63688" y="1772816"/>
            <a:ext cx="25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Membrane paradigm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20072" y="177281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Highly excited s</a:t>
            </a:r>
            <a:r>
              <a:rPr kumimoji="1" lang="en-US" altLang="ja-JP" dirty="0" smtClean="0"/>
              <a:t>tring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2555776" y="2492896"/>
            <a:ext cx="1080120" cy="108012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411760" y="2348880"/>
            <a:ext cx="1368152" cy="1368152"/>
          </a:xfrm>
          <a:prstGeom prst="ellipse">
            <a:avLst/>
          </a:prstGeom>
          <a:noFill/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43808" y="28529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BH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79712" y="3933056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No radial thickness.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4437112"/>
            <a:ext cx="200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Mass dimension</a:t>
            </a:r>
          </a:p>
          <a:p>
            <a:r>
              <a:rPr lang="en-US" altLang="ja-JP" dirty="0" smtClean="0"/>
              <a:t>of stress tensor</a:t>
            </a:r>
            <a:endParaRPr kumimoji="1" lang="ja-JP" altLang="en-US" dirty="0"/>
          </a:p>
        </p:txBody>
      </p:sp>
      <p:pic>
        <p:nvPicPr>
          <p:cNvPr id="20" name="図 19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059832" y="4581128"/>
            <a:ext cx="216024" cy="344609"/>
          </a:xfrm>
          <a:prstGeom prst="rect">
            <a:avLst/>
          </a:prstGeom>
        </p:spPr>
      </p:pic>
      <p:pic>
        <p:nvPicPr>
          <p:cNvPr id="23" name="図 22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156176" y="4509120"/>
            <a:ext cx="948780" cy="388843"/>
          </a:xfrm>
          <a:prstGeom prst="rect">
            <a:avLst/>
          </a:prstGeom>
          <a:noFill/>
          <a:ln/>
          <a:effectLst/>
        </p:spPr>
      </p:pic>
      <p:sp>
        <p:nvSpPr>
          <p:cNvPr id="24" name="テキスト ボックス 23"/>
          <p:cNvSpPr txBox="1"/>
          <p:nvPr/>
        </p:nvSpPr>
        <p:spPr>
          <a:xfrm>
            <a:off x="251520" y="5157192"/>
            <a:ext cx="212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Mass dimension</a:t>
            </a:r>
          </a:p>
          <a:p>
            <a:r>
              <a:rPr kumimoji="1" lang="en-US" altLang="ja-JP" dirty="0" smtClean="0"/>
              <a:t>of shear viscosity</a:t>
            </a:r>
            <a:endParaRPr kumimoji="1" lang="ja-JP" altLang="en-US" dirty="0"/>
          </a:p>
        </p:txBody>
      </p:sp>
      <p:pic>
        <p:nvPicPr>
          <p:cNvPr id="25" name="図 24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372200" y="5085184"/>
            <a:ext cx="216024" cy="344609"/>
          </a:xfrm>
          <a:prstGeom prst="rect">
            <a:avLst/>
          </a:prstGeom>
        </p:spPr>
      </p:pic>
      <p:pic>
        <p:nvPicPr>
          <p:cNvPr id="27" name="図 26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843808" y="5229200"/>
            <a:ext cx="864096" cy="316362"/>
          </a:xfrm>
          <a:prstGeom prst="rect">
            <a:avLst/>
          </a:prstGeom>
          <a:noFill/>
          <a:ln/>
          <a:effectLst/>
        </p:spPr>
      </p:pic>
      <p:sp>
        <p:nvSpPr>
          <p:cNvPr id="28" name="テキスト ボックス 27"/>
          <p:cNvSpPr txBox="1"/>
          <p:nvPr/>
        </p:nvSpPr>
        <p:spPr>
          <a:xfrm>
            <a:off x="467544" y="2924944"/>
            <a:ext cx="15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dimensional</a:t>
            </a:r>
          </a:p>
          <a:p>
            <a:r>
              <a:rPr lang="en-US" altLang="ja-JP" dirty="0" smtClean="0"/>
              <a:t>surface</a:t>
            </a:r>
            <a:endParaRPr kumimoji="1" lang="ja-JP" altLang="en-US" dirty="0"/>
          </a:p>
        </p:txBody>
      </p:sp>
      <p:cxnSp>
        <p:nvCxnSpPr>
          <p:cNvPr id="30" name="直線矢印コネクタ 29"/>
          <p:cNvCxnSpPr>
            <a:endCxn id="7" idx="2"/>
          </p:cNvCxnSpPr>
          <p:nvPr/>
        </p:nvCxnSpPr>
        <p:spPr>
          <a:xfrm flipV="1">
            <a:off x="2051720" y="3032956"/>
            <a:ext cx="360040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図 34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07738" y="2636909"/>
            <a:ext cx="855714" cy="325312"/>
          </a:xfrm>
          <a:prstGeom prst="rect">
            <a:avLst/>
          </a:prstGeom>
          <a:noFill/>
          <a:ln/>
          <a:effectLst/>
        </p:spPr>
      </p:pic>
      <p:sp>
        <p:nvSpPr>
          <p:cNvPr id="47" name="テキスト ボックス 46"/>
          <p:cNvSpPr txBox="1"/>
          <p:nvPr/>
        </p:nvSpPr>
        <p:spPr>
          <a:xfrm>
            <a:off x="7308304" y="2780928"/>
            <a:ext cx="1651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</a:t>
            </a:r>
            <a:r>
              <a:rPr kumimoji="1" lang="en-US" altLang="ja-JP" dirty="0" smtClean="0"/>
              <a:t>istributed</a:t>
            </a:r>
          </a:p>
          <a:p>
            <a:r>
              <a:rPr lang="en-US" altLang="ja-JP" dirty="0" smtClean="0"/>
              <a:t>in       spatial</a:t>
            </a:r>
          </a:p>
          <a:p>
            <a:r>
              <a:rPr kumimoji="1" lang="en-US" altLang="ja-JP" dirty="0" smtClean="0"/>
              <a:t>dimensions</a:t>
            </a:r>
            <a:endParaRPr kumimoji="1" lang="ja-JP" altLang="en-US" dirty="0"/>
          </a:p>
        </p:txBody>
      </p:sp>
      <p:pic>
        <p:nvPicPr>
          <p:cNvPr id="48" name="図 47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740352" y="3068960"/>
            <a:ext cx="180558" cy="288032"/>
          </a:xfrm>
          <a:prstGeom prst="rect">
            <a:avLst/>
          </a:prstGeom>
        </p:spPr>
      </p:pic>
      <p:cxnSp>
        <p:nvCxnSpPr>
          <p:cNvPr id="54" name="直線矢印コネクタ 53"/>
          <p:cNvCxnSpPr/>
          <p:nvPr/>
        </p:nvCxnSpPr>
        <p:spPr>
          <a:xfrm rot="5400000" flipH="1" flipV="1">
            <a:off x="5327290" y="2816932"/>
            <a:ext cx="108091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>
            <a:off x="5868144" y="3356992"/>
            <a:ext cx="122413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rot="5400000">
            <a:off x="5076056" y="3429000"/>
            <a:ext cx="864096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フリーフォーム 62"/>
          <p:cNvSpPr/>
          <p:nvPr/>
        </p:nvSpPr>
        <p:spPr>
          <a:xfrm>
            <a:off x="5304970" y="2527481"/>
            <a:ext cx="1547386" cy="1523767"/>
          </a:xfrm>
          <a:custGeom>
            <a:avLst/>
            <a:gdLst>
              <a:gd name="connsiteX0" fmla="*/ 632986 w 1547386"/>
              <a:gd name="connsiteY0" fmla="*/ 1069400 h 1523767"/>
              <a:gd name="connsiteX1" fmla="*/ 621697 w 1547386"/>
              <a:gd name="connsiteY1" fmla="*/ 1103267 h 1523767"/>
              <a:gd name="connsiteX2" fmla="*/ 553963 w 1547386"/>
              <a:gd name="connsiteY2" fmla="*/ 1080689 h 1523767"/>
              <a:gd name="connsiteX3" fmla="*/ 520097 w 1547386"/>
              <a:gd name="connsiteY3" fmla="*/ 1069400 h 1523767"/>
              <a:gd name="connsiteX4" fmla="*/ 486230 w 1547386"/>
              <a:gd name="connsiteY4" fmla="*/ 1046822 h 1523767"/>
              <a:gd name="connsiteX5" fmla="*/ 441074 w 1547386"/>
              <a:gd name="connsiteY5" fmla="*/ 1035533 h 1523767"/>
              <a:gd name="connsiteX6" fmla="*/ 373341 w 1547386"/>
              <a:gd name="connsiteY6" fmla="*/ 967800 h 1523767"/>
              <a:gd name="connsiteX7" fmla="*/ 350763 w 1547386"/>
              <a:gd name="connsiteY7" fmla="*/ 900067 h 1523767"/>
              <a:gd name="connsiteX8" fmla="*/ 384630 w 1547386"/>
              <a:gd name="connsiteY8" fmla="*/ 651711 h 1523767"/>
              <a:gd name="connsiteX9" fmla="*/ 418497 w 1547386"/>
              <a:gd name="connsiteY9" fmla="*/ 629133 h 1523767"/>
              <a:gd name="connsiteX10" fmla="*/ 452363 w 1547386"/>
              <a:gd name="connsiteY10" fmla="*/ 617844 h 1523767"/>
              <a:gd name="connsiteX11" fmla="*/ 474941 w 1547386"/>
              <a:gd name="connsiteY11" fmla="*/ 708155 h 1523767"/>
              <a:gd name="connsiteX12" fmla="*/ 486230 w 1547386"/>
              <a:gd name="connsiteY12" fmla="*/ 753311 h 1523767"/>
              <a:gd name="connsiteX13" fmla="*/ 520097 w 1547386"/>
              <a:gd name="connsiteY13" fmla="*/ 798467 h 1523767"/>
              <a:gd name="connsiteX14" fmla="*/ 553963 w 1547386"/>
              <a:gd name="connsiteY14" fmla="*/ 832333 h 1523767"/>
              <a:gd name="connsiteX15" fmla="*/ 599119 w 1547386"/>
              <a:gd name="connsiteY15" fmla="*/ 843622 h 1523767"/>
              <a:gd name="connsiteX16" fmla="*/ 632986 w 1547386"/>
              <a:gd name="connsiteY16" fmla="*/ 832333 h 1523767"/>
              <a:gd name="connsiteX17" fmla="*/ 655563 w 1547386"/>
              <a:gd name="connsiteY17" fmla="*/ 798467 h 1523767"/>
              <a:gd name="connsiteX18" fmla="*/ 689430 w 1547386"/>
              <a:gd name="connsiteY18" fmla="*/ 775889 h 1523767"/>
              <a:gd name="connsiteX19" fmla="*/ 723297 w 1547386"/>
              <a:gd name="connsiteY19" fmla="*/ 663000 h 1523767"/>
              <a:gd name="connsiteX20" fmla="*/ 745874 w 1547386"/>
              <a:gd name="connsiteY20" fmla="*/ 606555 h 1523767"/>
              <a:gd name="connsiteX21" fmla="*/ 779741 w 1547386"/>
              <a:gd name="connsiteY21" fmla="*/ 583978 h 1523767"/>
              <a:gd name="connsiteX22" fmla="*/ 734586 w 1547386"/>
              <a:gd name="connsiteY22" fmla="*/ 493667 h 1523767"/>
              <a:gd name="connsiteX23" fmla="*/ 723297 w 1547386"/>
              <a:gd name="connsiteY23" fmla="*/ 459800 h 1523767"/>
              <a:gd name="connsiteX24" fmla="*/ 678141 w 1547386"/>
              <a:gd name="connsiteY24" fmla="*/ 437222 h 1523767"/>
              <a:gd name="connsiteX25" fmla="*/ 599119 w 1547386"/>
              <a:gd name="connsiteY25" fmla="*/ 414644 h 1523767"/>
              <a:gd name="connsiteX26" fmla="*/ 565252 w 1547386"/>
              <a:gd name="connsiteY26" fmla="*/ 392067 h 1523767"/>
              <a:gd name="connsiteX27" fmla="*/ 520097 w 1547386"/>
              <a:gd name="connsiteY27" fmla="*/ 380778 h 1523767"/>
              <a:gd name="connsiteX28" fmla="*/ 474941 w 1547386"/>
              <a:gd name="connsiteY28" fmla="*/ 358200 h 1523767"/>
              <a:gd name="connsiteX29" fmla="*/ 373341 w 1547386"/>
              <a:gd name="connsiteY29" fmla="*/ 313044 h 1523767"/>
              <a:gd name="connsiteX30" fmla="*/ 384630 w 1547386"/>
              <a:gd name="connsiteY30" fmla="*/ 245311 h 1523767"/>
              <a:gd name="connsiteX31" fmla="*/ 418497 w 1547386"/>
              <a:gd name="connsiteY31" fmla="*/ 234022 h 1523767"/>
              <a:gd name="connsiteX32" fmla="*/ 621697 w 1547386"/>
              <a:gd name="connsiteY32" fmla="*/ 222733 h 1523767"/>
              <a:gd name="connsiteX33" fmla="*/ 700719 w 1547386"/>
              <a:gd name="connsiteY33" fmla="*/ 256600 h 1523767"/>
              <a:gd name="connsiteX34" fmla="*/ 768452 w 1547386"/>
              <a:gd name="connsiteY34" fmla="*/ 279178 h 1523767"/>
              <a:gd name="connsiteX35" fmla="*/ 858763 w 1547386"/>
              <a:gd name="connsiteY35" fmla="*/ 267889 h 1523767"/>
              <a:gd name="connsiteX36" fmla="*/ 892630 w 1547386"/>
              <a:gd name="connsiteY36" fmla="*/ 245311 h 1523767"/>
              <a:gd name="connsiteX37" fmla="*/ 915208 w 1547386"/>
              <a:gd name="connsiteY37" fmla="*/ 313044 h 1523767"/>
              <a:gd name="connsiteX38" fmla="*/ 926497 w 1547386"/>
              <a:gd name="connsiteY38" fmla="*/ 471089 h 1523767"/>
              <a:gd name="connsiteX39" fmla="*/ 949074 w 1547386"/>
              <a:gd name="connsiteY39" fmla="*/ 538822 h 1523767"/>
              <a:gd name="connsiteX40" fmla="*/ 960363 w 1547386"/>
              <a:gd name="connsiteY40" fmla="*/ 572689 h 1523767"/>
              <a:gd name="connsiteX41" fmla="*/ 971652 w 1547386"/>
              <a:gd name="connsiteY41" fmla="*/ 708155 h 1523767"/>
              <a:gd name="connsiteX42" fmla="*/ 1005519 w 1547386"/>
              <a:gd name="connsiteY42" fmla="*/ 730733 h 1523767"/>
              <a:gd name="connsiteX43" fmla="*/ 1016808 w 1547386"/>
              <a:gd name="connsiteY43" fmla="*/ 798467 h 1523767"/>
              <a:gd name="connsiteX44" fmla="*/ 1084541 w 1547386"/>
              <a:gd name="connsiteY44" fmla="*/ 821044 h 1523767"/>
              <a:gd name="connsiteX45" fmla="*/ 1118408 w 1547386"/>
              <a:gd name="connsiteY45" fmla="*/ 685578 h 1523767"/>
              <a:gd name="connsiteX46" fmla="*/ 1163563 w 1547386"/>
              <a:gd name="connsiteY46" fmla="*/ 617844 h 1523767"/>
              <a:gd name="connsiteX47" fmla="*/ 1174852 w 1547386"/>
              <a:gd name="connsiteY47" fmla="*/ 583978 h 1523767"/>
              <a:gd name="connsiteX48" fmla="*/ 1208719 w 1547386"/>
              <a:gd name="connsiteY48" fmla="*/ 561400 h 1523767"/>
              <a:gd name="connsiteX49" fmla="*/ 1220008 w 1547386"/>
              <a:gd name="connsiteY49" fmla="*/ 606555 h 1523767"/>
              <a:gd name="connsiteX50" fmla="*/ 1242586 w 1547386"/>
              <a:gd name="connsiteY50" fmla="*/ 821044 h 1523767"/>
              <a:gd name="connsiteX51" fmla="*/ 1276452 w 1547386"/>
              <a:gd name="connsiteY51" fmla="*/ 877489 h 1523767"/>
              <a:gd name="connsiteX52" fmla="*/ 1299030 w 1547386"/>
              <a:gd name="connsiteY52" fmla="*/ 945222 h 1523767"/>
              <a:gd name="connsiteX53" fmla="*/ 1242586 w 1547386"/>
              <a:gd name="connsiteY53" fmla="*/ 1012955 h 1523767"/>
              <a:gd name="connsiteX54" fmla="*/ 1174852 w 1547386"/>
              <a:gd name="connsiteY54" fmla="*/ 1058111 h 1523767"/>
              <a:gd name="connsiteX55" fmla="*/ 1039386 w 1547386"/>
              <a:gd name="connsiteY55" fmla="*/ 1024244 h 1523767"/>
              <a:gd name="connsiteX56" fmla="*/ 971652 w 1547386"/>
              <a:gd name="connsiteY56" fmla="*/ 979089 h 1523767"/>
              <a:gd name="connsiteX57" fmla="*/ 949074 w 1547386"/>
              <a:gd name="connsiteY57" fmla="*/ 945222 h 1523767"/>
              <a:gd name="connsiteX58" fmla="*/ 915208 w 1547386"/>
              <a:gd name="connsiteY58" fmla="*/ 911355 h 1523767"/>
              <a:gd name="connsiteX59" fmla="*/ 903919 w 1547386"/>
              <a:gd name="connsiteY59" fmla="*/ 877489 h 1523767"/>
              <a:gd name="connsiteX60" fmla="*/ 870052 w 1547386"/>
              <a:gd name="connsiteY60" fmla="*/ 888778 h 1523767"/>
              <a:gd name="connsiteX61" fmla="*/ 813608 w 1547386"/>
              <a:gd name="connsiteY61" fmla="*/ 967800 h 1523767"/>
              <a:gd name="connsiteX62" fmla="*/ 768452 w 1547386"/>
              <a:gd name="connsiteY62" fmla="*/ 1340333 h 1523767"/>
              <a:gd name="connsiteX63" fmla="*/ 734586 w 1547386"/>
              <a:gd name="connsiteY63" fmla="*/ 1362911 h 1523767"/>
              <a:gd name="connsiteX64" fmla="*/ 700719 w 1547386"/>
              <a:gd name="connsiteY64" fmla="*/ 1374200 h 1523767"/>
              <a:gd name="connsiteX65" fmla="*/ 666852 w 1547386"/>
              <a:gd name="connsiteY65" fmla="*/ 1362911 h 1523767"/>
              <a:gd name="connsiteX66" fmla="*/ 621697 w 1547386"/>
              <a:gd name="connsiteY66" fmla="*/ 1351622 h 1523767"/>
              <a:gd name="connsiteX67" fmla="*/ 553963 w 1547386"/>
              <a:gd name="connsiteY67" fmla="*/ 1295178 h 1523767"/>
              <a:gd name="connsiteX68" fmla="*/ 508808 w 1547386"/>
              <a:gd name="connsiteY68" fmla="*/ 1272600 h 1523767"/>
              <a:gd name="connsiteX69" fmla="*/ 395919 w 1547386"/>
              <a:gd name="connsiteY69" fmla="*/ 1238733 h 1523767"/>
              <a:gd name="connsiteX70" fmla="*/ 350763 w 1547386"/>
              <a:gd name="connsiteY70" fmla="*/ 1204867 h 1523767"/>
              <a:gd name="connsiteX71" fmla="*/ 237874 w 1547386"/>
              <a:gd name="connsiteY71" fmla="*/ 1137133 h 1523767"/>
              <a:gd name="connsiteX72" fmla="*/ 181430 w 1547386"/>
              <a:gd name="connsiteY72" fmla="*/ 1069400 h 1523767"/>
              <a:gd name="connsiteX73" fmla="*/ 170141 w 1547386"/>
              <a:gd name="connsiteY73" fmla="*/ 911355 h 1523767"/>
              <a:gd name="connsiteX74" fmla="*/ 192719 w 1547386"/>
              <a:gd name="connsiteY74" fmla="*/ 742022 h 1523767"/>
              <a:gd name="connsiteX75" fmla="*/ 215297 w 1547386"/>
              <a:gd name="connsiteY75" fmla="*/ 685578 h 1523767"/>
              <a:gd name="connsiteX76" fmla="*/ 237874 w 1547386"/>
              <a:gd name="connsiteY76" fmla="*/ 617844 h 1523767"/>
              <a:gd name="connsiteX77" fmla="*/ 226586 w 1547386"/>
              <a:gd name="connsiteY77" fmla="*/ 290467 h 1523767"/>
              <a:gd name="connsiteX78" fmla="*/ 204008 w 1547386"/>
              <a:gd name="connsiteY78" fmla="*/ 256600 h 1523767"/>
              <a:gd name="connsiteX79" fmla="*/ 136274 w 1547386"/>
              <a:gd name="connsiteY79" fmla="*/ 211444 h 1523767"/>
              <a:gd name="connsiteX80" fmla="*/ 102408 w 1547386"/>
              <a:gd name="connsiteY80" fmla="*/ 143711 h 1523767"/>
              <a:gd name="connsiteX81" fmla="*/ 113697 w 1547386"/>
              <a:gd name="connsiteY81" fmla="*/ 109844 h 1523767"/>
              <a:gd name="connsiteX82" fmla="*/ 158852 w 1547386"/>
              <a:gd name="connsiteY82" fmla="*/ 98555 h 1523767"/>
              <a:gd name="connsiteX83" fmla="*/ 226586 w 1547386"/>
              <a:gd name="connsiteY83" fmla="*/ 75978 h 1523767"/>
              <a:gd name="connsiteX84" fmla="*/ 271741 w 1547386"/>
              <a:gd name="connsiteY84" fmla="*/ 53400 h 1523767"/>
              <a:gd name="connsiteX85" fmla="*/ 305608 w 1547386"/>
              <a:gd name="connsiteY85" fmla="*/ 42111 h 1523767"/>
              <a:gd name="connsiteX86" fmla="*/ 339474 w 1547386"/>
              <a:gd name="connsiteY86" fmla="*/ 19533 h 1523767"/>
              <a:gd name="connsiteX87" fmla="*/ 791030 w 1547386"/>
              <a:gd name="connsiteY87" fmla="*/ 53400 h 1523767"/>
              <a:gd name="connsiteX88" fmla="*/ 881341 w 1547386"/>
              <a:gd name="connsiteY88" fmla="*/ 42111 h 1523767"/>
              <a:gd name="connsiteX89" fmla="*/ 949074 w 1547386"/>
              <a:gd name="connsiteY89" fmla="*/ 19533 h 1523767"/>
              <a:gd name="connsiteX90" fmla="*/ 1095830 w 1547386"/>
              <a:gd name="connsiteY90" fmla="*/ 30822 h 1523767"/>
              <a:gd name="connsiteX91" fmla="*/ 1129697 w 1547386"/>
              <a:gd name="connsiteY91" fmla="*/ 53400 h 1523767"/>
              <a:gd name="connsiteX92" fmla="*/ 1174852 w 1547386"/>
              <a:gd name="connsiteY92" fmla="*/ 121133 h 1523767"/>
              <a:gd name="connsiteX93" fmla="*/ 1152274 w 1547386"/>
              <a:gd name="connsiteY93" fmla="*/ 380778 h 1523767"/>
              <a:gd name="connsiteX94" fmla="*/ 1129697 w 1547386"/>
              <a:gd name="connsiteY94" fmla="*/ 448511 h 1523767"/>
              <a:gd name="connsiteX95" fmla="*/ 1378052 w 1547386"/>
              <a:gd name="connsiteY95" fmla="*/ 516244 h 1523767"/>
              <a:gd name="connsiteX96" fmla="*/ 1400630 w 1547386"/>
              <a:gd name="connsiteY96" fmla="*/ 583978 h 1523767"/>
              <a:gd name="connsiteX97" fmla="*/ 1411919 w 1547386"/>
              <a:gd name="connsiteY97" fmla="*/ 809755 h 1523767"/>
              <a:gd name="connsiteX98" fmla="*/ 1423208 w 1547386"/>
              <a:gd name="connsiteY98" fmla="*/ 854911 h 1523767"/>
              <a:gd name="connsiteX99" fmla="*/ 1445786 w 1547386"/>
              <a:gd name="connsiteY99" fmla="*/ 888778 h 1523767"/>
              <a:gd name="connsiteX100" fmla="*/ 1468363 w 1547386"/>
              <a:gd name="connsiteY100" fmla="*/ 945222 h 1523767"/>
              <a:gd name="connsiteX101" fmla="*/ 1502230 w 1547386"/>
              <a:gd name="connsiteY101" fmla="*/ 979089 h 1523767"/>
              <a:gd name="connsiteX102" fmla="*/ 1547386 w 1547386"/>
              <a:gd name="connsiteY102" fmla="*/ 1069400 h 1523767"/>
              <a:gd name="connsiteX103" fmla="*/ 1502230 w 1547386"/>
              <a:gd name="connsiteY103" fmla="*/ 1080689 h 1523767"/>
              <a:gd name="connsiteX104" fmla="*/ 1479652 w 1547386"/>
              <a:gd name="connsiteY104" fmla="*/ 1238733 h 1523767"/>
              <a:gd name="connsiteX105" fmla="*/ 1468363 w 1547386"/>
              <a:gd name="connsiteY105" fmla="*/ 1283889 h 1523767"/>
              <a:gd name="connsiteX106" fmla="*/ 1434497 w 1547386"/>
              <a:gd name="connsiteY106" fmla="*/ 1295178 h 1523767"/>
              <a:gd name="connsiteX107" fmla="*/ 1389341 w 1547386"/>
              <a:gd name="connsiteY107" fmla="*/ 1306467 h 1523767"/>
              <a:gd name="connsiteX108" fmla="*/ 1265163 w 1547386"/>
              <a:gd name="connsiteY108" fmla="*/ 1283889 h 1523767"/>
              <a:gd name="connsiteX109" fmla="*/ 1197430 w 1547386"/>
              <a:gd name="connsiteY109" fmla="*/ 1238733 h 1523767"/>
              <a:gd name="connsiteX110" fmla="*/ 1163563 w 1547386"/>
              <a:gd name="connsiteY110" fmla="*/ 1329044 h 1523767"/>
              <a:gd name="connsiteX111" fmla="*/ 1152274 w 1547386"/>
              <a:gd name="connsiteY111" fmla="*/ 1362911 h 1523767"/>
              <a:gd name="connsiteX112" fmla="*/ 1073252 w 1547386"/>
              <a:gd name="connsiteY112" fmla="*/ 1385489 h 1523767"/>
              <a:gd name="connsiteX113" fmla="*/ 1061963 w 1547386"/>
              <a:gd name="connsiteY113" fmla="*/ 1419355 h 1523767"/>
              <a:gd name="connsiteX114" fmla="*/ 994230 w 1547386"/>
              <a:gd name="connsiteY114" fmla="*/ 1441933 h 1523767"/>
              <a:gd name="connsiteX115" fmla="*/ 971652 w 1547386"/>
              <a:gd name="connsiteY115" fmla="*/ 1475800 h 1523767"/>
              <a:gd name="connsiteX116" fmla="*/ 903919 w 1547386"/>
              <a:gd name="connsiteY116" fmla="*/ 1498378 h 1523767"/>
              <a:gd name="connsiteX117" fmla="*/ 870052 w 1547386"/>
              <a:gd name="connsiteY117" fmla="*/ 1520955 h 1523767"/>
              <a:gd name="connsiteX118" fmla="*/ 768452 w 1547386"/>
              <a:gd name="connsiteY118" fmla="*/ 1509667 h 1523767"/>
              <a:gd name="connsiteX119" fmla="*/ 745874 w 1547386"/>
              <a:gd name="connsiteY119" fmla="*/ 1464511 h 1523767"/>
              <a:gd name="connsiteX120" fmla="*/ 723297 w 1547386"/>
              <a:gd name="connsiteY120" fmla="*/ 1430644 h 1523767"/>
              <a:gd name="connsiteX121" fmla="*/ 655563 w 1547386"/>
              <a:gd name="connsiteY121" fmla="*/ 1441933 h 1523767"/>
              <a:gd name="connsiteX122" fmla="*/ 520097 w 1547386"/>
              <a:gd name="connsiteY122" fmla="*/ 1419355 h 1523767"/>
              <a:gd name="connsiteX123" fmla="*/ 429786 w 1547386"/>
              <a:gd name="connsiteY123" fmla="*/ 1385489 h 1523767"/>
              <a:gd name="connsiteX124" fmla="*/ 147563 w 1547386"/>
              <a:gd name="connsiteY124" fmla="*/ 1374200 h 1523767"/>
              <a:gd name="connsiteX125" fmla="*/ 68541 w 1547386"/>
              <a:gd name="connsiteY125" fmla="*/ 1317755 h 1523767"/>
              <a:gd name="connsiteX126" fmla="*/ 45963 w 1547386"/>
              <a:gd name="connsiteY126" fmla="*/ 1261311 h 1523767"/>
              <a:gd name="connsiteX127" fmla="*/ 34674 w 1547386"/>
              <a:gd name="connsiteY127" fmla="*/ 1227444 h 1523767"/>
              <a:gd name="connsiteX128" fmla="*/ 12097 w 1547386"/>
              <a:gd name="connsiteY128" fmla="*/ 1103267 h 1523767"/>
              <a:gd name="connsiteX129" fmla="*/ 808 w 1547386"/>
              <a:gd name="connsiteY129" fmla="*/ 1058111 h 1523767"/>
              <a:gd name="connsiteX130" fmla="*/ 12097 w 1547386"/>
              <a:gd name="connsiteY130" fmla="*/ 900067 h 1523767"/>
              <a:gd name="connsiteX131" fmla="*/ 45963 w 1547386"/>
              <a:gd name="connsiteY131" fmla="*/ 866200 h 1523767"/>
              <a:gd name="connsiteX132" fmla="*/ 68541 w 1547386"/>
              <a:gd name="connsiteY132" fmla="*/ 832333 h 1523767"/>
              <a:gd name="connsiteX133" fmla="*/ 57252 w 1547386"/>
              <a:gd name="connsiteY133" fmla="*/ 798467 h 152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547386" h="1523767">
                <a:moveTo>
                  <a:pt x="632986" y="1069400"/>
                </a:moveTo>
                <a:cubicBezTo>
                  <a:pt x="629223" y="1080689"/>
                  <a:pt x="633477" y="1101584"/>
                  <a:pt x="621697" y="1103267"/>
                </a:cubicBezTo>
                <a:cubicBezTo>
                  <a:pt x="598137" y="1106633"/>
                  <a:pt x="576541" y="1088215"/>
                  <a:pt x="553963" y="1080689"/>
                </a:cubicBezTo>
                <a:cubicBezTo>
                  <a:pt x="542674" y="1076926"/>
                  <a:pt x="529998" y="1076001"/>
                  <a:pt x="520097" y="1069400"/>
                </a:cubicBezTo>
                <a:cubicBezTo>
                  <a:pt x="508808" y="1061874"/>
                  <a:pt x="498701" y="1052167"/>
                  <a:pt x="486230" y="1046822"/>
                </a:cubicBezTo>
                <a:cubicBezTo>
                  <a:pt x="471969" y="1040710"/>
                  <a:pt x="456126" y="1039296"/>
                  <a:pt x="441074" y="1035533"/>
                </a:cubicBezTo>
                <a:lnTo>
                  <a:pt x="373341" y="967800"/>
                </a:lnTo>
                <a:cubicBezTo>
                  <a:pt x="356513" y="950972"/>
                  <a:pt x="350763" y="900067"/>
                  <a:pt x="350763" y="900067"/>
                </a:cubicBezTo>
                <a:cubicBezTo>
                  <a:pt x="353634" y="845514"/>
                  <a:pt x="324068" y="712273"/>
                  <a:pt x="384630" y="651711"/>
                </a:cubicBezTo>
                <a:cubicBezTo>
                  <a:pt x="394224" y="642117"/>
                  <a:pt x="406362" y="635201"/>
                  <a:pt x="418497" y="629133"/>
                </a:cubicBezTo>
                <a:cubicBezTo>
                  <a:pt x="429140" y="623811"/>
                  <a:pt x="441074" y="621607"/>
                  <a:pt x="452363" y="617844"/>
                </a:cubicBezTo>
                <a:cubicBezTo>
                  <a:pt x="472536" y="678362"/>
                  <a:pt x="456778" y="626420"/>
                  <a:pt x="474941" y="708155"/>
                </a:cubicBezTo>
                <a:cubicBezTo>
                  <a:pt x="478307" y="723301"/>
                  <a:pt x="479291" y="739434"/>
                  <a:pt x="486230" y="753311"/>
                </a:cubicBezTo>
                <a:cubicBezTo>
                  <a:pt x="494644" y="770140"/>
                  <a:pt x="507852" y="784182"/>
                  <a:pt x="520097" y="798467"/>
                </a:cubicBezTo>
                <a:cubicBezTo>
                  <a:pt x="530487" y="810588"/>
                  <a:pt x="540102" y="824412"/>
                  <a:pt x="553963" y="832333"/>
                </a:cubicBezTo>
                <a:cubicBezTo>
                  <a:pt x="567434" y="840031"/>
                  <a:pt x="584067" y="839859"/>
                  <a:pt x="599119" y="843622"/>
                </a:cubicBezTo>
                <a:cubicBezTo>
                  <a:pt x="610408" y="839859"/>
                  <a:pt x="623694" y="839767"/>
                  <a:pt x="632986" y="832333"/>
                </a:cubicBezTo>
                <a:cubicBezTo>
                  <a:pt x="643580" y="823858"/>
                  <a:pt x="645970" y="808060"/>
                  <a:pt x="655563" y="798467"/>
                </a:cubicBezTo>
                <a:cubicBezTo>
                  <a:pt x="665157" y="788873"/>
                  <a:pt x="678141" y="783415"/>
                  <a:pt x="689430" y="775889"/>
                </a:cubicBezTo>
                <a:cubicBezTo>
                  <a:pt x="700520" y="731529"/>
                  <a:pt x="704972" y="708815"/>
                  <a:pt x="723297" y="663000"/>
                </a:cubicBezTo>
                <a:cubicBezTo>
                  <a:pt x="730823" y="644185"/>
                  <a:pt x="734096" y="623045"/>
                  <a:pt x="745874" y="606555"/>
                </a:cubicBezTo>
                <a:cubicBezTo>
                  <a:pt x="753760" y="595515"/>
                  <a:pt x="768452" y="591504"/>
                  <a:pt x="779741" y="583978"/>
                </a:cubicBezTo>
                <a:cubicBezTo>
                  <a:pt x="757177" y="471156"/>
                  <a:pt x="788796" y="574983"/>
                  <a:pt x="734586" y="493667"/>
                </a:cubicBezTo>
                <a:cubicBezTo>
                  <a:pt x="727985" y="483766"/>
                  <a:pt x="731711" y="468214"/>
                  <a:pt x="723297" y="459800"/>
                </a:cubicBezTo>
                <a:cubicBezTo>
                  <a:pt x="711397" y="447900"/>
                  <a:pt x="693898" y="443131"/>
                  <a:pt x="678141" y="437222"/>
                </a:cubicBezTo>
                <a:cubicBezTo>
                  <a:pt x="649202" y="426370"/>
                  <a:pt x="626413" y="428291"/>
                  <a:pt x="599119" y="414644"/>
                </a:cubicBezTo>
                <a:cubicBezTo>
                  <a:pt x="586984" y="408577"/>
                  <a:pt x="577723" y="397411"/>
                  <a:pt x="565252" y="392067"/>
                </a:cubicBezTo>
                <a:cubicBezTo>
                  <a:pt x="550991" y="385955"/>
                  <a:pt x="534624" y="386226"/>
                  <a:pt x="520097" y="380778"/>
                </a:cubicBezTo>
                <a:cubicBezTo>
                  <a:pt x="504340" y="374869"/>
                  <a:pt x="490566" y="364450"/>
                  <a:pt x="474941" y="358200"/>
                </a:cubicBezTo>
                <a:cubicBezTo>
                  <a:pt x="374186" y="317897"/>
                  <a:pt x="438498" y="356482"/>
                  <a:pt x="373341" y="313044"/>
                </a:cubicBezTo>
                <a:cubicBezTo>
                  <a:pt x="377104" y="290466"/>
                  <a:pt x="373274" y="265184"/>
                  <a:pt x="384630" y="245311"/>
                </a:cubicBezTo>
                <a:cubicBezTo>
                  <a:pt x="390534" y="234979"/>
                  <a:pt x="406651" y="235150"/>
                  <a:pt x="418497" y="234022"/>
                </a:cubicBezTo>
                <a:cubicBezTo>
                  <a:pt x="486029" y="227590"/>
                  <a:pt x="553964" y="226496"/>
                  <a:pt x="621697" y="222733"/>
                </a:cubicBezTo>
                <a:cubicBezTo>
                  <a:pt x="741145" y="252596"/>
                  <a:pt x="600485" y="212051"/>
                  <a:pt x="700719" y="256600"/>
                </a:cubicBezTo>
                <a:cubicBezTo>
                  <a:pt x="722467" y="266266"/>
                  <a:pt x="768452" y="279178"/>
                  <a:pt x="768452" y="279178"/>
                </a:cubicBezTo>
                <a:cubicBezTo>
                  <a:pt x="798556" y="275415"/>
                  <a:pt x="829494" y="275872"/>
                  <a:pt x="858763" y="267889"/>
                </a:cubicBezTo>
                <a:cubicBezTo>
                  <a:pt x="871853" y="264319"/>
                  <a:pt x="882035" y="236835"/>
                  <a:pt x="892630" y="245311"/>
                </a:cubicBezTo>
                <a:cubicBezTo>
                  <a:pt x="911214" y="260178"/>
                  <a:pt x="915208" y="313044"/>
                  <a:pt x="915208" y="313044"/>
                </a:cubicBezTo>
                <a:cubicBezTo>
                  <a:pt x="918971" y="365726"/>
                  <a:pt x="918662" y="418857"/>
                  <a:pt x="926497" y="471089"/>
                </a:cubicBezTo>
                <a:cubicBezTo>
                  <a:pt x="930027" y="494625"/>
                  <a:pt x="941548" y="516244"/>
                  <a:pt x="949074" y="538822"/>
                </a:cubicBezTo>
                <a:lnTo>
                  <a:pt x="960363" y="572689"/>
                </a:lnTo>
                <a:cubicBezTo>
                  <a:pt x="964126" y="617844"/>
                  <a:pt x="959204" y="664587"/>
                  <a:pt x="971652" y="708155"/>
                </a:cubicBezTo>
                <a:cubicBezTo>
                  <a:pt x="975379" y="721201"/>
                  <a:pt x="999451" y="718598"/>
                  <a:pt x="1005519" y="730733"/>
                </a:cubicBezTo>
                <a:cubicBezTo>
                  <a:pt x="1015755" y="751206"/>
                  <a:pt x="1001735" y="781241"/>
                  <a:pt x="1016808" y="798467"/>
                </a:cubicBezTo>
                <a:cubicBezTo>
                  <a:pt x="1032480" y="816377"/>
                  <a:pt x="1084541" y="821044"/>
                  <a:pt x="1084541" y="821044"/>
                </a:cubicBezTo>
                <a:cubicBezTo>
                  <a:pt x="1146385" y="728281"/>
                  <a:pt x="1054475" y="877378"/>
                  <a:pt x="1118408" y="685578"/>
                </a:cubicBezTo>
                <a:cubicBezTo>
                  <a:pt x="1126989" y="659835"/>
                  <a:pt x="1148511" y="640422"/>
                  <a:pt x="1163563" y="617844"/>
                </a:cubicBezTo>
                <a:cubicBezTo>
                  <a:pt x="1170163" y="607943"/>
                  <a:pt x="1167418" y="593270"/>
                  <a:pt x="1174852" y="583978"/>
                </a:cubicBezTo>
                <a:cubicBezTo>
                  <a:pt x="1183328" y="573383"/>
                  <a:pt x="1197430" y="568926"/>
                  <a:pt x="1208719" y="561400"/>
                </a:cubicBezTo>
                <a:cubicBezTo>
                  <a:pt x="1212482" y="576452"/>
                  <a:pt x="1218001" y="591170"/>
                  <a:pt x="1220008" y="606555"/>
                </a:cubicBezTo>
                <a:cubicBezTo>
                  <a:pt x="1229306" y="677842"/>
                  <a:pt x="1227924" y="750664"/>
                  <a:pt x="1242586" y="821044"/>
                </a:cubicBezTo>
                <a:cubicBezTo>
                  <a:pt x="1247061" y="842525"/>
                  <a:pt x="1267373" y="857514"/>
                  <a:pt x="1276452" y="877489"/>
                </a:cubicBezTo>
                <a:cubicBezTo>
                  <a:pt x="1286300" y="899155"/>
                  <a:pt x="1299030" y="945222"/>
                  <a:pt x="1299030" y="945222"/>
                </a:cubicBezTo>
                <a:cubicBezTo>
                  <a:pt x="1282543" y="994683"/>
                  <a:pt x="1296072" y="975515"/>
                  <a:pt x="1242586" y="1012955"/>
                </a:cubicBezTo>
                <a:cubicBezTo>
                  <a:pt x="1220356" y="1028516"/>
                  <a:pt x="1174852" y="1058111"/>
                  <a:pt x="1174852" y="1058111"/>
                </a:cubicBezTo>
                <a:cubicBezTo>
                  <a:pt x="1095275" y="1048164"/>
                  <a:pt x="1096459" y="1058488"/>
                  <a:pt x="1039386" y="1024244"/>
                </a:cubicBezTo>
                <a:cubicBezTo>
                  <a:pt x="1016118" y="1010283"/>
                  <a:pt x="971652" y="979089"/>
                  <a:pt x="971652" y="979089"/>
                </a:cubicBezTo>
                <a:cubicBezTo>
                  <a:pt x="964126" y="967800"/>
                  <a:pt x="957760" y="955645"/>
                  <a:pt x="949074" y="945222"/>
                </a:cubicBezTo>
                <a:cubicBezTo>
                  <a:pt x="938854" y="932957"/>
                  <a:pt x="924064" y="924639"/>
                  <a:pt x="915208" y="911355"/>
                </a:cubicBezTo>
                <a:cubicBezTo>
                  <a:pt x="908607" y="901454"/>
                  <a:pt x="907682" y="888778"/>
                  <a:pt x="903919" y="877489"/>
                </a:cubicBezTo>
                <a:cubicBezTo>
                  <a:pt x="892630" y="881252"/>
                  <a:pt x="879194" y="881160"/>
                  <a:pt x="870052" y="888778"/>
                </a:cubicBezTo>
                <a:cubicBezTo>
                  <a:pt x="859551" y="897529"/>
                  <a:pt x="823903" y="952358"/>
                  <a:pt x="813608" y="967800"/>
                </a:cubicBezTo>
                <a:cubicBezTo>
                  <a:pt x="806385" y="1184498"/>
                  <a:pt x="881539" y="1246094"/>
                  <a:pt x="768452" y="1340333"/>
                </a:cubicBezTo>
                <a:cubicBezTo>
                  <a:pt x="758029" y="1349019"/>
                  <a:pt x="746721" y="1356843"/>
                  <a:pt x="734586" y="1362911"/>
                </a:cubicBezTo>
                <a:cubicBezTo>
                  <a:pt x="723943" y="1368233"/>
                  <a:pt x="712008" y="1370437"/>
                  <a:pt x="700719" y="1374200"/>
                </a:cubicBezTo>
                <a:cubicBezTo>
                  <a:pt x="689430" y="1370437"/>
                  <a:pt x="678294" y="1366180"/>
                  <a:pt x="666852" y="1362911"/>
                </a:cubicBezTo>
                <a:cubicBezTo>
                  <a:pt x="651934" y="1358649"/>
                  <a:pt x="635957" y="1357734"/>
                  <a:pt x="621697" y="1351622"/>
                </a:cubicBezTo>
                <a:cubicBezTo>
                  <a:pt x="576906" y="1332426"/>
                  <a:pt x="594648" y="1324238"/>
                  <a:pt x="553963" y="1295178"/>
                </a:cubicBezTo>
                <a:cubicBezTo>
                  <a:pt x="540269" y="1285397"/>
                  <a:pt x="524186" y="1279435"/>
                  <a:pt x="508808" y="1272600"/>
                </a:cubicBezTo>
                <a:cubicBezTo>
                  <a:pt x="448051" y="1245597"/>
                  <a:pt x="459448" y="1251439"/>
                  <a:pt x="395919" y="1238733"/>
                </a:cubicBezTo>
                <a:cubicBezTo>
                  <a:pt x="380867" y="1227444"/>
                  <a:pt x="366636" y="1214968"/>
                  <a:pt x="350763" y="1204867"/>
                </a:cubicBezTo>
                <a:cubicBezTo>
                  <a:pt x="341867" y="1199206"/>
                  <a:pt x="260354" y="1155866"/>
                  <a:pt x="237874" y="1137133"/>
                </a:cubicBezTo>
                <a:cubicBezTo>
                  <a:pt x="205279" y="1109971"/>
                  <a:pt x="203630" y="1102700"/>
                  <a:pt x="181430" y="1069400"/>
                </a:cubicBezTo>
                <a:cubicBezTo>
                  <a:pt x="177667" y="1016718"/>
                  <a:pt x="170141" y="964171"/>
                  <a:pt x="170141" y="911355"/>
                </a:cubicBezTo>
                <a:cubicBezTo>
                  <a:pt x="170141" y="896339"/>
                  <a:pt x="185109" y="769925"/>
                  <a:pt x="192719" y="742022"/>
                </a:cubicBezTo>
                <a:cubicBezTo>
                  <a:pt x="198051" y="722472"/>
                  <a:pt x="208372" y="704622"/>
                  <a:pt x="215297" y="685578"/>
                </a:cubicBezTo>
                <a:cubicBezTo>
                  <a:pt x="223430" y="663212"/>
                  <a:pt x="237874" y="617844"/>
                  <a:pt x="237874" y="617844"/>
                </a:cubicBezTo>
                <a:cubicBezTo>
                  <a:pt x="234111" y="508718"/>
                  <a:pt x="236778" y="399181"/>
                  <a:pt x="226586" y="290467"/>
                </a:cubicBezTo>
                <a:cubicBezTo>
                  <a:pt x="225320" y="276959"/>
                  <a:pt x="214219" y="265534"/>
                  <a:pt x="204008" y="256600"/>
                </a:cubicBezTo>
                <a:cubicBezTo>
                  <a:pt x="183587" y="238731"/>
                  <a:pt x="136274" y="211444"/>
                  <a:pt x="136274" y="211444"/>
                </a:cubicBezTo>
                <a:cubicBezTo>
                  <a:pt x="124859" y="194321"/>
                  <a:pt x="102408" y="167080"/>
                  <a:pt x="102408" y="143711"/>
                </a:cubicBezTo>
                <a:cubicBezTo>
                  <a:pt x="102408" y="131811"/>
                  <a:pt x="104405" y="117278"/>
                  <a:pt x="113697" y="109844"/>
                </a:cubicBezTo>
                <a:cubicBezTo>
                  <a:pt x="125812" y="100152"/>
                  <a:pt x="143991" y="103013"/>
                  <a:pt x="158852" y="98555"/>
                </a:cubicBezTo>
                <a:cubicBezTo>
                  <a:pt x="181648" y="91716"/>
                  <a:pt x="204008" y="83504"/>
                  <a:pt x="226586" y="75978"/>
                </a:cubicBezTo>
                <a:cubicBezTo>
                  <a:pt x="242551" y="70657"/>
                  <a:pt x="256273" y="60029"/>
                  <a:pt x="271741" y="53400"/>
                </a:cubicBezTo>
                <a:cubicBezTo>
                  <a:pt x="282678" y="48712"/>
                  <a:pt x="294319" y="45874"/>
                  <a:pt x="305608" y="42111"/>
                </a:cubicBezTo>
                <a:cubicBezTo>
                  <a:pt x="316897" y="34585"/>
                  <a:pt x="325907" y="19533"/>
                  <a:pt x="339474" y="19533"/>
                </a:cubicBezTo>
                <a:cubicBezTo>
                  <a:pt x="699384" y="19533"/>
                  <a:pt x="630830" y="0"/>
                  <a:pt x="791030" y="53400"/>
                </a:cubicBezTo>
                <a:cubicBezTo>
                  <a:pt x="821134" y="49637"/>
                  <a:pt x="851677" y="48468"/>
                  <a:pt x="881341" y="42111"/>
                </a:cubicBezTo>
                <a:cubicBezTo>
                  <a:pt x="904612" y="37124"/>
                  <a:pt x="949074" y="19533"/>
                  <a:pt x="949074" y="19533"/>
                </a:cubicBezTo>
                <a:cubicBezTo>
                  <a:pt x="997993" y="23296"/>
                  <a:pt x="1047607" y="21780"/>
                  <a:pt x="1095830" y="30822"/>
                </a:cubicBezTo>
                <a:cubicBezTo>
                  <a:pt x="1109165" y="33322"/>
                  <a:pt x="1120763" y="43189"/>
                  <a:pt x="1129697" y="53400"/>
                </a:cubicBezTo>
                <a:cubicBezTo>
                  <a:pt x="1147565" y="73821"/>
                  <a:pt x="1174852" y="121133"/>
                  <a:pt x="1174852" y="121133"/>
                </a:cubicBezTo>
                <a:cubicBezTo>
                  <a:pt x="1139742" y="261573"/>
                  <a:pt x="1194172" y="31621"/>
                  <a:pt x="1152274" y="380778"/>
                </a:cubicBezTo>
                <a:cubicBezTo>
                  <a:pt x="1149439" y="404407"/>
                  <a:pt x="1129697" y="448511"/>
                  <a:pt x="1129697" y="448511"/>
                </a:cubicBezTo>
                <a:cubicBezTo>
                  <a:pt x="1159899" y="599519"/>
                  <a:pt x="1107811" y="433996"/>
                  <a:pt x="1378052" y="516244"/>
                </a:cubicBezTo>
                <a:cubicBezTo>
                  <a:pt x="1400820" y="523174"/>
                  <a:pt x="1400630" y="583978"/>
                  <a:pt x="1400630" y="583978"/>
                </a:cubicBezTo>
                <a:cubicBezTo>
                  <a:pt x="1404393" y="659237"/>
                  <a:pt x="1405661" y="734662"/>
                  <a:pt x="1411919" y="809755"/>
                </a:cubicBezTo>
                <a:cubicBezTo>
                  <a:pt x="1413207" y="825217"/>
                  <a:pt x="1417096" y="840650"/>
                  <a:pt x="1423208" y="854911"/>
                </a:cubicBezTo>
                <a:cubicBezTo>
                  <a:pt x="1428553" y="867382"/>
                  <a:pt x="1439718" y="876643"/>
                  <a:pt x="1445786" y="888778"/>
                </a:cubicBezTo>
                <a:cubicBezTo>
                  <a:pt x="1454848" y="906903"/>
                  <a:pt x="1457623" y="928038"/>
                  <a:pt x="1468363" y="945222"/>
                </a:cubicBezTo>
                <a:cubicBezTo>
                  <a:pt x="1476824" y="958760"/>
                  <a:pt x="1493659" y="965620"/>
                  <a:pt x="1502230" y="979089"/>
                </a:cubicBezTo>
                <a:cubicBezTo>
                  <a:pt x="1520300" y="1007484"/>
                  <a:pt x="1547386" y="1069400"/>
                  <a:pt x="1547386" y="1069400"/>
                </a:cubicBezTo>
                <a:cubicBezTo>
                  <a:pt x="1532334" y="1073163"/>
                  <a:pt x="1517148" y="1076427"/>
                  <a:pt x="1502230" y="1080689"/>
                </a:cubicBezTo>
                <a:cubicBezTo>
                  <a:pt x="1421530" y="1103746"/>
                  <a:pt x="1468639" y="1095562"/>
                  <a:pt x="1479652" y="1238733"/>
                </a:cubicBezTo>
                <a:cubicBezTo>
                  <a:pt x="1475889" y="1253785"/>
                  <a:pt x="1478055" y="1271774"/>
                  <a:pt x="1468363" y="1283889"/>
                </a:cubicBezTo>
                <a:cubicBezTo>
                  <a:pt x="1460930" y="1293181"/>
                  <a:pt x="1445938" y="1291909"/>
                  <a:pt x="1434497" y="1295178"/>
                </a:cubicBezTo>
                <a:cubicBezTo>
                  <a:pt x="1419579" y="1299440"/>
                  <a:pt x="1404393" y="1302704"/>
                  <a:pt x="1389341" y="1306467"/>
                </a:cubicBezTo>
                <a:cubicBezTo>
                  <a:pt x="1369660" y="1304007"/>
                  <a:pt x="1295476" y="1300730"/>
                  <a:pt x="1265163" y="1283889"/>
                </a:cubicBezTo>
                <a:cubicBezTo>
                  <a:pt x="1241443" y="1270711"/>
                  <a:pt x="1197430" y="1238733"/>
                  <a:pt x="1197430" y="1238733"/>
                </a:cubicBezTo>
                <a:cubicBezTo>
                  <a:pt x="1176617" y="1321986"/>
                  <a:pt x="1198983" y="1246398"/>
                  <a:pt x="1163563" y="1329044"/>
                </a:cubicBezTo>
                <a:cubicBezTo>
                  <a:pt x="1158875" y="1339981"/>
                  <a:pt x="1160688" y="1354497"/>
                  <a:pt x="1152274" y="1362911"/>
                </a:cubicBezTo>
                <a:cubicBezTo>
                  <a:pt x="1146875" y="1368310"/>
                  <a:pt x="1073643" y="1385391"/>
                  <a:pt x="1073252" y="1385489"/>
                </a:cubicBezTo>
                <a:cubicBezTo>
                  <a:pt x="1069489" y="1396778"/>
                  <a:pt x="1071646" y="1412439"/>
                  <a:pt x="1061963" y="1419355"/>
                </a:cubicBezTo>
                <a:cubicBezTo>
                  <a:pt x="1042597" y="1433188"/>
                  <a:pt x="994230" y="1441933"/>
                  <a:pt x="994230" y="1441933"/>
                </a:cubicBezTo>
                <a:cubicBezTo>
                  <a:pt x="986704" y="1453222"/>
                  <a:pt x="983157" y="1468609"/>
                  <a:pt x="971652" y="1475800"/>
                </a:cubicBezTo>
                <a:cubicBezTo>
                  <a:pt x="951471" y="1488414"/>
                  <a:pt x="923721" y="1485177"/>
                  <a:pt x="903919" y="1498378"/>
                </a:cubicBezTo>
                <a:lnTo>
                  <a:pt x="870052" y="1520955"/>
                </a:lnTo>
                <a:cubicBezTo>
                  <a:pt x="836185" y="1517192"/>
                  <a:pt x="799473" y="1523767"/>
                  <a:pt x="768452" y="1509667"/>
                </a:cubicBezTo>
                <a:cubicBezTo>
                  <a:pt x="753132" y="1502703"/>
                  <a:pt x="754223" y="1479122"/>
                  <a:pt x="745874" y="1464511"/>
                </a:cubicBezTo>
                <a:cubicBezTo>
                  <a:pt x="739143" y="1452731"/>
                  <a:pt x="730823" y="1441933"/>
                  <a:pt x="723297" y="1430644"/>
                </a:cubicBezTo>
                <a:cubicBezTo>
                  <a:pt x="700719" y="1434407"/>
                  <a:pt x="678452" y="1441933"/>
                  <a:pt x="655563" y="1441933"/>
                </a:cubicBezTo>
                <a:cubicBezTo>
                  <a:pt x="625956" y="1441933"/>
                  <a:pt x="555767" y="1431245"/>
                  <a:pt x="520097" y="1419355"/>
                </a:cubicBezTo>
                <a:cubicBezTo>
                  <a:pt x="489596" y="1409188"/>
                  <a:pt x="461703" y="1389358"/>
                  <a:pt x="429786" y="1385489"/>
                </a:cubicBezTo>
                <a:cubicBezTo>
                  <a:pt x="336321" y="1374160"/>
                  <a:pt x="241637" y="1377963"/>
                  <a:pt x="147563" y="1374200"/>
                </a:cubicBezTo>
                <a:cubicBezTo>
                  <a:pt x="133383" y="1364746"/>
                  <a:pt x="75541" y="1327088"/>
                  <a:pt x="68541" y="1317755"/>
                </a:cubicBezTo>
                <a:cubicBezTo>
                  <a:pt x="56382" y="1301544"/>
                  <a:pt x="53078" y="1280285"/>
                  <a:pt x="45963" y="1261311"/>
                </a:cubicBezTo>
                <a:cubicBezTo>
                  <a:pt x="41785" y="1250169"/>
                  <a:pt x="37560" y="1238988"/>
                  <a:pt x="34674" y="1227444"/>
                </a:cubicBezTo>
                <a:cubicBezTo>
                  <a:pt x="22571" y="1179031"/>
                  <a:pt x="22158" y="1153570"/>
                  <a:pt x="12097" y="1103267"/>
                </a:cubicBezTo>
                <a:cubicBezTo>
                  <a:pt x="9054" y="1088053"/>
                  <a:pt x="4571" y="1073163"/>
                  <a:pt x="808" y="1058111"/>
                </a:cubicBezTo>
                <a:cubicBezTo>
                  <a:pt x="4571" y="1005430"/>
                  <a:pt x="0" y="951479"/>
                  <a:pt x="12097" y="900067"/>
                </a:cubicBezTo>
                <a:cubicBezTo>
                  <a:pt x="15754" y="884527"/>
                  <a:pt x="35743" y="878465"/>
                  <a:pt x="45963" y="866200"/>
                </a:cubicBezTo>
                <a:cubicBezTo>
                  <a:pt x="54649" y="855777"/>
                  <a:pt x="61015" y="843622"/>
                  <a:pt x="68541" y="832333"/>
                </a:cubicBezTo>
                <a:lnTo>
                  <a:pt x="57252" y="79846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355976" y="6021288"/>
            <a:ext cx="4626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We consider the longitudinally reduced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stress tensor of the string.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6" name="下矢印 65"/>
          <p:cNvSpPr/>
          <p:nvPr/>
        </p:nvSpPr>
        <p:spPr>
          <a:xfrm>
            <a:off x="6300192" y="5661248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332656"/>
            <a:ext cx="426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Longitudinally reduced stress tensor</a:t>
            </a:r>
            <a:endParaRPr kumimoji="1" lang="ja-JP" altLang="en-US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268760"/>
            <a:ext cx="5184576" cy="74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827584" y="836712"/>
            <a:ext cx="556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stress tensor of the string can be written as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4" y="2132856"/>
            <a:ext cx="581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We define</a:t>
            </a:r>
            <a:r>
              <a:rPr kumimoji="1" lang="en-US" altLang="ja-JP" dirty="0" smtClean="0"/>
              <a:t> the longitudinally reduced stress tensor</a:t>
            </a:r>
            <a:endParaRPr kumimoji="1" lang="ja-JP" altLang="en-US" dirty="0"/>
          </a:p>
        </p:txBody>
      </p:sp>
      <p:pic>
        <p:nvPicPr>
          <p:cNvPr id="8" name="図 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267744" y="2780928"/>
            <a:ext cx="4104456" cy="385461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645024"/>
            <a:ext cx="6809581" cy="6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6084168" y="4293096"/>
            <a:ext cx="261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(Mass dimension = d)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5576" y="4725144"/>
            <a:ext cx="689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zero mode of                     for the transverse directions</a:t>
            </a:r>
            <a:endParaRPr kumimoji="1" lang="ja-JP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4725144"/>
            <a:ext cx="12638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5287684"/>
            <a:ext cx="5976664" cy="112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7164288" y="1412776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123728" y="2636912"/>
            <a:ext cx="4392488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611560" y="378904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475656" y="5229200"/>
            <a:ext cx="6336704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7584" y="105273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Since</a:t>
            </a:r>
            <a:endParaRPr kumimoji="1" lang="ja-JP" altLang="en-US" dirty="0"/>
          </a:p>
        </p:txBody>
      </p:sp>
      <p:pic>
        <p:nvPicPr>
          <p:cNvPr id="7" name="図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987824" y="908720"/>
            <a:ext cx="1872208" cy="674438"/>
          </a:xfrm>
          <a:prstGeom prst="rect">
            <a:avLst/>
          </a:prstGeom>
          <a:noFill/>
          <a:ln/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39" y="2276872"/>
            <a:ext cx="279097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683568" y="1772816"/>
            <a:ext cx="655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 shear viscosity of the longitudinally reduced string is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552" y="34290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where</a:t>
            </a:r>
            <a:endParaRPr kumimoji="1" lang="ja-JP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3429000"/>
            <a:ext cx="1728192" cy="33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3131840" y="3429000"/>
            <a:ext cx="570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is the volume of the transverse size of the string.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31640" y="4077072"/>
            <a:ext cx="626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does not change if the string is longitudinally reduced</a:t>
            </a:r>
            <a:endParaRPr kumimoji="1" lang="ja-JP" altLang="en-US" dirty="0"/>
          </a:p>
        </p:txBody>
      </p:sp>
      <p:pic>
        <p:nvPicPr>
          <p:cNvPr id="15" name="図 1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99592" y="4005064"/>
            <a:ext cx="288032" cy="576064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899592" y="4653136"/>
            <a:ext cx="457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because this quantity is dimensionless.</a:t>
            </a:r>
            <a:endParaRPr kumimoji="1" lang="ja-JP" altLang="en-US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5373216"/>
            <a:ext cx="2880320" cy="70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正方形/長方形 17"/>
          <p:cNvSpPr/>
          <p:nvPr/>
        </p:nvSpPr>
        <p:spPr>
          <a:xfrm>
            <a:off x="3131840" y="5229200"/>
            <a:ext cx="3168352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3059832" y="2204864"/>
            <a:ext cx="2952328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1560" y="404664"/>
            <a:ext cx="5872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Shear viscosity of the longitudinally reduced string</a:t>
            </a:r>
            <a:endParaRPr kumimoji="1" lang="ja-JP" alt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11560" y="332656"/>
            <a:ext cx="6734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Shear viscosity of the longitudinally reduced strin</a:t>
            </a:r>
            <a:r>
              <a:rPr lang="en-US" altLang="ja-JP" u="sng" dirty="0" smtClean="0"/>
              <a:t>g on the </a:t>
            </a:r>
          </a:p>
          <a:p>
            <a:r>
              <a:rPr lang="en-US" altLang="ja-JP" u="sng" dirty="0" smtClean="0"/>
              <a:t>stretched horizon</a:t>
            </a:r>
            <a:endParaRPr kumimoji="1" lang="ja-JP" altLang="en-US" u="sng" dirty="0"/>
          </a:p>
        </p:txBody>
      </p:sp>
      <p:sp>
        <p:nvSpPr>
          <p:cNvPr id="4" name="円/楕円 3"/>
          <p:cNvSpPr/>
          <p:nvPr/>
        </p:nvSpPr>
        <p:spPr>
          <a:xfrm>
            <a:off x="1115616" y="1484784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>
            <a:off x="866174" y="1309430"/>
            <a:ext cx="1670756" cy="1648759"/>
          </a:xfrm>
          <a:custGeom>
            <a:avLst/>
            <a:gdLst>
              <a:gd name="connsiteX0" fmla="*/ 248356 w 1670756"/>
              <a:gd name="connsiteY0" fmla="*/ 364608 h 1648759"/>
              <a:gd name="connsiteX1" fmla="*/ 316089 w 1670756"/>
              <a:gd name="connsiteY1" fmla="*/ 330742 h 1648759"/>
              <a:gd name="connsiteX2" fmla="*/ 383822 w 1670756"/>
              <a:gd name="connsiteY2" fmla="*/ 285586 h 1648759"/>
              <a:gd name="connsiteX3" fmla="*/ 417689 w 1670756"/>
              <a:gd name="connsiteY3" fmla="*/ 308164 h 1648759"/>
              <a:gd name="connsiteX4" fmla="*/ 428978 w 1670756"/>
              <a:gd name="connsiteY4" fmla="*/ 206564 h 1648759"/>
              <a:gd name="connsiteX5" fmla="*/ 440267 w 1670756"/>
              <a:gd name="connsiteY5" fmla="*/ 172697 h 1648759"/>
              <a:gd name="connsiteX6" fmla="*/ 406400 w 1670756"/>
              <a:gd name="connsiteY6" fmla="*/ 161408 h 1648759"/>
              <a:gd name="connsiteX7" fmla="*/ 383822 w 1670756"/>
              <a:gd name="connsiteY7" fmla="*/ 229142 h 1648759"/>
              <a:gd name="connsiteX8" fmla="*/ 361245 w 1670756"/>
              <a:gd name="connsiteY8" fmla="*/ 263008 h 1648759"/>
              <a:gd name="connsiteX9" fmla="*/ 372534 w 1670756"/>
              <a:gd name="connsiteY9" fmla="*/ 183986 h 1648759"/>
              <a:gd name="connsiteX10" fmla="*/ 406400 w 1670756"/>
              <a:gd name="connsiteY10" fmla="*/ 161408 h 1648759"/>
              <a:gd name="connsiteX11" fmla="*/ 632178 w 1670756"/>
              <a:gd name="connsiteY11" fmla="*/ 127542 h 1648759"/>
              <a:gd name="connsiteX12" fmla="*/ 654756 w 1670756"/>
              <a:gd name="connsiteY12" fmla="*/ 93675 h 1648759"/>
              <a:gd name="connsiteX13" fmla="*/ 553156 w 1670756"/>
              <a:gd name="connsiteY13" fmla="*/ 116253 h 1648759"/>
              <a:gd name="connsiteX14" fmla="*/ 508000 w 1670756"/>
              <a:gd name="connsiteY14" fmla="*/ 172697 h 1648759"/>
              <a:gd name="connsiteX15" fmla="*/ 485422 w 1670756"/>
              <a:gd name="connsiteY15" fmla="*/ 138830 h 1648759"/>
              <a:gd name="connsiteX16" fmla="*/ 575734 w 1670756"/>
              <a:gd name="connsiteY16" fmla="*/ 127542 h 1648759"/>
              <a:gd name="connsiteX17" fmla="*/ 564445 w 1670756"/>
              <a:gd name="connsiteY17" fmla="*/ 161408 h 1648759"/>
              <a:gd name="connsiteX18" fmla="*/ 598311 w 1670756"/>
              <a:gd name="connsiteY18" fmla="*/ 138830 h 1648759"/>
              <a:gd name="connsiteX19" fmla="*/ 711200 w 1670756"/>
              <a:gd name="connsiteY19" fmla="*/ 116253 h 1648759"/>
              <a:gd name="connsiteX20" fmla="*/ 835378 w 1670756"/>
              <a:gd name="connsiteY20" fmla="*/ 116253 h 1648759"/>
              <a:gd name="connsiteX21" fmla="*/ 824089 w 1670756"/>
              <a:gd name="connsiteY21" fmla="*/ 71097 h 1648759"/>
              <a:gd name="connsiteX22" fmla="*/ 699911 w 1670756"/>
              <a:gd name="connsiteY22" fmla="*/ 82386 h 1648759"/>
              <a:gd name="connsiteX23" fmla="*/ 778934 w 1670756"/>
              <a:gd name="connsiteY23" fmla="*/ 116253 h 1648759"/>
              <a:gd name="connsiteX24" fmla="*/ 846667 w 1670756"/>
              <a:gd name="connsiteY24" fmla="*/ 93675 h 1648759"/>
              <a:gd name="connsiteX25" fmla="*/ 880534 w 1670756"/>
              <a:gd name="connsiteY25" fmla="*/ 82386 h 1648759"/>
              <a:gd name="connsiteX26" fmla="*/ 1095022 w 1670756"/>
              <a:gd name="connsiteY26" fmla="*/ 93675 h 1648759"/>
              <a:gd name="connsiteX27" fmla="*/ 1049867 w 1670756"/>
              <a:gd name="connsiteY27" fmla="*/ 104964 h 1648759"/>
              <a:gd name="connsiteX28" fmla="*/ 959556 w 1670756"/>
              <a:gd name="connsiteY28" fmla="*/ 93675 h 1648759"/>
              <a:gd name="connsiteX29" fmla="*/ 903111 w 1670756"/>
              <a:gd name="connsiteY29" fmla="*/ 82386 h 1648759"/>
              <a:gd name="connsiteX30" fmla="*/ 835378 w 1670756"/>
              <a:gd name="connsiteY30" fmla="*/ 71097 h 1648759"/>
              <a:gd name="connsiteX31" fmla="*/ 677334 w 1670756"/>
              <a:gd name="connsiteY31" fmla="*/ 82386 h 1648759"/>
              <a:gd name="connsiteX32" fmla="*/ 711200 w 1670756"/>
              <a:gd name="connsiteY32" fmla="*/ 93675 h 1648759"/>
              <a:gd name="connsiteX33" fmla="*/ 778934 w 1670756"/>
              <a:gd name="connsiteY33" fmla="*/ 71097 h 1648759"/>
              <a:gd name="connsiteX34" fmla="*/ 790222 w 1670756"/>
              <a:gd name="connsiteY34" fmla="*/ 37230 h 1648759"/>
              <a:gd name="connsiteX35" fmla="*/ 880534 w 1670756"/>
              <a:gd name="connsiteY35" fmla="*/ 25942 h 1648759"/>
              <a:gd name="connsiteX36" fmla="*/ 914400 w 1670756"/>
              <a:gd name="connsiteY36" fmla="*/ 14653 h 1648759"/>
              <a:gd name="connsiteX37" fmla="*/ 993422 w 1670756"/>
              <a:gd name="connsiteY37" fmla="*/ 48519 h 1648759"/>
              <a:gd name="connsiteX38" fmla="*/ 1004711 w 1670756"/>
              <a:gd name="connsiteY38" fmla="*/ 104964 h 1648759"/>
              <a:gd name="connsiteX39" fmla="*/ 1027289 w 1670756"/>
              <a:gd name="connsiteY39" fmla="*/ 71097 h 1648759"/>
              <a:gd name="connsiteX40" fmla="*/ 993422 w 1670756"/>
              <a:gd name="connsiteY40" fmla="*/ 37230 h 1648759"/>
              <a:gd name="connsiteX41" fmla="*/ 936978 w 1670756"/>
              <a:gd name="connsiteY41" fmla="*/ 48519 h 1648759"/>
              <a:gd name="connsiteX42" fmla="*/ 925689 w 1670756"/>
              <a:gd name="connsiteY42" fmla="*/ 82386 h 1648759"/>
              <a:gd name="connsiteX43" fmla="*/ 835378 w 1670756"/>
              <a:gd name="connsiteY43" fmla="*/ 59808 h 1648759"/>
              <a:gd name="connsiteX44" fmla="*/ 936978 w 1670756"/>
              <a:gd name="connsiteY44" fmla="*/ 71097 h 1648759"/>
              <a:gd name="connsiteX45" fmla="*/ 1004711 w 1670756"/>
              <a:gd name="connsiteY45" fmla="*/ 93675 h 1648759"/>
              <a:gd name="connsiteX46" fmla="*/ 1083734 w 1670756"/>
              <a:gd name="connsiteY46" fmla="*/ 127542 h 1648759"/>
              <a:gd name="connsiteX47" fmla="*/ 1106311 w 1670756"/>
              <a:gd name="connsiteY47" fmla="*/ 161408 h 1648759"/>
              <a:gd name="connsiteX48" fmla="*/ 1151467 w 1670756"/>
              <a:gd name="connsiteY48" fmla="*/ 172697 h 1648759"/>
              <a:gd name="connsiteX49" fmla="*/ 1185334 w 1670756"/>
              <a:gd name="connsiteY49" fmla="*/ 195275 h 1648759"/>
              <a:gd name="connsiteX50" fmla="*/ 1207911 w 1670756"/>
              <a:gd name="connsiteY50" fmla="*/ 161408 h 1648759"/>
              <a:gd name="connsiteX51" fmla="*/ 1162756 w 1670756"/>
              <a:gd name="connsiteY51" fmla="*/ 59808 h 1648759"/>
              <a:gd name="connsiteX52" fmla="*/ 1140178 w 1670756"/>
              <a:gd name="connsiteY52" fmla="*/ 93675 h 1648759"/>
              <a:gd name="connsiteX53" fmla="*/ 1185334 w 1670756"/>
              <a:gd name="connsiteY53" fmla="*/ 172697 h 1648759"/>
              <a:gd name="connsiteX54" fmla="*/ 1230489 w 1670756"/>
              <a:gd name="connsiteY54" fmla="*/ 195275 h 1648759"/>
              <a:gd name="connsiteX55" fmla="*/ 1264356 w 1670756"/>
              <a:gd name="connsiteY55" fmla="*/ 217853 h 1648759"/>
              <a:gd name="connsiteX56" fmla="*/ 1241778 w 1670756"/>
              <a:gd name="connsiteY56" fmla="*/ 183986 h 1648759"/>
              <a:gd name="connsiteX57" fmla="*/ 1207911 w 1670756"/>
              <a:gd name="connsiteY57" fmla="*/ 150119 h 1648759"/>
              <a:gd name="connsiteX58" fmla="*/ 1298222 w 1670756"/>
              <a:gd name="connsiteY58" fmla="*/ 195275 h 1648759"/>
              <a:gd name="connsiteX59" fmla="*/ 1309511 w 1670756"/>
              <a:gd name="connsiteY59" fmla="*/ 195275 h 1648759"/>
              <a:gd name="connsiteX60" fmla="*/ 1343378 w 1670756"/>
              <a:gd name="connsiteY60" fmla="*/ 206564 h 1648759"/>
              <a:gd name="connsiteX61" fmla="*/ 1388534 w 1670756"/>
              <a:gd name="connsiteY61" fmla="*/ 240430 h 1648759"/>
              <a:gd name="connsiteX62" fmla="*/ 1444978 w 1670756"/>
              <a:gd name="connsiteY62" fmla="*/ 308164 h 1648759"/>
              <a:gd name="connsiteX63" fmla="*/ 1456267 w 1670756"/>
              <a:gd name="connsiteY63" fmla="*/ 342030 h 1648759"/>
              <a:gd name="connsiteX64" fmla="*/ 1388534 w 1670756"/>
              <a:gd name="connsiteY64" fmla="*/ 319453 h 1648759"/>
              <a:gd name="connsiteX65" fmla="*/ 1377245 w 1670756"/>
              <a:gd name="connsiteY65" fmla="*/ 285586 h 1648759"/>
              <a:gd name="connsiteX66" fmla="*/ 1365956 w 1670756"/>
              <a:gd name="connsiteY66" fmla="*/ 195275 h 1648759"/>
              <a:gd name="connsiteX67" fmla="*/ 1354667 w 1670756"/>
              <a:gd name="connsiteY67" fmla="*/ 161408 h 1648759"/>
              <a:gd name="connsiteX68" fmla="*/ 1399822 w 1670756"/>
              <a:gd name="connsiteY68" fmla="*/ 217853 h 1648759"/>
              <a:gd name="connsiteX69" fmla="*/ 1433689 w 1670756"/>
              <a:gd name="connsiteY69" fmla="*/ 240430 h 1648759"/>
              <a:gd name="connsiteX70" fmla="*/ 1456267 w 1670756"/>
              <a:gd name="connsiteY70" fmla="*/ 342030 h 1648759"/>
              <a:gd name="connsiteX71" fmla="*/ 1467556 w 1670756"/>
              <a:gd name="connsiteY71" fmla="*/ 375897 h 1648759"/>
              <a:gd name="connsiteX72" fmla="*/ 1478845 w 1670756"/>
              <a:gd name="connsiteY72" fmla="*/ 432342 h 1648759"/>
              <a:gd name="connsiteX73" fmla="*/ 1512711 w 1670756"/>
              <a:gd name="connsiteY73" fmla="*/ 511364 h 1648759"/>
              <a:gd name="connsiteX74" fmla="*/ 1524000 w 1670756"/>
              <a:gd name="connsiteY74" fmla="*/ 579097 h 1648759"/>
              <a:gd name="connsiteX75" fmla="*/ 1490134 w 1670756"/>
              <a:gd name="connsiteY75" fmla="*/ 567808 h 1648759"/>
              <a:gd name="connsiteX76" fmla="*/ 1478845 w 1670756"/>
              <a:gd name="connsiteY76" fmla="*/ 533942 h 1648759"/>
              <a:gd name="connsiteX77" fmla="*/ 1490134 w 1670756"/>
              <a:gd name="connsiteY77" fmla="*/ 432342 h 1648759"/>
              <a:gd name="connsiteX78" fmla="*/ 1501422 w 1670756"/>
              <a:gd name="connsiteY78" fmla="*/ 364608 h 1648759"/>
              <a:gd name="connsiteX79" fmla="*/ 1501422 w 1670756"/>
              <a:gd name="connsiteY79" fmla="*/ 477497 h 1648759"/>
              <a:gd name="connsiteX80" fmla="*/ 1535289 w 1670756"/>
              <a:gd name="connsiteY80" fmla="*/ 500075 h 1648759"/>
              <a:gd name="connsiteX81" fmla="*/ 1569156 w 1670756"/>
              <a:gd name="connsiteY81" fmla="*/ 714564 h 1648759"/>
              <a:gd name="connsiteX82" fmla="*/ 1569156 w 1670756"/>
              <a:gd name="connsiteY82" fmla="*/ 635542 h 1648759"/>
              <a:gd name="connsiteX83" fmla="*/ 1557867 w 1670756"/>
              <a:gd name="connsiteY83" fmla="*/ 579097 h 1648759"/>
              <a:gd name="connsiteX84" fmla="*/ 1580445 w 1670756"/>
              <a:gd name="connsiteY84" fmla="*/ 612964 h 1648759"/>
              <a:gd name="connsiteX85" fmla="*/ 1614311 w 1670756"/>
              <a:gd name="connsiteY85" fmla="*/ 737142 h 1648759"/>
              <a:gd name="connsiteX86" fmla="*/ 1648178 w 1670756"/>
              <a:gd name="connsiteY86" fmla="*/ 759719 h 1648759"/>
              <a:gd name="connsiteX87" fmla="*/ 1670756 w 1670756"/>
              <a:gd name="connsiteY87" fmla="*/ 793586 h 1648759"/>
              <a:gd name="connsiteX88" fmla="*/ 1535289 w 1670756"/>
              <a:gd name="connsiteY88" fmla="*/ 838742 h 1648759"/>
              <a:gd name="connsiteX89" fmla="*/ 1569156 w 1670756"/>
              <a:gd name="connsiteY89" fmla="*/ 861319 h 1648759"/>
              <a:gd name="connsiteX90" fmla="*/ 1580445 w 1670756"/>
              <a:gd name="connsiteY90" fmla="*/ 793586 h 1648759"/>
              <a:gd name="connsiteX91" fmla="*/ 1603022 w 1670756"/>
              <a:gd name="connsiteY91" fmla="*/ 680697 h 1648759"/>
              <a:gd name="connsiteX92" fmla="*/ 1591734 w 1670756"/>
              <a:gd name="connsiteY92" fmla="*/ 748430 h 1648759"/>
              <a:gd name="connsiteX93" fmla="*/ 1625600 w 1670756"/>
              <a:gd name="connsiteY93" fmla="*/ 883897 h 1648759"/>
              <a:gd name="connsiteX94" fmla="*/ 1614311 w 1670756"/>
              <a:gd name="connsiteY94" fmla="*/ 1053230 h 1648759"/>
              <a:gd name="connsiteX95" fmla="*/ 1591734 w 1670756"/>
              <a:gd name="connsiteY95" fmla="*/ 1019364 h 1648759"/>
              <a:gd name="connsiteX96" fmla="*/ 1603022 w 1670756"/>
              <a:gd name="connsiteY96" fmla="*/ 872608 h 1648759"/>
              <a:gd name="connsiteX97" fmla="*/ 1636889 w 1670756"/>
              <a:gd name="connsiteY97" fmla="*/ 861319 h 1648759"/>
              <a:gd name="connsiteX98" fmla="*/ 1636889 w 1670756"/>
              <a:gd name="connsiteY98" fmla="*/ 962919 h 1648759"/>
              <a:gd name="connsiteX99" fmla="*/ 1603022 w 1670756"/>
              <a:gd name="connsiteY99" fmla="*/ 929053 h 1648759"/>
              <a:gd name="connsiteX100" fmla="*/ 1580445 w 1670756"/>
              <a:gd name="connsiteY100" fmla="*/ 962919 h 1648759"/>
              <a:gd name="connsiteX101" fmla="*/ 1557867 w 1670756"/>
              <a:gd name="connsiteY101" fmla="*/ 1064519 h 1648759"/>
              <a:gd name="connsiteX102" fmla="*/ 1546578 w 1670756"/>
              <a:gd name="connsiteY102" fmla="*/ 1098386 h 1648759"/>
              <a:gd name="connsiteX103" fmla="*/ 1535289 w 1670756"/>
              <a:gd name="connsiteY103" fmla="*/ 1154830 h 1648759"/>
              <a:gd name="connsiteX104" fmla="*/ 1524000 w 1670756"/>
              <a:gd name="connsiteY104" fmla="*/ 985497 h 1648759"/>
              <a:gd name="connsiteX105" fmla="*/ 1557867 w 1670756"/>
              <a:gd name="connsiteY105" fmla="*/ 996786 h 1648759"/>
              <a:gd name="connsiteX106" fmla="*/ 1580445 w 1670756"/>
              <a:gd name="connsiteY106" fmla="*/ 1064519 h 1648759"/>
              <a:gd name="connsiteX107" fmla="*/ 1569156 w 1670756"/>
              <a:gd name="connsiteY107" fmla="*/ 1143542 h 1648759"/>
              <a:gd name="connsiteX108" fmla="*/ 1557867 w 1670756"/>
              <a:gd name="connsiteY108" fmla="*/ 1109675 h 1648759"/>
              <a:gd name="connsiteX109" fmla="*/ 1546578 w 1670756"/>
              <a:gd name="connsiteY109" fmla="*/ 1143542 h 1648759"/>
              <a:gd name="connsiteX110" fmla="*/ 1535289 w 1670756"/>
              <a:gd name="connsiteY110" fmla="*/ 1256430 h 1648759"/>
              <a:gd name="connsiteX111" fmla="*/ 1524000 w 1670756"/>
              <a:gd name="connsiteY111" fmla="*/ 1290297 h 1648759"/>
              <a:gd name="connsiteX112" fmla="*/ 1490134 w 1670756"/>
              <a:gd name="connsiteY112" fmla="*/ 1301586 h 1648759"/>
              <a:gd name="connsiteX113" fmla="*/ 1490134 w 1670756"/>
              <a:gd name="connsiteY113" fmla="*/ 1233853 h 1648759"/>
              <a:gd name="connsiteX114" fmla="*/ 1478845 w 1670756"/>
              <a:gd name="connsiteY114" fmla="*/ 1199986 h 1648759"/>
              <a:gd name="connsiteX115" fmla="*/ 1456267 w 1670756"/>
              <a:gd name="connsiteY115" fmla="*/ 1233853 h 1648759"/>
              <a:gd name="connsiteX116" fmla="*/ 1444978 w 1670756"/>
              <a:gd name="connsiteY116" fmla="*/ 1267719 h 1648759"/>
              <a:gd name="connsiteX117" fmla="*/ 1411111 w 1670756"/>
              <a:gd name="connsiteY117" fmla="*/ 1290297 h 1648759"/>
              <a:gd name="connsiteX118" fmla="*/ 1399822 w 1670756"/>
              <a:gd name="connsiteY118" fmla="*/ 1324164 h 1648759"/>
              <a:gd name="connsiteX119" fmla="*/ 1467556 w 1670756"/>
              <a:gd name="connsiteY119" fmla="*/ 1211275 h 1648759"/>
              <a:gd name="connsiteX120" fmla="*/ 1501422 w 1670756"/>
              <a:gd name="connsiteY120" fmla="*/ 1177408 h 1648759"/>
              <a:gd name="connsiteX121" fmla="*/ 1512711 w 1670756"/>
              <a:gd name="connsiteY121" fmla="*/ 1120964 h 1648759"/>
              <a:gd name="connsiteX122" fmla="*/ 1535289 w 1670756"/>
              <a:gd name="connsiteY122" fmla="*/ 1188697 h 1648759"/>
              <a:gd name="connsiteX123" fmla="*/ 1456267 w 1670756"/>
              <a:gd name="connsiteY123" fmla="*/ 1290297 h 1648759"/>
              <a:gd name="connsiteX124" fmla="*/ 1444978 w 1670756"/>
              <a:gd name="connsiteY124" fmla="*/ 1324164 h 1648759"/>
              <a:gd name="connsiteX125" fmla="*/ 1433689 w 1670756"/>
              <a:gd name="connsiteY125" fmla="*/ 1369319 h 1648759"/>
              <a:gd name="connsiteX126" fmla="*/ 1365956 w 1670756"/>
              <a:gd name="connsiteY126" fmla="*/ 1391897 h 1648759"/>
              <a:gd name="connsiteX127" fmla="*/ 1332089 w 1670756"/>
              <a:gd name="connsiteY127" fmla="*/ 1414475 h 1648759"/>
              <a:gd name="connsiteX128" fmla="*/ 1309511 w 1670756"/>
              <a:gd name="connsiteY128" fmla="*/ 1312875 h 1648759"/>
              <a:gd name="connsiteX129" fmla="*/ 1377245 w 1670756"/>
              <a:gd name="connsiteY129" fmla="*/ 1301586 h 1648759"/>
              <a:gd name="connsiteX130" fmla="*/ 1422400 w 1670756"/>
              <a:gd name="connsiteY130" fmla="*/ 1290297 h 1648759"/>
              <a:gd name="connsiteX131" fmla="*/ 1456267 w 1670756"/>
              <a:gd name="connsiteY131" fmla="*/ 1312875 h 1648759"/>
              <a:gd name="connsiteX132" fmla="*/ 1388534 w 1670756"/>
              <a:gd name="connsiteY132" fmla="*/ 1324164 h 1648759"/>
              <a:gd name="connsiteX133" fmla="*/ 1309511 w 1670756"/>
              <a:gd name="connsiteY133" fmla="*/ 1346742 h 1648759"/>
              <a:gd name="connsiteX134" fmla="*/ 1298222 w 1670756"/>
              <a:gd name="connsiteY134" fmla="*/ 1380608 h 1648759"/>
              <a:gd name="connsiteX135" fmla="*/ 1286934 w 1670756"/>
              <a:gd name="connsiteY135" fmla="*/ 1437053 h 1648759"/>
              <a:gd name="connsiteX136" fmla="*/ 1219200 w 1670756"/>
              <a:gd name="connsiteY136" fmla="*/ 1459630 h 1648759"/>
              <a:gd name="connsiteX137" fmla="*/ 1185334 w 1670756"/>
              <a:gd name="connsiteY137" fmla="*/ 1482208 h 1648759"/>
              <a:gd name="connsiteX138" fmla="*/ 1196622 w 1670756"/>
              <a:gd name="connsiteY138" fmla="*/ 1437053 h 1648759"/>
              <a:gd name="connsiteX139" fmla="*/ 1106311 w 1670756"/>
              <a:gd name="connsiteY139" fmla="*/ 1425764 h 1648759"/>
              <a:gd name="connsiteX140" fmla="*/ 1151467 w 1670756"/>
              <a:gd name="connsiteY140" fmla="*/ 1493497 h 1648759"/>
              <a:gd name="connsiteX141" fmla="*/ 1185334 w 1670756"/>
              <a:gd name="connsiteY141" fmla="*/ 1470919 h 1648759"/>
              <a:gd name="connsiteX142" fmla="*/ 1241778 w 1670756"/>
              <a:gd name="connsiteY142" fmla="*/ 1414475 h 1648759"/>
              <a:gd name="connsiteX143" fmla="*/ 1219200 w 1670756"/>
              <a:gd name="connsiteY143" fmla="*/ 1448342 h 1648759"/>
              <a:gd name="connsiteX144" fmla="*/ 1151467 w 1670756"/>
              <a:gd name="connsiteY144" fmla="*/ 1482208 h 1648759"/>
              <a:gd name="connsiteX145" fmla="*/ 1027289 w 1670756"/>
              <a:gd name="connsiteY145" fmla="*/ 1561230 h 1648759"/>
              <a:gd name="connsiteX146" fmla="*/ 925689 w 1670756"/>
              <a:gd name="connsiteY146" fmla="*/ 1549942 h 1648759"/>
              <a:gd name="connsiteX147" fmla="*/ 914400 w 1670756"/>
              <a:gd name="connsiteY147" fmla="*/ 1516075 h 1648759"/>
              <a:gd name="connsiteX148" fmla="*/ 1095022 w 1670756"/>
              <a:gd name="connsiteY148" fmla="*/ 1504786 h 1648759"/>
              <a:gd name="connsiteX149" fmla="*/ 970845 w 1670756"/>
              <a:gd name="connsiteY149" fmla="*/ 1482208 h 1648759"/>
              <a:gd name="connsiteX150" fmla="*/ 914400 w 1670756"/>
              <a:gd name="connsiteY150" fmla="*/ 1459630 h 1648759"/>
              <a:gd name="connsiteX151" fmla="*/ 959556 w 1670756"/>
              <a:gd name="connsiteY151" fmla="*/ 1470919 h 1648759"/>
              <a:gd name="connsiteX152" fmla="*/ 1038578 w 1670756"/>
              <a:gd name="connsiteY152" fmla="*/ 1482208 h 1648759"/>
              <a:gd name="connsiteX153" fmla="*/ 1027289 w 1670756"/>
              <a:gd name="connsiteY153" fmla="*/ 1516075 h 1648759"/>
              <a:gd name="connsiteX154" fmla="*/ 970845 w 1670756"/>
              <a:gd name="connsiteY154" fmla="*/ 1527364 h 1648759"/>
              <a:gd name="connsiteX155" fmla="*/ 936978 w 1670756"/>
              <a:gd name="connsiteY155" fmla="*/ 1538653 h 1648759"/>
              <a:gd name="connsiteX156" fmla="*/ 891822 w 1670756"/>
              <a:gd name="connsiteY156" fmla="*/ 1549942 h 1648759"/>
              <a:gd name="connsiteX157" fmla="*/ 778934 w 1670756"/>
              <a:gd name="connsiteY157" fmla="*/ 1538653 h 1648759"/>
              <a:gd name="connsiteX158" fmla="*/ 835378 w 1670756"/>
              <a:gd name="connsiteY158" fmla="*/ 1549942 h 1648759"/>
              <a:gd name="connsiteX159" fmla="*/ 857956 w 1670756"/>
              <a:gd name="connsiteY159" fmla="*/ 1516075 h 1648759"/>
              <a:gd name="connsiteX160" fmla="*/ 835378 w 1670756"/>
              <a:gd name="connsiteY160" fmla="*/ 1504786 h 1648759"/>
              <a:gd name="connsiteX161" fmla="*/ 801511 w 1670756"/>
              <a:gd name="connsiteY161" fmla="*/ 1493497 h 1648759"/>
              <a:gd name="connsiteX162" fmla="*/ 778934 w 1670756"/>
              <a:gd name="connsiteY162" fmla="*/ 1527364 h 1648759"/>
              <a:gd name="connsiteX163" fmla="*/ 688622 w 1670756"/>
              <a:gd name="connsiteY163" fmla="*/ 1527364 h 1648759"/>
              <a:gd name="connsiteX164" fmla="*/ 654756 w 1670756"/>
              <a:gd name="connsiteY164" fmla="*/ 1493497 h 1648759"/>
              <a:gd name="connsiteX165" fmla="*/ 609600 w 1670756"/>
              <a:gd name="connsiteY165" fmla="*/ 1425764 h 1648759"/>
              <a:gd name="connsiteX166" fmla="*/ 620889 w 1670756"/>
              <a:gd name="connsiteY166" fmla="*/ 1459630 h 1648759"/>
              <a:gd name="connsiteX167" fmla="*/ 688622 w 1670756"/>
              <a:gd name="connsiteY167" fmla="*/ 1493497 h 1648759"/>
              <a:gd name="connsiteX168" fmla="*/ 677334 w 1670756"/>
              <a:gd name="connsiteY168" fmla="*/ 1527364 h 1648759"/>
              <a:gd name="connsiteX169" fmla="*/ 666045 w 1670756"/>
              <a:gd name="connsiteY169" fmla="*/ 1493497 h 1648759"/>
              <a:gd name="connsiteX170" fmla="*/ 654756 w 1670756"/>
              <a:gd name="connsiteY170" fmla="*/ 1448342 h 1648759"/>
              <a:gd name="connsiteX171" fmla="*/ 598311 w 1670756"/>
              <a:gd name="connsiteY171" fmla="*/ 1459630 h 1648759"/>
              <a:gd name="connsiteX172" fmla="*/ 530578 w 1670756"/>
              <a:gd name="connsiteY172" fmla="*/ 1504786 h 1648759"/>
              <a:gd name="connsiteX173" fmla="*/ 496711 w 1670756"/>
              <a:gd name="connsiteY173" fmla="*/ 1448342 h 1648759"/>
              <a:gd name="connsiteX174" fmla="*/ 530578 w 1670756"/>
              <a:gd name="connsiteY174" fmla="*/ 1459630 h 1648759"/>
              <a:gd name="connsiteX175" fmla="*/ 564445 w 1670756"/>
              <a:gd name="connsiteY175" fmla="*/ 1482208 h 1648759"/>
              <a:gd name="connsiteX176" fmla="*/ 553156 w 1670756"/>
              <a:gd name="connsiteY176" fmla="*/ 1437053 h 1648759"/>
              <a:gd name="connsiteX177" fmla="*/ 496711 w 1670756"/>
              <a:gd name="connsiteY177" fmla="*/ 1380608 h 1648759"/>
              <a:gd name="connsiteX178" fmla="*/ 451556 w 1670756"/>
              <a:gd name="connsiteY178" fmla="*/ 1369319 h 1648759"/>
              <a:gd name="connsiteX179" fmla="*/ 428978 w 1670756"/>
              <a:gd name="connsiteY179" fmla="*/ 1403186 h 1648759"/>
              <a:gd name="connsiteX180" fmla="*/ 383822 w 1670756"/>
              <a:gd name="connsiteY180" fmla="*/ 1425764 h 1648759"/>
              <a:gd name="connsiteX181" fmla="*/ 361245 w 1670756"/>
              <a:gd name="connsiteY181" fmla="*/ 1391897 h 1648759"/>
              <a:gd name="connsiteX182" fmla="*/ 372534 w 1670756"/>
              <a:gd name="connsiteY182" fmla="*/ 1358030 h 1648759"/>
              <a:gd name="connsiteX183" fmla="*/ 361245 w 1670756"/>
              <a:gd name="connsiteY183" fmla="*/ 1256430 h 1648759"/>
              <a:gd name="connsiteX184" fmla="*/ 395111 w 1670756"/>
              <a:gd name="connsiteY184" fmla="*/ 1290297 h 1648759"/>
              <a:gd name="connsiteX185" fmla="*/ 361245 w 1670756"/>
              <a:gd name="connsiteY185" fmla="*/ 1279008 h 1648759"/>
              <a:gd name="connsiteX186" fmla="*/ 316089 w 1670756"/>
              <a:gd name="connsiteY186" fmla="*/ 1222564 h 1648759"/>
              <a:gd name="connsiteX187" fmla="*/ 282222 w 1670756"/>
              <a:gd name="connsiteY187" fmla="*/ 1233853 h 1648759"/>
              <a:gd name="connsiteX188" fmla="*/ 282222 w 1670756"/>
              <a:gd name="connsiteY188" fmla="*/ 1312875 h 1648759"/>
              <a:gd name="connsiteX189" fmla="*/ 316089 w 1670756"/>
              <a:gd name="connsiteY189" fmla="*/ 1290297 h 1648759"/>
              <a:gd name="connsiteX190" fmla="*/ 327378 w 1670756"/>
              <a:gd name="connsiteY190" fmla="*/ 1324164 h 1648759"/>
              <a:gd name="connsiteX191" fmla="*/ 338667 w 1670756"/>
              <a:gd name="connsiteY191" fmla="*/ 1256430 h 1648759"/>
              <a:gd name="connsiteX192" fmla="*/ 304800 w 1670756"/>
              <a:gd name="connsiteY192" fmla="*/ 1245142 h 1648759"/>
              <a:gd name="connsiteX193" fmla="*/ 225778 w 1670756"/>
              <a:gd name="connsiteY193" fmla="*/ 1143542 h 1648759"/>
              <a:gd name="connsiteX194" fmla="*/ 191911 w 1670756"/>
              <a:gd name="connsiteY194" fmla="*/ 1053230 h 1648759"/>
              <a:gd name="connsiteX195" fmla="*/ 135467 w 1670756"/>
              <a:gd name="connsiteY195" fmla="*/ 1030653 h 1648759"/>
              <a:gd name="connsiteX196" fmla="*/ 90311 w 1670756"/>
              <a:gd name="connsiteY196" fmla="*/ 951630 h 1648759"/>
              <a:gd name="connsiteX197" fmla="*/ 101600 w 1670756"/>
              <a:gd name="connsiteY197" fmla="*/ 906475 h 1648759"/>
              <a:gd name="connsiteX198" fmla="*/ 135467 w 1670756"/>
              <a:gd name="connsiteY198" fmla="*/ 872608 h 1648759"/>
              <a:gd name="connsiteX199" fmla="*/ 169334 w 1670756"/>
              <a:gd name="connsiteY199" fmla="*/ 861319 h 1648759"/>
              <a:gd name="connsiteX200" fmla="*/ 180622 w 1670756"/>
              <a:gd name="connsiteY200" fmla="*/ 827453 h 1648759"/>
              <a:gd name="connsiteX201" fmla="*/ 146756 w 1670756"/>
              <a:gd name="connsiteY201" fmla="*/ 804875 h 1648759"/>
              <a:gd name="connsiteX202" fmla="*/ 112889 w 1670756"/>
              <a:gd name="connsiteY202" fmla="*/ 737142 h 1648759"/>
              <a:gd name="connsiteX203" fmla="*/ 146756 w 1670756"/>
              <a:gd name="connsiteY203" fmla="*/ 680697 h 1648759"/>
              <a:gd name="connsiteX204" fmla="*/ 90311 w 1670756"/>
              <a:gd name="connsiteY204" fmla="*/ 771008 h 1648759"/>
              <a:gd name="connsiteX205" fmla="*/ 11289 w 1670756"/>
              <a:gd name="connsiteY205" fmla="*/ 917764 h 1648759"/>
              <a:gd name="connsiteX206" fmla="*/ 0 w 1670756"/>
              <a:gd name="connsiteY206" fmla="*/ 951630 h 1648759"/>
              <a:gd name="connsiteX207" fmla="*/ 45156 w 1670756"/>
              <a:gd name="connsiteY207" fmla="*/ 996786 h 1648759"/>
              <a:gd name="connsiteX208" fmla="*/ 56445 w 1670756"/>
              <a:gd name="connsiteY208" fmla="*/ 962919 h 1648759"/>
              <a:gd name="connsiteX209" fmla="*/ 67734 w 1670756"/>
              <a:gd name="connsiteY209" fmla="*/ 1008075 h 1648759"/>
              <a:gd name="connsiteX210" fmla="*/ 135467 w 1670756"/>
              <a:gd name="connsiteY210" fmla="*/ 1064519 h 1648759"/>
              <a:gd name="connsiteX211" fmla="*/ 146756 w 1670756"/>
              <a:gd name="connsiteY211" fmla="*/ 1267719 h 1648759"/>
              <a:gd name="connsiteX212" fmla="*/ 180622 w 1670756"/>
              <a:gd name="connsiteY212" fmla="*/ 1279008 h 1648759"/>
              <a:gd name="connsiteX213" fmla="*/ 214489 w 1670756"/>
              <a:gd name="connsiteY213" fmla="*/ 1312875 h 1648759"/>
              <a:gd name="connsiteX214" fmla="*/ 248356 w 1670756"/>
              <a:gd name="connsiteY214" fmla="*/ 1166119 h 1648759"/>
              <a:gd name="connsiteX215" fmla="*/ 282222 w 1670756"/>
              <a:gd name="connsiteY215" fmla="*/ 1143542 h 1648759"/>
              <a:gd name="connsiteX216" fmla="*/ 270934 w 1670756"/>
              <a:gd name="connsiteY216" fmla="*/ 1041942 h 1648759"/>
              <a:gd name="connsiteX217" fmla="*/ 259645 w 1670756"/>
              <a:gd name="connsiteY217" fmla="*/ 1008075 h 1648759"/>
              <a:gd name="connsiteX218" fmla="*/ 225778 w 1670756"/>
              <a:gd name="connsiteY218" fmla="*/ 1019364 h 1648759"/>
              <a:gd name="connsiteX219" fmla="*/ 191911 w 1670756"/>
              <a:gd name="connsiteY219" fmla="*/ 940342 h 1648759"/>
              <a:gd name="connsiteX220" fmla="*/ 169334 w 1670756"/>
              <a:gd name="connsiteY220" fmla="*/ 906475 h 1648759"/>
              <a:gd name="connsiteX221" fmla="*/ 135467 w 1670756"/>
              <a:gd name="connsiteY221" fmla="*/ 838742 h 1648759"/>
              <a:gd name="connsiteX222" fmla="*/ 124178 w 1670756"/>
              <a:gd name="connsiteY222" fmla="*/ 793586 h 1648759"/>
              <a:gd name="connsiteX223" fmla="*/ 112889 w 1670756"/>
              <a:gd name="connsiteY223" fmla="*/ 759719 h 1648759"/>
              <a:gd name="connsiteX224" fmla="*/ 158045 w 1670756"/>
              <a:gd name="connsiteY224" fmla="*/ 680697 h 1648759"/>
              <a:gd name="connsiteX225" fmla="*/ 180622 w 1670756"/>
              <a:gd name="connsiteY225" fmla="*/ 646830 h 1648759"/>
              <a:gd name="connsiteX226" fmla="*/ 169334 w 1670756"/>
              <a:gd name="connsiteY226" fmla="*/ 612964 h 1648759"/>
              <a:gd name="connsiteX227" fmla="*/ 203200 w 1670756"/>
              <a:gd name="connsiteY227" fmla="*/ 601675 h 1648759"/>
              <a:gd name="connsiteX228" fmla="*/ 146756 w 1670756"/>
              <a:gd name="connsiteY228" fmla="*/ 522653 h 1648759"/>
              <a:gd name="connsiteX229" fmla="*/ 158045 w 1670756"/>
              <a:gd name="connsiteY229" fmla="*/ 488786 h 1648759"/>
              <a:gd name="connsiteX230" fmla="*/ 225778 w 1670756"/>
              <a:gd name="connsiteY230" fmla="*/ 466208 h 1648759"/>
              <a:gd name="connsiteX231" fmla="*/ 293511 w 1670756"/>
              <a:gd name="connsiteY231" fmla="*/ 409764 h 1648759"/>
              <a:gd name="connsiteX232" fmla="*/ 338667 w 1670756"/>
              <a:gd name="connsiteY232" fmla="*/ 342030 h 1648759"/>
              <a:gd name="connsiteX233" fmla="*/ 270934 w 1670756"/>
              <a:gd name="connsiteY233" fmla="*/ 387186 h 1648759"/>
              <a:gd name="connsiteX234" fmla="*/ 248356 w 1670756"/>
              <a:gd name="connsiteY234" fmla="*/ 421053 h 1648759"/>
              <a:gd name="connsiteX235" fmla="*/ 191911 w 1670756"/>
              <a:gd name="connsiteY235" fmla="*/ 454919 h 1648759"/>
              <a:gd name="connsiteX236" fmla="*/ 158045 w 1670756"/>
              <a:gd name="connsiteY236" fmla="*/ 477497 h 1648759"/>
              <a:gd name="connsiteX237" fmla="*/ 158045 w 1670756"/>
              <a:gd name="connsiteY237" fmla="*/ 375897 h 1648759"/>
              <a:gd name="connsiteX238" fmla="*/ 259645 w 1670756"/>
              <a:gd name="connsiteY238" fmla="*/ 342030 h 1648759"/>
              <a:gd name="connsiteX239" fmla="*/ 293511 w 1670756"/>
              <a:gd name="connsiteY239" fmla="*/ 330742 h 1648759"/>
              <a:gd name="connsiteX240" fmla="*/ 270934 w 1670756"/>
              <a:gd name="connsiteY240" fmla="*/ 319453 h 1648759"/>
              <a:gd name="connsiteX241" fmla="*/ 248356 w 1670756"/>
              <a:gd name="connsiteY241" fmla="*/ 285586 h 1648759"/>
              <a:gd name="connsiteX242" fmla="*/ 259645 w 1670756"/>
              <a:gd name="connsiteY242" fmla="*/ 251719 h 1648759"/>
              <a:gd name="connsiteX243" fmla="*/ 293511 w 1670756"/>
              <a:gd name="connsiteY243" fmla="*/ 240430 h 1648759"/>
              <a:gd name="connsiteX244" fmla="*/ 349956 w 1670756"/>
              <a:gd name="connsiteY244" fmla="*/ 229142 h 1648759"/>
              <a:gd name="connsiteX245" fmla="*/ 270934 w 1670756"/>
              <a:gd name="connsiteY245" fmla="*/ 229142 h 1648759"/>
              <a:gd name="connsiteX246" fmla="*/ 248356 w 1670756"/>
              <a:gd name="connsiteY246" fmla="*/ 263008 h 1648759"/>
              <a:gd name="connsiteX247" fmla="*/ 237067 w 1670756"/>
              <a:gd name="connsiteY247" fmla="*/ 296875 h 1648759"/>
              <a:gd name="connsiteX248" fmla="*/ 203200 w 1670756"/>
              <a:gd name="connsiteY248" fmla="*/ 432342 h 1648759"/>
              <a:gd name="connsiteX249" fmla="*/ 169334 w 1670756"/>
              <a:gd name="connsiteY249" fmla="*/ 454919 h 1648759"/>
              <a:gd name="connsiteX250" fmla="*/ 90311 w 1670756"/>
              <a:gd name="connsiteY250" fmla="*/ 466208 h 1648759"/>
              <a:gd name="connsiteX251" fmla="*/ 90311 w 1670756"/>
              <a:gd name="connsiteY251" fmla="*/ 658119 h 1648759"/>
              <a:gd name="connsiteX252" fmla="*/ 112889 w 1670756"/>
              <a:gd name="connsiteY252" fmla="*/ 691986 h 1648759"/>
              <a:gd name="connsiteX253" fmla="*/ 146756 w 1670756"/>
              <a:gd name="connsiteY253" fmla="*/ 579097 h 1648759"/>
              <a:gd name="connsiteX254" fmla="*/ 169334 w 1670756"/>
              <a:gd name="connsiteY254" fmla="*/ 545230 h 1648759"/>
              <a:gd name="connsiteX255" fmla="*/ 124178 w 1670756"/>
              <a:gd name="connsiteY255" fmla="*/ 500075 h 1648759"/>
              <a:gd name="connsiteX256" fmla="*/ 112889 w 1670756"/>
              <a:gd name="connsiteY256" fmla="*/ 533942 h 1648759"/>
              <a:gd name="connsiteX257" fmla="*/ 101600 w 1670756"/>
              <a:gd name="connsiteY257" fmla="*/ 737142 h 1648759"/>
              <a:gd name="connsiteX258" fmla="*/ 79022 w 1670756"/>
              <a:gd name="connsiteY258" fmla="*/ 771008 h 1648759"/>
              <a:gd name="connsiteX259" fmla="*/ 45156 w 1670756"/>
              <a:gd name="connsiteY259" fmla="*/ 782297 h 1648759"/>
              <a:gd name="connsiteX260" fmla="*/ 22578 w 1670756"/>
              <a:gd name="connsiteY260" fmla="*/ 816164 h 1648759"/>
              <a:gd name="connsiteX261" fmla="*/ 33867 w 1670756"/>
              <a:gd name="connsiteY261" fmla="*/ 850030 h 1648759"/>
              <a:gd name="connsiteX262" fmla="*/ 67734 w 1670756"/>
              <a:gd name="connsiteY262" fmla="*/ 929053 h 1648759"/>
              <a:gd name="connsiteX263" fmla="*/ 101600 w 1670756"/>
              <a:gd name="connsiteY263" fmla="*/ 996786 h 1648759"/>
              <a:gd name="connsiteX264" fmla="*/ 135467 w 1670756"/>
              <a:gd name="connsiteY264" fmla="*/ 1008075 h 1648759"/>
              <a:gd name="connsiteX265" fmla="*/ 158045 w 1670756"/>
              <a:gd name="connsiteY265" fmla="*/ 1075808 h 1648759"/>
              <a:gd name="connsiteX266" fmla="*/ 180622 w 1670756"/>
              <a:gd name="connsiteY266" fmla="*/ 1166119 h 1648759"/>
              <a:gd name="connsiteX267" fmla="*/ 248356 w 1670756"/>
              <a:gd name="connsiteY267" fmla="*/ 1154830 h 1648759"/>
              <a:gd name="connsiteX268" fmla="*/ 259645 w 1670756"/>
              <a:gd name="connsiteY268" fmla="*/ 1120964 h 1648759"/>
              <a:gd name="connsiteX269" fmla="*/ 270934 w 1670756"/>
              <a:gd name="connsiteY269" fmla="*/ 1064519 h 1648759"/>
              <a:gd name="connsiteX270" fmla="*/ 293511 w 1670756"/>
              <a:gd name="connsiteY270" fmla="*/ 1143542 h 1648759"/>
              <a:gd name="connsiteX271" fmla="*/ 304800 w 1670756"/>
              <a:gd name="connsiteY271" fmla="*/ 1211275 h 1648759"/>
              <a:gd name="connsiteX272" fmla="*/ 338667 w 1670756"/>
              <a:gd name="connsiteY272" fmla="*/ 1245142 h 1648759"/>
              <a:gd name="connsiteX273" fmla="*/ 361245 w 1670756"/>
              <a:gd name="connsiteY273" fmla="*/ 1346742 h 1648759"/>
              <a:gd name="connsiteX274" fmla="*/ 395111 w 1670756"/>
              <a:gd name="connsiteY274" fmla="*/ 1369319 h 1648759"/>
              <a:gd name="connsiteX275" fmla="*/ 428978 w 1670756"/>
              <a:gd name="connsiteY275" fmla="*/ 1470919 h 1648759"/>
              <a:gd name="connsiteX276" fmla="*/ 451556 w 1670756"/>
              <a:gd name="connsiteY276" fmla="*/ 1504786 h 1648759"/>
              <a:gd name="connsiteX277" fmla="*/ 462845 w 1670756"/>
              <a:gd name="connsiteY277" fmla="*/ 1549942 h 1648759"/>
              <a:gd name="connsiteX278" fmla="*/ 508000 w 1670756"/>
              <a:gd name="connsiteY278" fmla="*/ 1504786 h 1648759"/>
              <a:gd name="connsiteX279" fmla="*/ 541867 w 1670756"/>
              <a:gd name="connsiteY279" fmla="*/ 1527364 h 1648759"/>
              <a:gd name="connsiteX280" fmla="*/ 609600 w 1670756"/>
              <a:gd name="connsiteY280" fmla="*/ 1549942 h 1648759"/>
              <a:gd name="connsiteX281" fmla="*/ 677334 w 1670756"/>
              <a:gd name="connsiteY281" fmla="*/ 1595097 h 1648759"/>
              <a:gd name="connsiteX282" fmla="*/ 688622 w 1670756"/>
              <a:gd name="connsiteY282" fmla="*/ 1561230 h 1648759"/>
              <a:gd name="connsiteX283" fmla="*/ 767645 w 1670756"/>
              <a:gd name="connsiteY283" fmla="*/ 1628964 h 1648759"/>
              <a:gd name="connsiteX284" fmla="*/ 835378 w 1670756"/>
              <a:gd name="connsiteY284" fmla="*/ 1606386 h 1648759"/>
              <a:gd name="connsiteX285" fmla="*/ 959556 w 1670756"/>
              <a:gd name="connsiteY285" fmla="*/ 1595097 h 1648759"/>
              <a:gd name="connsiteX286" fmla="*/ 993422 w 1670756"/>
              <a:gd name="connsiteY286" fmla="*/ 1572519 h 1648759"/>
              <a:gd name="connsiteX287" fmla="*/ 1038578 w 1670756"/>
              <a:gd name="connsiteY287" fmla="*/ 1549942 h 1648759"/>
              <a:gd name="connsiteX288" fmla="*/ 1072445 w 1670756"/>
              <a:gd name="connsiteY288" fmla="*/ 1516075 h 1648759"/>
              <a:gd name="connsiteX289" fmla="*/ 1140178 w 1670756"/>
              <a:gd name="connsiteY289" fmla="*/ 1549942 h 1648759"/>
              <a:gd name="connsiteX290" fmla="*/ 1219200 w 1670756"/>
              <a:gd name="connsiteY290" fmla="*/ 1527364 h 1648759"/>
              <a:gd name="connsiteX291" fmla="*/ 1275645 w 1670756"/>
              <a:gd name="connsiteY291" fmla="*/ 1459630 h 1648759"/>
              <a:gd name="connsiteX292" fmla="*/ 1298222 w 1670756"/>
              <a:gd name="connsiteY292" fmla="*/ 1425764 h 1648759"/>
              <a:gd name="connsiteX293" fmla="*/ 1332089 w 1670756"/>
              <a:gd name="connsiteY293" fmla="*/ 1414475 h 1648759"/>
              <a:gd name="connsiteX294" fmla="*/ 1365956 w 1670756"/>
              <a:gd name="connsiteY294" fmla="*/ 1425764 h 1648759"/>
              <a:gd name="connsiteX295" fmla="*/ 1365956 w 1670756"/>
              <a:gd name="connsiteY295" fmla="*/ 1493497 h 1648759"/>
              <a:gd name="connsiteX296" fmla="*/ 1286934 w 1670756"/>
              <a:gd name="connsiteY296" fmla="*/ 1504786 h 1648759"/>
              <a:gd name="connsiteX297" fmla="*/ 1230489 w 1670756"/>
              <a:gd name="connsiteY297" fmla="*/ 1516075 h 1648759"/>
              <a:gd name="connsiteX298" fmla="*/ 1196622 w 1670756"/>
              <a:gd name="connsiteY298" fmla="*/ 1561230 h 1648759"/>
              <a:gd name="connsiteX299" fmla="*/ 1128889 w 1670756"/>
              <a:gd name="connsiteY299" fmla="*/ 1538653 h 1648759"/>
              <a:gd name="connsiteX300" fmla="*/ 970845 w 1670756"/>
              <a:gd name="connsiteY300" fmla="*/ 1527364 h 1648759"/>
              <a:gd name="connsiteX301" fmla="*/ 857956 w 1670756"/>
              <a:gd name="connsiteY301" fmla="*/ 1527364 h 1648759"/>
              <a:gd name="connsiteX302" fmla="*/ 846667 w 1670756"/>
              <a:gd name="connsiteY302" fmla="*/ 1572519 h 1648759"/>
              <a:gd name="connsiteX303" fmla="*/ 812800 w 1670756"/>
              <a:gd name="connsiteY303" fmla="*/ 1583808 h 1648759"/>
              <a:gd name="connsiteX304" fmla="*/ 767645 w 1670756"/>
              <a:gd name="connsiteY304" fmla="*/ 1572519 h 1648759"/>
              <a:gd name="connsiteX305" fmla="*/ 733778 w 1670756"/>
              <a:gd name="connsiteY305" fmla="*/ 1561230 h 1648759"/>
              <a:gd name="connsiteX306" fmla="*/ 699911 w 1670756"/>
              <a:gd name="connsiteY306" fmla="*/ 1583808 h 1648759"/>
              <a:gd name="connsiteX307" fmla="*/ 564445 w 1670756"/>
              <a:gd name="connsiteY307" fmla="*/ 1527364 h 1648759"/>
              <a:gd name="connsiteX308" fmla="*/ 564445 w 1670756"/>
              <a:gd name="connsiteY308" fmla="*/ 1516075 h 1648759"/>
              <a:gd name="connsiteX309" fmla="*/ 598311 w 1670756"/>
              <a:gd name="connsiteY309" fmla="*/ 1538653 h 1648759"/>
              <a:gd name="connsiteX310" fmla="*/ 666045 w 1670756"/>
              <a:gd name="connsiteY310" fmla="*/ 1516075 h 1648759"/>
              <a:gd name="connsiteX311" fmla="*/ 745067 w 1670756"/>
              <a:gd name="connsiteY311" fmla="*/ 1527364 h 1648759"/>
              <a:gd name="connsiteX312" fmla="*/ 869245 w 1670756"/>
              <a:gd name="connsiteY312" fmla="*/ 1516075 h 1648759"/>
              <a:gd name="connsiteX313" fmla="*/ 1016000 w 1670756"/>
              <a:gd name="connsiteY313" fmla="*/ 1504786 h 1648759"/>
              <a:gd name="connsiteX314" fmla="*/ 1049867 w 1670756"/>
              <a:gd name="connsiteY314" fmla="*/ 1493497 h 1648759"/>
              <a:gd name="connsiteX315" fmla="*/ 1095022 w 1670756"/>
              <a:gd name="connsiteY315" fmla="*/ 1482208 h 164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</a:cxnLst>
            <a:rect l="l" t="t" r="r" b="b"/>
            <a:pathLst>
              <a:path w="1670756" h="1648759">
                <a:moveTo>
                  <a:pt x="248356" y="364608"/>
                </a:moveTo>
                <a:cubicBezTo>
                  <a:pt x="282296" y="353294"/>
                  <a:pt x="286912" y="355055"/>
                  <a:pt x="316089" y="330742"/>
                </a:cubicBezTo>
                <a:cubicBezTo>
                  <a:pt x="372466" y="283762"/>
                  <a:pt x="324304" y="305426"/>
                  <a:pt x="383822" y="285586"/>
                </a:cubicBezTo>
                <a:cubicBezTo>
                  <a:pt x="395111" y="293112"/>
                  <a:pt x="410957" y="319944"/>
                  <a:pt x="417689" y="308164"/>
                </a:cubicBezTo>
                <a:cubicBezTo>
                  <a:pt x="434595" y="278579"/>
                  <a:pt x="423376" y="240175"/>
                  <a:pt x="428978" y="206564"/>
                </a:cubicBezTo>
                <a:cubicBezTo>
                  <a:pt x="430934" y="194826"/>
                  <a:pt x="436504" y="183986"/>
                  <a:pt x="440267" y="172697"/>
                </a:cubicBezTo>
                <a:cubicBezTo>
                  <a:pt x="428978" y="168934"/>
                  <a:pt x="414814" y="152994"/>
                  <a:pt x="406400" y="161408"/>
                </a:cubicBezTo>
                <a:cubicBezTo>
                  <a:pt x="389571" y="178237"/>
                  <a:pt x="397023" y="209340"/>
                  <a:pt x="383822" y="229142"/>
                </a:cubicBezTo>
                <a:lnTo>
                  <a:pt x="361245" y="263008"/>
                </a:lnTo>
                <a:cubicBezTo>
                  <a:pt x="365008" y="236667"/>
                  <a:pt x="361728" y="208301"/>
                  <a:pt x="372534" y="183986"/>
                </a:cubicBezTo>
                <a:cubicBezTo>
                  <a:pt x="378044" y="171588"/>
                  <a:pt x="394002" y="166918"/>
                  <a:pt x="406400" y="161408"/>
                </a:cubicBezTo>
                <a:cubicBezTo>
                  <a:pt x="489138" y="124635"/>
                  <a:pt x="528293" y="134962"/>
                  <a:pt x="632178" y="127542"/>
                </a:cubicBezTo>
                <a:cubicBezTo>
                  <a:pt x="639704" y="116253"/>
                  <a:pt x="666045" y="101201"/>
                  <a:pt x="654756" y="93675"/>
                </a:cubicBezTo>
                <a:cubicBezTo>
                  <a:pt x="650847" y="91069"/>
                  <a:pt x="562144" y="114006"/>
                  <a:pt x="553156" y="116253"/>
                </a:cubicBezTo>
                <a:cubicBezTo>
                  <a:pt x="547973" y="131802"/>
                  <a:pt x="539914" y="179080"/>
                  <a:pt x="508000" y="172697"/>
                </a:cubicBezTo>
                <a:cubicBezTo>
                  <a:pt x="494696" y="170036"/>
                  <a:pt x="492948" y="150119"/>
                  <a:pt x="485422" y="138830"/>
                </a:cubicBezTo>
                <a:cubicBezTo>
                  <a:pt x="511581" y="121391"/>
                  <a:pt x="539465" y="91273"/>
                  <a:pt x="575734" y="127542"/>
                </a:cubicBezTo>
                <a:cubicBezTo>
                  <a:pt x="584148" y="135956"/>
                  <a:pt x="553802" y="156087"/>
                  <a:pt x="564445" y="161408"/>
                </a:cubicBezTo>
                <a:cubicBezTo>
                  <a:pt x="576580" y="167475"/>
                  <a:pt x="585344" y="142820"/>
                  <a:pt x="598311" y="138830"/>
                </a:cubicBezTo>
                <a:cubicBezTo>
                  <a:pt x="634989" y="127545"/>
                  <a:pt x="711200" y="116253"/>
                  <a:pt x="711200" y="116253"/>
                </a:cubicBezTo>
                <a:cubicBezTo>
                  <a:pt x="739641" y="121941"/>
                  <a:pt x="808899" y="142733"/>
                  <a:pt x="835378" y="116253"/>
                </a:cubicBezTo>
                <a:cubicBezTo>
                  <a:pt x="846349" y="105282"/>
                  <a:pt x="827852" y="86149"/>
                  <a:pt x="824089" y="71097"/>
                </a:cubicBezTo>
                <a:cubicBezTo>
                  <a:pt x="782696" y="74860"/>
                  <a:pt x="738114" y="66013"/>
                  <a:pt x="699911" y="82386"/>
                </a:cubicBezTo>
                <a:lnTo>
                  <a:pt x="778934" y="116253"/>
                </a:lnTo>
                <a:lnTo>
                  <a:pt x="846667" y="93675"/>
                </a:lnTo>
                <a:lnTo>
                  <a:pt x="880534" y="82386"/>
                </a:lnTo>
                <a:cubicBezTo>
                  <a:pt x="952030" y="86149"/>
                  <a:pt x="1024055" y="84213"/>
                  <a:pt x="1095022" y="93675"/>
                </a:cubicBezTo>
                <a:cubicBezTo>
                  <a:pt x="1110401" y="95726"/>
                  <a:pt x="1065382" y="104964"/>
                  <a:pt x="1049867" y="104964"/>
                </a:cubicBezTo>
                <a:cubicBezTo>
                  <a:pt x="1019529" y="104964"/>
                  <a:pt x="989541" y="98288"/>
                  <a:pt x="959556" y="93675"/>
                </a:cubicBezTo>
                <a:cubicBezTo>
                  <a:pt x="940592" y="90757"/>
                  <a:pt x="921989" y="85818"/>
                  <a:pt x="903111" y="82386"/>
                </a:cubicBezTo>
                <a:cubicBezTo>
                  <a:pt x="880591" y="78291"/>
                  <a:pt x="857956" y="74860"/>
                  <a:pt x="835378" y="71097"/>
                </a:cubicBezTo>
                <a:cubicBezTo>
                  <a:pt x="782697" y="74860"/>
                  <a:pt x="729298" y="72938"/>
                  <a:pt x="677334" y="82386"/>
                </a:cubicBezTo>
                <a:cubicBezTo>
                  <a:pt x="665627" y="84515"/>
                  <a:pt x="699373" y="94989"/>
                  <a:pt x="711200" y="93675"/>
                </a:cubicBezTo>
                <a:cubicBezTo>
                  <a:pt x="734854" y="91047"/>
                  <a:pt x="756356" y="78623"/>
                  <a:pt x="778934" y="71097"/>
                </a:cubicBezTo>
                <a:cubicBezTo>
                  <a:pt x="782697" y="59808"/>
                  <a:pt x="782788" y="46522"/>
                  <a:pt x="790222" y="37230"/>
                </a:cubicBezTo>
                <a:cubicBezTo>
                  <a:pt x="820006" y="0"/>
                  <a:pt x="839138" y="17663"/>
                  <a:pt x="880534" y="25942"/>
                </a:cubicBezTo>
                <a:cubicBezTo>
                  <a:pt x="891823" y="22179"/>
                  <a:pt x="902501" y="14653"/>
                  <a:pt x="914400" y="14653"/>
                </a:cubicBezTo>
                <a:cubicBezTo>
                  <a:pt x="950849" y="14653"/>
                  <a:pt x="965770" y="30085"/>
                  <a:pt x="993422" y="48519"/>
                </a:cubicBezTo>
                <a:cubicBezTo>
                  <a:pt x="997185" y="67334"/>
                  <a:pt x="988746" y="94321"/>
                  <a:pt x="1004711" y="104964"/>
                </a:cubicBezTo>
                <a:cubicBezTo>
                  <a:pt x="1016000" y="112490"/>
                  <a:pt x="1029520" y="84480"/>
                  <a:pt x="1027289" y="71097"/>
                </a:cubicBezTo>
                <a:cubicBezTo>
                  <a:pt x="1024664" y="55349"/>
                  <a:pt x="1004711" y="48519"/>
                  <a:pt x="993422" y="37230"/>
                </a:cubicBezTo>
                <a:cubicBezTo>
                  <a:pt x="974607" y="40993"/>
                  <a:pt x="952943" y="37876"/>
                  <a:pt x="936978" y="48519"/>
                </a:cubicBezTo>
                <a:cubicBezTo>
                  <a:pt x="927077" y="55120"/>
                  <a:pt x="937516" y="81072"/>
                  <a:pt x="925689" y="82386"/>
                </a:cubicBezTo>
                <a:cubicBezTo>
                  <a:pt x="894849" y="85813"/>
                  <a:pt x="865482" y="67334"/>
                  <a:pt x="835378" y="59808"/>
                </a:cubicBezTo>
                <a:cubicBezTo>
                  <a:pt x="802320" y="51543"/>
                  <a:pt x="903111" y="67334"/>
                  <a:pt x="936978" y="71097"/>
                </a:cubicBezTo>
                <a:cubicBezTo>
                  <a:pt x="959556" y="78623"/>
                  <a:pt x="983425" y="83032"/>
                  <a:pt x="1004711" y="93675"/>
                </a:cubicBezTo>
                <a:cubicBezTo>
                  <a:pt x="1060510" y="121575"/>
                  <a:pt x="1033902" y="110931"/>
                  <a:pt x="1083734" y="127542"/>
                </a:cubicBezTo>
                <a:cubicBezTo>
                  <a:pt x="1091260" y="138831"/>
                  <a:pt x="1095022" y="153882"/>
                  <a:pt x="1106311" y="161408"/>
                </a:cubicBezTo>
                <a:cubicBezTo>
                  <a:pt x="1119220" y="170014"/>
                  <a:pt x="1137206" y="166585"/>
                  <a:pt x="1151467" y="172697"/>
                </a:cubicBezTo>
                <a:cubicBezTo>
                  <a:pt x="1163938" y="178042"/>
                  <a:pt x="1174045" y="187749"/>
                  <a:pt x="1185334" y="195275"/>
                </a:cubicBezTo>
                <a:cubicBezTo>
                  <a:pt x="1192860" y="183986"/>
                  <a:pt x="1207911" y="174976"/>
                  <a:pt x="1207911" y="161408"/>
                </a:cubicBezTo>
                <a:cubicBezTo>
                  <a:pt x="1207911" y="121105"/>
                  <a:pt x="1183218" y="90501"/>
                  <a:pt x="1162756" y="59808"/>
                </a:cubicBezTo>
                <a:cubicBezTo>
                  <a:pt x="1155230" y="71097"/>
                  <a:pt x="1142097" y="80244"/>
                  <a:pt x="1140178" y="93675"/>
                </a:cubicBezTo>
                <a:cubicBezTo>
                  <a:pt x="1135334" y="127580"/>
                  <a:pt x="1161081" y="155374"/>
                  <a:pt x="1185334" y="172697"/>
                </a:cubicBezTo>
                <a:cubicBezTo>
                  <a:pt x="1199028" y="182478"/>
                  <a:pt x="1215878" y="186926"/>
                  <a:pt x="1230489" y="195275"/>
                </a:cubicBezTo>
                <a:cubicBezTo>
                  <a:pt x="1242269" y="202007"/>
                  <a:pt x="1253067" y="210327"/>
                  <a:pt x="1264356" y="217853"/>
                </a:cubicBezTo>
                <a:cubicBezTo>
                  <a:pt x="1256830" y="206564"/>
                  <a:pt x="1250464" y="194409"/>
                  <a:pt x="1241778" y="183986"/>
                </a:cubicBezTo>
                <a:cubicBezTo>
                  <a:pt x="1231557" y="171721"/>
                  <a:pt x="1192256" y="146988"/>
                  <a:pt x="1207911" y="150119"/>
                </a:cubicBezTo>
                <a:cubicBezTo>
                  <a:pt x="1240914" y="156720"/>
                  <a:pt x="1298222" y="195275"/>
                  <a:pt x="1298222" y="195275"/>
                </a:cubicBezTo>
                <a:cubicBezTo>
                  <a:pt x="1355822" y="281675"/>
                  <a:pt x="1300163" y="204623"/>
                  <a:pt x="1309511" y="195275"/>
                </a:cubicBezTo>
                <a:cubicBezTo>
                  <a:pt x="1317925" y="186861"/>
                  <a:pt x="1332089" y="202801"/>
                  <a:pt x="1343378" y="206564"/>
                </a:cubicBezTo>
                <a:cubicBezTo>
                  <a:pt x="1358430" y="217853"/>
                  <a:pt x="1374249" y="228186"/>
                  <a:pt x="1388534" y="240430"/>
                </a:cubicBezTo>
                <a:cubicBezTo>
                  <a:pt x="1410378" y="259154"/>
                  <a:pt x="1431914" y="282036"/>
                  <a:pt x="1444978" y="308164"/>
                </a:cubicBezTo>
                <a:cubicBezTo>
                  <a:pt x="1450300" y="318807"/>
                  <a:pt x="1467935" y="339696"/>
                  <a:pt x="1456267" y="342030"/>
                </a:cubicBezTo>
                <a:cubicBezTo>
                  <a:pt x="1432930" y="346697"/>
                  <a:pt x="1388534" y="319453"/>
                  <a:pt x="1388534" y="319453"/>
                </a:cubicBezTo>
                <a:cubicBezTo>
                  <a:pt x="1384771" y="308164"/>
                  <a:pt x="1379374" y="297294"/>
                  <a:pt x="1377245" y="285586"/>
                </a:cubicBezTo>
                <a:cubicBezTo>
                  <a:pt x="1371818" y="255737"/>
                  <a:pt x="1381242" y="221480"/>
                  <a:pt x="1365956" y="195275"/>
                </a:cubicBezTo>
                <a:cubicBezTo>
                  <a:pt x="1340162" y="151057"/>
                  <a:pt x="1230669" y="136608"/>
                  <a:pt x="1354667" y="161408"/>
                </a:cubicBezTo>
                <a:cubicBezTo>
                  <a:pt x="1451728" y="226116"/>
                  <a:pt x="1337503" y="139954"/>
                  <a:pt x="1399822" y="217853"/>
                </a:cubicBezTo>
                <a:cubicBezTo>
                  <a:pt x="1408298" y="228447"/>
                  <a:pt x="1422400" y="232904"/>
                  <a:pt x="1433689" y="240430"/>
                </a:cubicBezTo>
                <a:cubicBezTo>
                  <a:pt x="1459102" y="316670"/>
                  <a:pt x="1429776" y="222823"/>
                  <a:pt x="1456267" y="342030"/>
                </a:cubicBezTo>
                <a:cubicBezTo>
                  <a:pt x="1458848" y="353646"/>
                  <a:pt x="1464670" y="364353"/>
                  <a:pt x="1467556" y="375897"/>
                </a:cubicBezTo>
                <a:cubicBezTo>
                  <a:pt x="1472210" y="394512"/>
                  <a:pt x="1474191" y="413727"/>
                  <a:pt x="1478845" y="432342"/>
                </a:cubicBezTo>
                <a:cubicBezTo>
                  <a:pt x="1487149" y="465560"/>
                  <a:pt x="1496560" y="479060"/>
                  <a:pt x="1512711" y="511364"/>
                </a:cubicBezTo>
                <a:cubicBezTo>
                  <a:pt x="1516474" y="533942"/>
                  <a:pt x="1532501" y="557845"/>
                  <a:pt x="1524000" y="579097"/>
                </a:cubicBezTo>
                <a:cubicBezTo>
                  <a:pt x="1519581" y="590145"/>
                  <a:pt x="1498548" y="576222"/>
                  <a:pt x="1490134" y="567808"/>
                </a:cubicBezTo>
                <a:cubicBezTo>
                  <a:pt x="1481720" y="559394"/>
                  <a:pt x="1482608" y="545231"/>
                  <a:pt x="1478845" y="533942"/>
                </a:cubicBezTo>
                <a:cubicBezTo>
                  <a:pt x="1482608" y="500075"/>
                  <a:pt x="1481870" y="465400"/>
                  <a:pt x="1490134" y="432342"/>
                </a:cubicBezTo>
                <a:cubicBezTo>
                  <a:pt x="1508891" y="357312"/>
                  <a:pt x="1526141" y="438765"/>
                  <a:pt x="1501422" y="364608"/>
                </a:cubicBezTo>
                <a:cubicBezTo>
                  <a:pt x="1490837" y="406952"/>
                  <a:pt x="1478357" y="431367"/>
                  <a:pt x="1501422" y="477497"/>
                </a:cubicBezTo>
                <a:cubicBezTo>
                  <a:pt x="1507490" y="489632"/>
                  <a:pt x="1524000" y="492549"/>
                  <a:pt x="1535289" y="500075"/>
                </a:cubicBezTo>
                <a:cubicBezTo>
                  <a:pt x="1567948" y="630708"/>
                  <a:pt x="1555058" y="559483"/>
                  <a:pt x="1569156" y="714564"/>
                </a:cubicBezTo>
                <a:cubicBezTo>
                  <a:pt x="1586076" y="663804"/>
                  <a:pt x="1582386" y="695077"/>
                  <a:pt x="1569156" y="635542"/>
                </a:cubicBezTo>
                <a:cubicBezTo>
                  <a:pt x="1564994" y="616811"/>
                  <a:pt x="1549286" y="596259"/>
                  <a:pt x="1557867" y="579097"/>
                </a:cubicBezTo>
                <a:cubicBezTo>
                  <a:pt x="1563935" y="566962"/>
                  <a:pt x="1572919" y="601675"/>
                  <a:pt x="1580445" y="612964"/>
                </a:cubicBezTo>
                <a:cubicBezTo>
                  <a:pt x="1586594" y="656008"/>
                  <a:pt x="1584591" y="701478"/>
                  <a:pt x="1614311" y="737142"/>
                </a:cubicBezTo>
                <a:cubicBezTo>
                  <a:pt x="1622997" y="747565"/>
                  <a:pt x="1636889" y="752193"/>
                  <a:pt x="1648178" y="759719"/>
                </a:cubicBezTo>
                <a:cubicBezTo>
                  <a:pt x="1655704" y="771008"/>
                  <a:pt x="1670756" y="780018"/>
                  <a:pt x="1670756" y="793586"/>
                </a:cubicBezTo>
                <a:cubicBezTo>
                  <a:pt x="1670756" y="854563"/>
                  <a:pt x="1540276" y="838243"/>
                  <a:pt x="1535289" y="838742"/>
                </a:cubicBezTo>
                <a:cubicBezTo>
                  <a:pt x="1546578" y="846268"/>
                  <a:pt x="1559562" y="870913"/>
                  <a:pt x="1569156" y="861319"/>
                </a:cubicBezTo>
                <a:cubicBezTo>
                  <a:pt x="1585341" y="845134"/>
                  <a:pt x="1576227" y="816083"/>
                  <a:pt x="1580445" y="793586"/>
                </a:cubicBezTo>
                <a:cubicBezTo>
                  <a:pt x="1587517" y="755868"/>
                  <a:pt x="1603022" y="680697"/>
                  <a:pt x="1603022" y="680697"/>
                </a:cubicBezTo>
                <a:cubicBezTo>
                  <a:pt x="1635334" y="777633"/>
                  <a:pt x="1601834" y="647430"/>
                  <a:pt x="1591734" y="748430"/>
                </a:cubicBezTo>
                <a:cubicBezTo>
                  <a:pt x="1586638" y="799390"/>
                  <a:pt x="1607800" y="839397"/>
                  <a:pt x="1625600" y="883897"/>
                </a:cubicBezTo>
                <a:cubicBezTo>
                  <a:pt x="1621837" y="940341"/>
                  <a:pt x="1628031" y="998349"/>
                  <a:pt x="1614311" y="1053230"/>
                </a:cubicBezTo>
                <a:cubicBezTo>
                  <a:pt x="1611021" y="1066392"/>
                  <a:pt x="1592580" y="1032905"/>
                  <a:pt x="1591734" y="1019364"/>
                </a:cubicBezTo>
                <a:cubicBezTo>
                  <a:pt x="1588673" y="970396"/>
                  <a:pt x="1589544" y="919783"/>
                  <a:pt x="1603022" y="872608"/>
                </a:cubicBezTo>
                <a:cubicBezTo>
                  <a:pt x="1606291" y="861166"/>
                  <a:pt x="1625600" y="865082"/>
                  <a:pt x="1636889" y="861319"/>
                </a:cubicBezTo>
                <a:cubicBezTo>
                  <a:pt x="1645776" y="887980"/>
                  <a:pt x="1668677" y="939078"/>
                  <a:pt x="1636889" y="962919"/>
                </a:cubicBezTo>
                <a:cubicBezTo>
                  <a:pt x="1624117" y="972498"/>
                  <a:pt x="1614311" y="940342"/>
                  <a:pt x="1603022" y="929053"/>
                </a:cubicBezTo>
                <a:cubicBezTo>
                  <a:pt x="1595496" y="940342"/>
                  <a:pt x="1586512" y="950784"/>
                  <a:pt x="1580445" y="962919"/>
                </a:cubicBezTo>
                <a:cubicBezTo>
                  <a:pt x="1565197" y="993415"/>
                  <a:pt x="1564805" y="1033300"/>
                  <a:pt x="1557867" y="1064519"/>
                </a:cubicBezTo>
                <a:cubicBezTo>
                  <a:pt x="1555286" y="1076135"/>
                  <a:pt x="1549464" y="1086842"/>
                  <a:pt x="1546578" y="1098386"/>
                </a:cubicBezTo>
                <a:cubicBezTo>
                  <a:pt x="1541924" y="1117000"/>
                  <a:pt x="1539052" y="1136015"/>
                  <a:pt x="1535289" y="1154830"/>
                </a:cubicBezTo>
                <a:cubicBezTo>
                  <a:pt x="1501935" y="1054771"/>
                  <a:pt x="1510083" y="1110750"/>
                  <a:pt x="1524000" y="985497"/>
                </a:cubicBezTo>
                <a:cubicBezTo>
                  <a:pt x="1535289" y="989260"/>
                  <a:pt x="1550950" y="987103"/>
                  <a:pt x="1557867" y="996786"/>
                </a:cubicBezTo>
                <a:cubicBezTo>
                  <a:pt x="1571700" y="1016152"/>
                  <a:pt x="1580445" y="1064519"/>
                  <a:pt x="1580445" y="1064519"/>
                </a:cubicBezTo>
                <a:cubicBezTo>
                  <a:pt x="1576682" y="1090860"/>
                  <a:pt x="1581056" y="1119743"/>
                  <a:pt x="1569156" y="1143542"/>
                </a:cubicBezTo>
                <a:cubicBezTo>
                  <a:pt x="1563834" y="1154185"/>
                  <a:pt x="1569767" y="1109675"/>
                  <a:pt x="1557867" y="1109675"/>
                </a:cubicBezTo>
                <a:cubicBezTo>
                  <a:pt x="1545967" y="1109675"/>
                  <a:pt x="1550341" y="1132253"/>
                  <a:pt x="1546578" y="1143542"/>
                </a:cubicBezTo>
                <a:cubicBezTo>
                  <a:pt x="1542815" y="1181171"/>
                  <a:pt x="1541039" y="1219053"/>
                  <a:pt x="1535289" y="1256430"/>
                </a:cubicBezTo>
                <a:cubicBezTo>
                  <a:pt x="1533480" y="1268191"/>
                  <a:pt x="1532414" y="1281883"/>
                  <a:pt x="1524000" y="1290297"/>
                </a:cubicBezTo>
                <a:cubicBezTo>
                  <a:pt x="1515586" y="1298711"/>
                  <a:pt x="1501423" y="1297823"/>
                  <a:pt x="1490134" y="1301586"/>
                </a:cubicBezTo>
                <a:cubicBezTo>
                  <a:pt x="1460030" y="1211273"/>
                  <a:pt x="1490134" y="1324164"/>
                  <a:pt x="1490134" y="1233853"/>
                </a:cubicBezTo>
                <a:cubicBezTo>
                  <a:pt x="1490134" y="1221953"/>
                  <a:pt x="1482608" y="1211275"/>
                  <a:pt x="1478845" y="1199986"/>
                </a:cubicBezTo>
                <a:cubicBezTo>
                  <a:pt x="1471319" y="1211275"/>
                  <a:pt x="1462335" y="1221718"/>
                  <a:pt x="1456267" y="1233853"/>
                </a:cubicBezTo>
                <a:cubicBezTo>
                  <a:pt x="1450945" y="1244496"/>
                  <a:pt x="1452412" y="1258427"/>
                  <a:pt x="1444978" y="1267719"/>
                </a:cubicBezTo>
                <a:cubicBezTo>
                  <a:pt x="1436502" y="1278314"/>
                  <a:pt x="1422400" y="1282771"/>
                  <a:pt x="1411111" y="1290297"/>
                </a:cubicBezTo>
                <a:cubicBezTo>
                  <a:pt x="1407348" y="1301586"/>
                  <a:pt x="1391408" y="1332578"/>
                  <a:pt x="1399822" y="1324164"/>
                </a:cubicBezTo>
                <a:cubicBezTo>
                  <a:pt x="1470154" y="1253832"/>
                  <a:pt x="1423018" y="1273628"/>
                  <a:pt x="1467556" y="1211275"/>
                </a:cubicBezTo>
                <a:cubicBezTo>
                  <a:pt x="1476835" y="1198284"/>
                  <a:pt x="1490133" y="1188697"/>
                  <a:pt x="1501422" y="1177408"/>
                </a:cubicBezTo>
                <a:cubicBezTo>
                  <a:pt x="1505185" y="1158593"/>
                  <a:pt x="1494508" y="1114896"/>
                  <a:pt x="1512711" y="1120964"/>
                </a:cubicBezTo>
                <a:cubicBezTo>
                  <a:pt x="1535289" y="1128490"/>
                  <a:pt x="1535289" y="1188697"/>
                  <a:pt x="1535289" y="1188697"/>
                </a:cubicBezTo>
                <a:cubicBezTo>
                  <a:pt x="1482235" y="1241751"/>
                  <a:pt x="1510278" y="1209280"/>
                  <a:pt x="1456267" y="1290297"/>
                </a:cubicBezTo>
                <a:cubicBezTo>
                  <a:pt x="1449666" y="1300198"/>
                  <a:pt x="1448247" y="1312722"/>
                  <a:pt x="1444978" y="1324164"/>
                </a:cubicBezTo>
                <a:cubicBezTo>
                  <a:pt x="1440716" y="1339082"/>
                  <a:pt x="1445469" y="1359222"/>
                  <a:pt x="1433689" y="1369319"/>
                </a:cubicBezTo>
                <a:cubicBezTo>
                  <a:pt x="1415619" y="1384807"/>
                  <a:pt x="1388534" y="1384371"/>
                  <a:pt x="1365956" y="1391897"/>
                </a:cubicBezTo>
                <a:cubicBezTo>
                  <a:pt x="1353085" y="1396188"/>
                  <a:pt x="1343378" y="1406949"/>
                  <a:pt x="1332089" y="1414475"/>
                </a:cubicBezTo>
                <a:cubicBezTo>
                  <a:pt x="1297882" y="1391670"/>
                  <a:pt x="1253552" y="1376827"/>
                  <a:pt x="1309511" y="1312875"/>
                </a:cubicBezTo>
                <a:cubicBezTo>
                  <a:pt x="1324584" y="1295649"/>
                  <a:pt x="1354800" y="1306075"/>
                  <a:pt x="1377245" y="1301586"/>
                </a:cubicBezTo>
                <a:cubicBezTo>
                  <a:pt x="1392459" y="1298543"/>
                  <a:pt x="1407348" y="1294060"/>
                  <a:pt x="1422400" y="1290297"/>
                </a:cubicBezTo>
                <a:cubicBezTo>
                  <a:pt x="1433689" y="1297823"/>
                  <a:pt x="1465861" y="1303281"/>
                  <a:pt x="1456267" y="1312875"/>
                </a:cubicBezTo>
                <a:cubicBezTo>
                  <a:pt x="1440082" y="1329060"/>
                  <a:pt x="1410979" y="1319675"/>
                  <a:pt x="1388534" y="1324164"/>
                </a:cubicBezTo>
                <a:cubicBezTo>
                  <a:pt x="1353096" y="1331252"/>
                  <a:pt x="1341790" y="1335982"/>
                  <a:pt x="1309511" y="1346742"/>
                </a:cubicBezTo>
                <a:cubicBezTo>
                  <a:pt x="1305748" y="1358031"/>
                  <a:pt x="1301108" y="1369064"/>
                  <a:pt x="1298222" y="1380608"/>
                </a:cubicBezTo>
                <a:cubicBezTo>
                  <a:pt x="1293568" y="1399223"/>
                  <a:pt x="1300502" y="1423485"/>
                  <a:pt x="1286934" y="1437053"/>
                </a:cubicBezTo>
                <a:cubicBezTo>
                  <a:pt x="1270105" y="1453882"/>
                  <a:pt x="1219200" y="1459630"/>
                  <a:pt x="1219200" y="1459630"/>
                </a:cubicBezTo>
                <a:lnTo>
                  <a:pt x="1185334" y="1482208"/>
                </a:lnTo>
                <a:cubicBezTo>
                  <a:pt x="1189097" y="1467156"/>
                  <a:pt x="1201528" y="1451772"/>
                  <a:pt x="1196622" y="1437053"/>
                </a:cubicBezTo>
                <a:cubicBezTo>
                  <a:pt x="1183126" y="1396565"/>
                  <a:pt x="1124674" y="1422091"/>
                  <a:pt x="1106311" y="1425764"/>
                </a:cubicBezTo>
                <a:cubicBezTo>
                  <a:pt x="1111809" y="1453252"/>
                  <a:pt x="1104436" y="1501335"/>
                  <a:pt x="1151467" y="1493497"/>
                </a:cubicBezTo>
                <a:cubicBezTo>
                  <a:pt x="1164850" y="1491266"/>
                  <a:pt x="1174045" y="1478445"/>
                  <a:pt x="1185334" y="1470919"/>
                </a:cubicBezTo>
                <a:cubicBezTo>
                  <a:pt x="1185334" y="1470918"/>
                  <a:pt x="1226726" y="1399423"/>
                  <a:pt x="1241778" y="1414475"/>
                </a:cubicBezTo>
                <a:cubicBezTo>
                  <a:pt x="1251372" y="1424069"/>
                  <a:pt x="1228794" y="1438748"/>
                  <a:pt x="1219200" y="1448342"/>
                </a:cubicBezTo>
                <a:cubicBezTo>
                  <a:pt x="1197317" y="1470225"/>
                  <a:pt x="1179011" y="1473027"/>
                  <a:pt x="1151467" y="1482208"/>
                </a:cubicBezTo>
                <a:cubicBezTo>
                  <a:pt x="1118114" y="1582268"/>
                  <a:pt x="1152543" y="1547314"/>
                  <a:pt x="1027289" y="1561230"/>
                </a:cubicBezTo>
                <a:cubicBezTo>
                  <a:pt x="993422" y="1557467"/>
                  <a:pt x="957327" y="1562597"/>
                  <a:pt x="925689" y="1549942"/>
                </a:cubicBezTo>
                <a:cubicBezTo>
                  <a:pt x="914640" y="1545523"/>
                  <a:pt x="902902" y="1519141"/>
                  <a:pt x="914400" y="1516075"/>
                </a:cubicBezTo>
                <a:cubicBezTo>
                  <a:pt x="972688" y="1500531"/>
                  <a:pt x="1034815" y="1508549"/>
                  <a:pt x="1095022" y="1504786"/>
                </a:cubicBezTo>
                <a:cubicBezTo>
                  <a:pt x="1053888" y="1498910"/>
                  <a:pt x="1010766" y="1495515"/>
                  <a:pt x="970845" y="1482208"/>
                </a:cubicBezTo>
                <a:cubicBezTo>
                  <a:pt x="951621" y="1475800"/>
                  <a:pt x="933215" y="1467156"/>
                  <a:pt x="914400" y="1459630"/>
                </a:cubicBezTo>
                <a:cubicBezTo>
                  <a:pt x="899994" y="1453868"/>
                  <a:pt x="944504" y="1467156"/>
                  <a:pt x="959556" y="1470919"/>
                </a:cubicBezTo>
                <a:cubicBezTo>
                  <a:pt x="985370" y="1477372"/>
                  <a:pt x="1012237" y="1478445"/>
                  <a:pt x="1038578" y="1482208"/>
                </a:cubicBezTo>
                <a:cubicBezTo>
                  <a:pt x="1034815" y="1493497"/>
                  <a:pt x="1037190" y="1509474"/>
                  <a:pt x="1027289" y="1516075"/>
                </a:cubicBezTo>
                <a:cubicBezTo>
                  <a:pt x="1011324" y="1526718"/>
                  <a:pt x="989459" y="1522710"/>
                  <a:pt x="970845" y="1527364"/>
                </a:cubicBezTo>
                <a:cubicBezTo>
                  <a:pt x="959301" y="1530250"/>
                  <a:pt x="948420" y="1535384"/>
                  <a:pt x="936978" y="1538653"/>
                </a:cubicBezTo>
                <a:cubicBezTo>
                  <a:pt x="922060" y="1542915"/>
                  <a:pt x="906874" y="1546179"/>
                  <a:pt x="891822" y="1549942"/>
                </a:cubicBezTo>
                <a:cubicBezTo>
                  <a:pt x="854193" y="1546179"/>
                  <a:pt x="816751" y="1538653"/>
                  <a:pt x="778934" y="1538653"/>
                </a:cubicBezTo>
                <a:cubicBezTo>
                  <a:pt x="759747" y="1538653"/>
                  <a:pt x="816929" y="1555213"/>
                  <a:pt x="835378" y="1549942"/>
                </a:cubicBezTo>
                <a:cubicBezTo>
                  <a:pt x="848424" y="1546215"/>
                  <a:pt x="850430" y="1527364"/>
                  <a:pt x="857956" y="1516075"/>
                </a:cubicBezTo>
                <a:cubicBezTo>
                  <a:pt x="881180" y="1585746"/>
                  <a:pt x="866922" y="1531072"/>
                  <a:pt x="835378" y="1504786"/>
                </a:cubicBezTo>
                <a:cubicBezTo>
                  <a:pt x="826236" y="1497168"/>
                  <a:pt x="812800" y="1497260"/>
                  <a:pt x="801511" y="1493497"/>
                </a:cubicBezTo>
                <a:cubicBezTo>
                  <a:pt x="793985" y="1504786"/>
                  <a:pt x="789528" y="1518888"/>
                  <a:pt x="778934" y="1527364"/>
                </a:cubicBezTo>
                <a:cubicBezTo>
                  <a:pt x="751164" y="1549581"/>
                  <a:pt x="717553" y="1533150"/>
                  <a:pt x="688622" y="1527364"/>
                </a:cubicBezTo>
                <a:cubicBezTo>
                  <a:pt x="677333" y="1516075"/>
                  <a:pt x="664557" y="1506099"/>
                  <a:pt x="654756" y="1493497"/>
                </a:cubicBezTo>
                <a:cubicBezTo>
                  <a:pt x="638097" y="1472078"/>
                  <a:pt x="601019" y="1400021"/>
                  <a:pt x="609600" y="1425764"/>
                </a:cubicBezTo>
                <a:cubicBezTo>
                  <a:pt x="613363" y="1437053"/>
                  <a:pt x="613455" y="1450338"/>
                  <a:pt x="620889" y="1459630"/>
                </a:cubicBezTo>
                <a:cubicBezTo>
                  <a:pt x="636805" y="1479524"/>
                  <a:pt x="666312" y="1486060"/>
                  <a:pt x="688622" y="1493497"/>
                </a:cubicBezTo>
                <a:cubicBezTo>
                  <a:pt x="684859" y="1504786"/>
                  <a:pt x="689234" y="1527364"/>
                  <a:pt x="677334" y="1527364"/>
                </a:cubicBezTo>
                <a:cubicBezTo>
                  <a:pt x="665434" y="1527364"/>
                  <a:pt x="669314" y="1504939"/>
                  <a:pt x="666045" y="1493497"/>
                </a:cubicBezTo>
                <a:cubicBezTo>
                  <a:pt x="661783" y="1478579"/>
                  <a:pt x="658519" y="1463394"/>
                  <a:pt x="654756" y="1448342"/>
                </a:cubicBezTo>
                <a:cubicBezTo>
                  <a:pt x="635941" y="1452105"/>
                  <a:pt x="615779" y="1451690"/>
                  <a:pt x="598311" y="1459630"/>
                </a:cubicBezTo>
                <a:cubicBezTo>
                  <a:pt x="573608" y="1470858"/>
                  <a:pt x="530578" y="1504786"/>
                  <a:pt x="530578" y="1504786"/>
                </a:cubicBezTo>
                <a:cubicBezTo>
                  <a:pt x="452944" y="1453029"/>
                  <a:pt x="437102" y="1468210"/>
                  <a:pt x="496711" y="1448342"/>
                </a:cubicBezTo>
                <a:cubicBezTo>
                  <a:pt x="508000" y="1452105"/>
                  <a:pt x="519935" y="1454308"/>
                  <a:pt x="530578" y="1459630"/>
                </a:cubicBezTo>
                <a:cubicBezTo>
                  <a:pt x="542713" y="1465698"/>
                  <a:pt x="554851" y="1491802"/>
                  <a:pt x="564445" y="1482208"/>
                </a:cubicBezTo>
                <a:cubicBezTo>
                  <a:pt x="575416" y="1471238"/>
                  <a:pt x="559268" y="1451313"/>
                  <a:pt x="553156" y="1437053"/>
                </a:cubicBezTo>
                <a:cubicBezTo>
                  <a:pt x="541867" y="1410712"/>
                  <a:pt x="523052" y="1391897"/>
                  <a:pt x="496711" y="1380608"/>
                </a:cubicBezTo>
                <a:cubicBezTo>
                  <a:pt x="482451" y="1374496"/>
                  <a:pt x="466608" y="1373082"/>
                  <a:pt x="451556" y="1369319"/>
                </a:cubicBezTo>
                <a:cubicBezTo>
                  <a:pt x="444030" y="1380608"/>
                  <a:pt x="431209" y="1389803"/>
                  <a:pt x="428978" y="1403186"/>
                </a:cubicBezTo>
                <a:cubicBezTo>
                  <a:pt x="421140" y="1450217"/>
                  <a:pt x="492562" y="1447512"/>
                  <a:pt x="383822" y="1425764"/>
                </a:cubicBezTo>
                <a:cubicBezTo>
                  <a:pt x="376296" y="1414475"/>
                  <a:pt x="363475" y="1405280"/>
                  <a:pt x="361245" y="1391897"/>
                </a:cubicBezTo>
                <a:cubicBezTo>
                  <a:pt x="359289" y="1380159"/>
                  <a:pt x="372534" y="1369930"/>
                  <a:pt x="372534" y="1358030"/>
                </a:cubicBezTo>
                <a:cubicBezTo>
                  <a:pt x="372534" y="1323955"/>
                  <a:pt x="350470" y="1288757"/>
                  <a:pt x="361245" y="1256430"/>
                </a:cubicBezTo>
                <a:cubicBezTo>
                  <a:pt x="366293" y="1241284"/>
                  <a:pt x="395111" y="1274332"/>
                  <a:pt x="395111" y="1290297"/>
                </a:cubicBezTo>
                <a:cubicBezTo>
                  <a:pt x="395111" y="1302196"/>
                  <a:pt x="372534" y="1282771"/>
                  <a:pt x="361245" y="1279008"/>
                </a:cubicBezTo>
                <a:cubicBezTo>
                  <a:pt x="352440" y="1252593"/>
                  <a:pt x="352133" y="1228571"/>
                  <a:pt x="316089" y="1222564"/>
                </a:cubicBezTo>
                <a:cubicBezTo>
                  <a:pt x="304351" y="1220608"/>
                  <a:pt x="293511" y="1230090"/>
                  <a:pt x="282222" y="1233853"/>
                </a:cubicBezTo>
                <a:cubicBezTo>
                  <a:pt x="281710" y="1235899"/>
                  <a:pt x="255549" y="1306207"/>
                  <a:pt x="282222" y="1312875"/>
                </a:cubicBezTo>
                <a:cubicBezTo>
                  <a:pt x="295385" y="1316166"/>
                  <a:pt x="304800" y="1297823"/>
                  <a:pt x="316089" y="1290297"/>
                </a:cubicBezTo>
                <a:cubicBezTo>
                  <a:pt x="319852" y="1301586"/>
                  <a:pt x="315478" y="1324164"/>
                  <a:pt x="327378" y="1324164"/>
                </a:cubicBezTo>
                <a:cubicBezTo>
                  <a:pt x="364798" y="1324164"/>
                  <a:pt x="347018" y="1264781"/>
                  <a:pt x="338667" y="1256430"/>
                </a:cubicBezTo>
                <a:cubicBezTo>
                  <a:pt x="330253" y="1248016"/>
                  <a:pt x="316089" y="1248905"/>
                  <a:pt x="304800" y="1245142"/>
                </a:cubicBezTo>
                <a:cubicBezTo>
                  <a:pt x="250789" y="1164124"/>
                  <a:pt x="278833" y="1196595"/>
                  <a:pt x="225778" y="1143542"/>
                </a:cubicBezTo>
                <a:cubicBezTo>
                  <a:pt x="220442" y="1116860"/>
                  <a:pt x="219042" y="1072609"/>
                  <a:pt x="191911" y="1053230"/>
                </a:cubicBezTo>
                <a:cubicBezTo>
                  <a:pt x="175422" y="1041452"/>
                  <a:pt x="154282" y="1038179"/>
                  <a:pt x="135467" y="1030653"/>
                </a:cubicBezTo>
                <a:cubicBezTo>
                  <a:pt x="121717" y="1012320"/>
                  <a:pt x="90311" y="980361"/>
                  <a:pt x="90311" y="951630"/>
                </a:cubicBezTo>
                <a:cubicBezTo>
                  <a:pt x="90311" y="936115"/>
                  <a:pt x="93902" y="919946"/>
                  <a:pt x="101600" y="906475"/>
                </a:cubicBezTo>
                <a:cubicBezTo>
                  <a:pt x="109521" y="892613"/>
                  <a:pt x="122183" y="881464"/>
                  <a:pt x="135467" y="872608"/>
                </a:cubicBezTo>
                <a:cubicBezTo>
                  <a:pt x="145368" y="866007"/>
                  <a:pt x="158045" y="865082"/>
                  <a:pt x="169334" y="861319"/>
                </a:cubicBezTo>
                <a:cubicBezTo>
                  <a:pt x="173097" y="850030"/>
                  <a:pt x="185041" y="838501"/>
                  <a:pt x="180622" y="827453"/>
                </a:cubicBezTo>
                <a:cubicBezTo>
                  <a:pt x="175583" y="814856"/>
                  <a:pt x="156350" y="814469"/>
                  <a:pt x="146756" y="804875"/>
                </a:cubicBezTo>
                <a:cubicBezTo>
                  <a:pt x="124872" y="782991"/>
                  <a:pt x="122071" y="764687"/>
                  <a:pt x="112889" y="737142"/>
                </a:cubicBezTo>
                <a:cubicBezTo>
                  <a:pt x="138353" y="635286"/>
                  <a:pt x="125654" y="617392"/>
                  <a:pt x="146756" y="680697"/>
                </a:cubicBezTo>
                <a:cubicBezTo>
                  <a:pt x="65520" y="734855"/>
                  <a:pt x="165535" y="658166"/>
                  <a:pt x="90311" y="771008"/>
                </a:cubicBezTo>
                <a:cubicBezTo>
                  <a:pt x="44398" y="839881"/>
                  <a:pt x="73802" y="792740"/>
                  <a:pt x="11289" y="917764"/>
                </a:cubicBezTo>
                <a:cubicBezTo>
                  <a:pt x="5967" y="928407"/>
                  <a:pt x="3763" y="940341"/>
                  <a:pt x="0" y="951630"/>
                </a:cubicBezTo>
                <a:cubicBezTo>
                  <a:pt x="4301" y="964532"/>
                  <a:pt x="10751" y="1013988"/>
                  <a:pt x="45156" y="996786"/>
                </a:cubicBezTo>
                <a:cubicBezTo>
                  <a:pt x="55799" y="991464"/>
                  <a:pt x="52682" y="974208"/>
                  <a:pt x="56445" y="962919"/>
                </a:cubicBezTo>
                <a:cubicBezTo>
                  <a:pt x="60208" y="977971"/>
                  <a:pt x="55815" y="998142"/>
                  <a:pt x="67734" y="1008075"/>
                </a:cubicBezTo>
                <a:cubicBezTo>
                  <a:pt x="153724" y="1079734"/>
                  <a:pt x="107935" y="954394"/>
                  <a:pt x="135467" y="1064519"/>
                </a:cubicBezTo>
                <a:cubicBezTo>
                  <a:pt x="139230" y="1132252"/>
                  <a:pt x="132781" y="1201336"/>
                  <a:pt x="146756" y="1267719"/>
                </a:cubicBezTo>
                <a:cubicBezTo>
                  <a:pt x="149207" y="1279363"/>
                  <a:pt x="170721" y="1272407"/>
                  <a:pt x="180622" y="1279008"/>
                </a:cubicBezTo>
                <a:cubicBezTo>
                  <a:pt x="193906" y="1287864"/>
                  <a:pt x="203200" y="1301586"/>
                  <a:pt x="214489" y="1312875"/>
                </a:cubicBezTo>
                <a:cubicBezTo>
                  <a:pt x="220383" y="1253931"/>
                  <a:pt x="207220" y="1207255"/>
                  <a:pt x="248356" y="1166119"/>
                </a:cubicBezTo>
                <a:cubicBezTo>
                  <a:pt x="257949" y="1156526"/>
                  <a:pt x="270933" y="1151068"/>
                  <a:pt x="282222" y="1143542"/>
                </a:cubicBezTo>
                <a:cubicBezTo>
                  <a:pt x="301037" y="1087098"/>
                  <a:pt x="297274" y="1120964"/>
                  <a:pt x="270934" y="1041942"/>
                </a:cubicBezTo>
                <a:lnTo>
                  <a:pt x="259645" y="1008075"/>
                </a:lnTo>
                <a:cubicBezTo>
                  <a:pt x="248356" y="1011838"/>
                  <a:pt x="236827" y="1023783"/>
                  <a:pt x="225778" y="1019364"/>
                </a:cubicBezTo>
                <a:cubicBezTo>
                  <a:pt x="201346" y="1009591"/>
                  <a:pt x="198770" y="956345"/>
                  <a:pt x="191911" y="940342"/>
                </a:cubicBezTo>
                <a:cubicBezTo>
                  <a:pt x="186567" y="927871"/>
                  <a:pt x="175401" y="918610"/>
                  <a:pt x="169334" y="906475"/>
                </a:cubicBezTo>
                <a:cubicBezTo>
                  <a:pt x="122604" y="813012"/>
                  <a:pt x="200162" y="935782"/>
                  <a:pt x="135467" y="838742"/>
                </a:cubicBezTo>
                <a:cubicBezTo>
                  <a:pt x="131704" y="823690"/>
                  <a:pt x="128440" y="808504"/>
                  <a:pt x="124178" y="793586"/>
                </a:cubicBezTo>
                <a:cubicBezTo>
                  <a:pt x="120909" y="782144"/>
                  <a:pt x="112889" y="771619"/>
                  <a:pt x="112889" y="759719"/>
                </a:cubicBezTo>
                <a:cubicBezTo>
                  <a:pt x="112889" y="708554"/>
                  <a:pt x="128808" y="715782"/>
                  <a:pt x="158045" y="680697"/>
                </a:cubicBezTo>
                <a:cubicBezTo>
                  <a:pt x="166731" y="670274"/>
                  <a:pt x="173096" y="658119"/>
                  <a:pt x="180622" y="646830"/>
                </a:cubicBezTo>
                <a:cubicBezTo>
                  <a:pt x="176859" y="635541"/>
                  <a:pt x="164012" y="623607"/>
                  <a:pt x="169334" y="612964"/>
                </a:cubicBezTo>
                <a:cubicBezTo>
                  <a:pt x="174656" y="602321"/>
                  <a:pt x="201517" y="613455"/>
                  <a:pt x="203200" y="601675"/>
                </a:cubicBezTo>
                <a:cubicBezTo>
                  <a:pt x="212778" y="534627"/>
                  <a:pt x="185241" y="535482"/>
                  <a:pt x="146756" y="522653"/>
                </a:cubicBezTo>
                <a:cubicBezTo>
                  <a:pt x="150519" y="511364"/>
                  <a:pt x="148362" y="495703"/>
                  <a:pt x="158045" y="488786"/>
                </a:cubicBezTo>
                <a:cubicBezTo>
                  <a:pt x="177411" y="474953"/>
                  <a:pt x="225778" y="466208"/>
                  <a:pt x="225778" y="466208"/>
                </a:cubicBezTo>
                <a:cubicBezTo>
                  <a:pt x="255881" y="446139"/>
                  <a:pt x="270110" y="439851"/>
                  <a:pt x="293511" y="409764"/>
                </a:cubicBezTo>
                <a:cubicBezTo>
                  <a:pt x="310170" y="388345"/>
                  <a:pt x="361245" y="326978"/>
                  <a:pt x="338667" y="342030"/>
                </a:cubicBezTo>
                <a:lnTo>
                  <a:pt x="270934" y="387186"/>
                </a:lnTo>
                <a:cubicBezTo>
                  <a:pt x="263408" y="398475"/>
                  <a:pt x="258657" y="412223"/>
                  <a:pt x="248356" y="421053"/>
                </a:cubicBezTo>
                <a:cubicBezTo>
                  <a:pt x="231697" y="435332"/>
                  <a:pt x="210518" y="443290"/>
                  <a:pt x="191911" y="454919"/>
                </a:cubicBezTo>
                <a:cubicBezTo>
                  <a:pt x="180406" y="462110"/>
                  <a:pt x="169334" y="469971"/>
                  <a:pt x="158045" y="477497"/>
                </a:cubicBezTo>
                <a:cubicBezTo>
                  <a:pt x="151373" y="450810"/>
                  <a:pt x="132248" y="401695"/>
                  <a:pt x="158045" y="375897"/>
                </a:cubicBezTo>
                <a:lnTo>
                  <a:pt x="259645" y="342030"/>
                </a:lnTo>
                <a:lnTo>
                  <a:pt x="293511" y="330742"/>
                </a:lnTo>
                <a:cubicBezTo>
                  <a:pt x="319487" y="252814"/>
                  <a:pt x="302847" y="325836"/>
                  <a:pt x="270934" y="319453"/>
                </a:cubicBezTo>
                <a:cubicBezTo>
                  <a:pt x="257630" y="316792"/>
                  <a:pt x="255882" y="296875"/>
                  <a:pt x="248356" y="285586"/>
                </a:cubicBezTo>
                <a:cubicBezTo>
                  <a:pt x="252119" y="274297"/>
                  <a:pt x="251231" y="260133"/>
                  <a:pt x="259645" y="251719"/>
                </a:cubicBezTo>
                <a:cubicBezTo>
                  <a:pt x="268059" y="243305"/>
                  <a:pt x="281967" y="243316"/>
                  <a:pt x="293511" y="240430"/>
                </a:cubicBezTo>
                <a:cubicBezTo>
                  <a:pt x="312126" y="235776"/>
                  <a:pt x="331141" y="232905"/>
                  <a:pt x="349956" y="229142"/>
                </a:cubicBezTo>
                <a:cubicBezTo>
                  <a:pt x="319490" y="218987"/>
                  <a:pt x="304009" y="207092"/>
                  <a:pt x="270934" y="229142"/>
                </a:cubicBezTo>
                <a:cubicBezTo>
                  <a:pt x="259645" y="236668"/>
                  <a:pt x="255882" y="251719"/>
                  <a:pt x="248356" y="263008"/>
                </a:cubicBezTo>
                <a:cubicBezTo>
                  <a:pt x="244593" y="274297"/>
                  <a:pt x="239023" y="285137"/>
                  <a:pt x="237067" y="296875"/>
                </a:cubicBezTo>
                <a:cubicBezTo>
                  <a:pt x="227025" y="357127"/>
                  <a:pt x="243586" y="391956"/>
                  <a:pt x="203200" y="432342"/>
                </a:cubicBezTo>
                <a:cubicBezTo>
                  <a:pt x="193607" y="441935"/>
                  <a:pt x="182329" y="451021"/>
                  <a:pt x="169334" y="454919"/>
                </a:cubicBezTo>
                <a:cubicBezTo>
                  <a:pt x="143848" y="462565"/>
                  <a:pt x="116652" y="462445"/>
                  <a:pt x="90311" y="466208"/>
                </a:cubicBezTo>
                <a:cubicBezTo>
                  <a:pt x="70364" y="545996"/>
                  <a:pt x="67582" y="536896"/>
                  <a:pt x="90311" y="658119"/>
                </a:cubicBezTo>
                <a:cubicBezTo>
                  <a:pt x="92811" y="671454"/>
                  <a:pt x="105363" y="680697"/>
                  <a:pt x="112889" y="691986"/>
                </a:cubicBezTo>
                <a:cubicBezTo>
                  <a:pt x="129950" y="623742"/>
                  <a:pt x="119272" y="661549"/>
                  <a:pt x="146756" y="579097"/>
                </a:cubicBezTo>
                <a:cubicBezTo>
                  <a:pt x="151047" y="566226"/>
                  <a:pt x="161808" y="556519"/>
                  <a:pt x="169334" y="545230"/>
                </a:cubicBezTo>
                <a:cubicBezTo>
                  <a:pt x="165033" y="532328"/>
                  <a:pt x="158582" y="482873"/>
                  <a:pt x="124178" y="500075"/>
                </a:cubicBezTo>
                <a:cubicBezTo>
                  <a:pt x="113535" y="505397"/>
                  <a:pt x="116652" y="522653"/>
                  <a:pt x="112889" y="533942"/>
                </a:cubicBezTo>
                <a:cubicBezTo>
                  <a:pt x="109126" y="601675"/>
                  <a:pt x="111194" y="669986"/>
                  <a:pt x="101600" y="737142"/>
                </a:cubicBezTo>
                <a:cubicBezTo>
                  <a:pt x="99681" y="750573"/>
                  <a:pt x="89616" y="762533"/>
                  <a:pt x="79022" y="771008"/>
                </a:cubicBezTo>
                <a:cubicBezTo>
                  <a:pt x="69730" y="778441"/>
                  <a:pt x="56445" y="778534"/>
                  <a:pt x="45156" y="782297"/>
                </a:cubicBezTo>
                <a:cubicBezTo>
                  <a:pt x="37630" y="793586"/>
                  <a:pt x="24809" y="802781"/>
                  <a:pt x="22578" y="816164"/>
                </a:cubicBezTo>
                <a:cubicBezTo>
                  <a:pt x="20622" y="827901"/>
                  <a:pt x="30598" y="838589"/>
                  <a:pt x="33867" y="850030"/>
                </a:cubicBezTo>
                <a:cubicBezTo>
                  <a:pt x="52092" y="913817"/>
                  <a:pt x="33362" y="877495"/>
                  <a:pt x="67734" y="929053"/>
                </a:cubicBezTo>
                <a:cubicBezTo>
                  <a:pt x="75171" y="951364"/>
                  <a:pt x="81705" y="980870"/>
                  <a:pt x="101600" y="996786"/>
                </a:cubicBezTo>
                <a:cubicBezTo>
                  <a:pt x="110892" y="1004220"/>
                  <a:pt x="124178" y="1004312"/>
                  <a:pt x="135467" y="1008075"/>
                </a:cubicBezTo>
                <a:lnTo>
                  <a:pt x="158045" y="1075808"/>
                </a:lnTo>
                <a:cubicBezTo>
                  <a:pt x="167858" y="1105246"/>
                  <a:pt x="180622" y="1166119"/>
                  <a:pt x="180622" y="1166119"/>
                </a:cubicBezTo>
                <a:cubicBezTo>
                  <a:pt x="203200" y="1162356"/>
                  <a:pt x="228482" y="1166186"/>
                  <a:pt x="248356" y="1154830"/>
                </a:cubicBezTo>
                <a:cubicBezTo>
                  <a:pt x="258688" y="1148926"/>
                  <a:pt x="256759" y="1132508"/>
                  <a:pt x="259645" y="1120964"/>
                </a:cubicBezTo>
                <a:cubicBezTo>
                  <a:pt x="264299" y="1102349"/>
                  <a:pt x="267171" y="1083334"/>
                  <a:pt x="270934" y="1064519"/>
                </a:cubicBezTo>
                <a:cubicBezTo>
                  <a:pt x="281692" y="1096794"/>
                  <a:pt x="286424" y="1108109"/>
                  <a:pt x="293511" y="1143542"/>
                </a:cubicBezTo>
                <a:cubicBezTo>
                  <a:pt x="298000" y="1165987"/>
                  <a:pt x="295504" y="1190359"/>
                  <a:pt x="304800" y="1211275"/>
                </a:cubicBezTo>
                <a:cubicBezTo>
                  <a:pt x="311284" y="1225864"/>
                  <a:pt x="327378" y="1233853"/>
                  <a:pt x="338667" y="1245142"/>
                </a:cubicBezTo>
                <a:cubicBezTo>
                  <a:pt x="338916" y="1246386"/>
                  <a:pt x="356690" y="1339910"/>
                  <a:pt x="361245" y="1346742"/>
                </a:cubicBezTo>
                <a:cubicBezTo>
                  <a:pt x="368771" y="1358031"/>
                  <a:pt x="383822" y="1361793"/>
                  <a:pt x="395111" y="1369319"/>
                </a:cubicBezTo>
                <a:cubicBezTo>
                  <a:pt x="405890" y="1412436"/>
                  <a:pt x="407722" y="1428408"/>
                  <a:pt x="428978" y="1470919"/>
                </a:cubicBezTo>
                <a:cubicBezTo>
                  <a:pt x="435046" y="1483054"/>
                  <a:pt x="444030" y="1493497"/>
                  <a:pt x="451556" y="1504786"/>
                </a:cubicBezTo>
                <a:cubicBezTo>
                  <a:pt x="455319" y="1519838"/>
                  <a:pt x="450433" y="1540633"/>
                  <a:pt x="462845" y="1549942"/>
                </a:cubicBezTo>
                <a:cubicBezTo>
                  <a:pt x="494955" y="1574025"/>
                  <a:pt x="505993" y="1510806"/>
                  <a:pt x="508000" y="1504786"/>
                </a:cubicBezTo>
                <a:cubicBezTo>
                  <a:pt x="519289" y="1512312"/>
                  <a:pt x="529469" y="1521854"/>
                  <a:pt x="541867" y="1527364"/>
                </a:cubicBezTo>
                <a:cubicBezTo>
                  <a:pt x="563615" y="1537030"/>
                  <a:pt x="609600" y="1549942"/>
                  <a:pt x="609600" y="1549942"/>
                </a:cubicBezTo>
                <a:cubicBezTo>
                  <a:pt x="615349" y="1555691"/>
                  <a:pt x="655551" y="1605989"/>
                  <a:pt x="677334" y="1595097"/>
                </a:cubicBezTo>
                <a:cubicBezTo>
                  <a:pt x="687977" y="1589775"/>
                  <a:pt x="684859" y="1572519"/>
                  <a:pt x="688622" y="1561230"/>
                </a:cubicBezTo>
                <a:cubicBezTo>
                  <a:pt x="689423" y="1562031"/>
                  <a:pt x="750452" y="1628964"/>
                  <a:pt x="767645" y="1628964"/>
                </a:cubicBezTo>
                <a:cubicBezTo>
                  <a:pt x="791444" y="1628964"/>
                  <a:pt x="835378" y="1606386"/>
                  <a:pt x="835378" y="1606386"/>
                </a:cubicBezTo>
                <a:cubicBezTo>
                  <a:pt x="957864" y="1637008"/>
                  <a:pt x="895162" y="1648759"/>
                  <a:pt x="959556" y="1595097"/>
                </a:cubicBezTo>
                <a:cubicBezTo>
                  <a:pt x="969979" y="1586411"/>
                  <a:pt x="982133" y="1580045"/>
                  <a:pt x="993422" y="1572519"/>
                </a:cubicBezTo>
                <a:cubicBezTo>
                  <a:pt x="1019763" y="1493498"/>
                  <a:pt x="982133" y="1568757"/>
                  <a:pt x="1038578" y="1549942"/>
                </a:cubicBezTo>
                <a:cubicBezTo>
                  <a:pt x="1053724" y="1544893"/>
                  <a:pt x="1061156" y="1527364"/>
                  <a:pt x="1072445" y="1516075"/>
                </a:cubicBezTo>
                <a:cubicBezTo>
                  <a:pt x="1089568" y="1527491"/>
                  <a:pt x="1116808" y="1549942"/>
                  <a:pt x="1140178" y="1549942"/>
                </a:cubicBezTo>
                <a:cubicBezTo>
                  <a:pt x="1154354" y="1549942"/>
                  <a:pt x="1203228" y="1532688"/>
                  <a:pt x="1219200" y="1527364"/>
                </a:cubicBezTo>
                <a:cubicBezTo>
                  <a:pt x="1275258" y="1443278"/>
                  <a:pt x="1203209" y="1546553"/>
                  <a:pt x="1275645" y="1459630"/>
                </a:cubicBezTo>
                <a:cubicBezTo>
                  <a:pt x="1284331" y="1449207"/>
                  <a:pt x="1287628" y="1434239"/>
                  <a:pt x="1298222" y="1425764"/>
                </a:cubicBezTo>
                <a:cubicBezTo>
                  <a:pt x="1307514" y="1418330"/>
                  <a:pt x="1320800" y="1418238"/>
                  <a:pt x="1332089" y="1414475"/>
                </a:cubicBezTo>
                <a:cubicBezTo>
                  <a:pt x="1343378" y="1418238"/>
                  <a:pt x="1357542" y="1417350"/>
                  <a:pt x="1365956" y="1425764"/>
                </a:cubicBezTo>
                <a:cubicBezTo>
                  <a:pt x="1375991" y="1435799"/>
                  <a:pt x="1386025" y="1483462"/>
                  <a:pt x="1365956" y="1493497"/>
                </a:cubicBezTo>
                <a:cubicBezTo>
                  <a:pt x="1342157" y="1505397"/>
                  <a:pt x="1313180" y="1500412"/>
                  <a:pt x="1286934" y="1504786"/>
                </a:cubicBezTo>
                <a:cubicBezTo>
                  <a:pt x="1268007" y="1507940"/>
                  <a:pt x="1249304" y="1512312"/>
                  <a:pt x="1230489" y="1516075"/>
                </a:cubicBezTo>
                <a:cubicBezTo>
                  <a:pt x="1219200" y="1531127"/>
                  <a:pt x="1214989" y="1557148"/>
                  <a:pt x="1196622" y="1561230"/>
                </a:cubicBezTo>
                <a:cubicBezTo>
                  <a:pt x="1173390" y="1566393"/>
                  <a:pt x="1152627" y="1540349"/>
                  <a:pt x="1128889" y="1538653"/>
                </a:cubicBezTo>
                <a:lnTo>
                  <a:pt x="970845" y="1527364"/>
                </a:lnTo>
                <a:cubicBezTo>
                  <a:pt x="932165" y="1514471"/>
                  <a:pt x="903075" y="1499165"/>
                  <a:pt x="857956" y="1527364"/>
                </a:cubicBezTo>
                <a:cubicBezTo>
                  <a:pt x="844799" y="1535587"/>
                  <a:pt x="856359" y="1560404"/>
                  <a:pt x="846667" y="1572519"/>
                </a:cubicBezTo>
                <a:cubicBezTo>
                  <a:pt x="839233" y="1581811"/>
                  <a:pt x="824089" y="1580045"/>
                  <a:pt x="812800" y="1583808"/>
                </a:cubicBezTo>
                <a:cubicBezTo>
                  <a:pt x="797748" y="1580045"/>
                  <a:pt x="782563" y="1576781"/>
                  <a:pt x="767645" y="1572519"/>
                </a:cubicBezTo>
                <a:cubicBezTo>
                  <a:pt x="756203" y="1569250"/>
                  <a:pt x="745516" y="1559274"/>
                  <a:pt x="733778" y="1561230"/>
                </a:cubicBezTo>
                <a:cubicBezTo>
                  <a:pt x="720395" y="1563461"/>
                  <a:pt x="711200" y="1576282"/>
                  <a:pt x="699911" y="1583808"/>
                </a:cubicBezTo>
                <a:cubicBezTo>
                  <a:pt x="605413" y="1568058"/>
                  <a:pt x="651223" y="1585215"/>
                  <a:pt x="564445" y="1527364"/>
                </a:cubicBezTo>
                <a:cubicBezTo>
                  <a:pt x="520676" y="1498185"/>
                  <a:pt x="517707" y="1500496"/>
                  <a:pt x="564445" y="1516075"/>
                </a:cubicBezTo>
                <a:cubicBezTo>
                  <a:pt x="575734" y="1523601"/>
                  <a:pt x="584744" y="1538653"/>
                  <a:pt x="598311" y="1538653"/>
                </a:cubicBezTo>
                <a:cubicBezTo>
                  <a:pt x="622110" y="1538653"/>
                  <a:pt x="666045" y="1516075"/>
                  <a:pt x="666045" y="1516075"/>
                </a:cubicBezTo>
                <a:cubicBezTo>
                  <a:pt x="692386" y="1519838"/>
                  <a:pt x="718459" y="1527364"/>
                  <a:pt x="745067" y="1527364"/>
                </a:cubicBezTo>
                <a:cubicBezTo>
                  <a:pt x="786630" y="1527364"/>
                  <a:pt x="827825" y="1519527"/>
                  <a:pt x="869245" y="1516075"/>
                </a:cubicBezTo>
                <a:lnTo>
                  <a:pt x="1016000" y="1504786"/>
                </a:lnTo>
                <a:cubicBezTo>
                  <a:pt x="1027289" y="1501023"/>
                  <a:pt x="1038425" y="1496766"/>
                  <a:pt x="1049867" y="1493497"/>
                </a:cubicBezTo>
                <a:cubicBezTo>
                  <a:pt x="1064785" y="1489235"/>
                  <a:pt x="1095022" y="1482208"/>
                  <a:pt x="1095022" y="148220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5656" y="19168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BH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 r="4695"/>
          <a:stretch>
            <a:fillRect/>
          </a:stretch>
        </p:blipFill>
        <p:spPr bwMode="auto">
          <a:xfrm>
            <a:off x="4139952" y="2132856"/>
            <a:ext cx="26599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3275856" y="1340768"/>
            <a:ext cx="5145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Shear viscosity of the longitudinally reduced</a:t>
            </a:r>
          </a:p>
          <a:p>
            <a:r>
              <a:rPr lang="en-US" altLang="ja-JP" dirty="0" smtClean="0"/>
              <a:t>string in the flat background</a:t>
            </a:r>
            <a:endParaRPr kumimoji="1" lang="ja-JP" altLang="en-US" dirty="0"/>
          </a:p>
        </p:txBody>
      </p:sp>
      <p:pic>
        <p:nvPicPr>
          <p:cNvPr id="27" name="図 2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259632" y="4077072"/>
            <a:ext cx="2675049" cy="650335"/>
          </a:xfrm>
          <a:prstGeom prst="rect">
            <a:avLst/>
          </a:prstGeom>
          <a:noFill/>
          <a:ln/>
          <a:effectLst/>
        </p:spPr>
      </p:pic>
      <p:pic>
        <p:nvPicPr>
          <p:cNvPr id="14" name="図 13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076056" y="4221088"/>
            <a:ext cx="1832206" cy="432048"/>
          </a:xfrm>
          <a:prstGeom prst="rect">
            <a:avLst/>
          </a:prstGeom>
        </p:spPr>
      </p:pic>
      <p:cxnSp>
        <p:nvCxnSpPr>
          <p:cNvPr id="16" name="直線矢印コネクタ 15"/>
          <p:cNvCxnSpPr/>
          <p:nvPr/>
        </p:nvCxnSpPr>
        <p:spPr>
          <a:xfrm>
            <a:off x="1763688" y="3212976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907704" y="3356992"/>
            <a:ext cx="304800" cy="17678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683568" y="3645024"/>
            <a:ext cx="522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On the stretched horizon, we have to replace</a:t>
            </a:r>
            <a:endParaRPr kumimoji="1" lang="ja-JP" altLang="en-US" dirty="0"/>
          </a:p>
        </p:txBody>
      </p:sp>
      <p:sp>
        <p:nvSpPr>
          <p:cNvPr id="23" name="右矢印 22"/>
          <p:cNvSpPr/>
          <p:nvPr/>
        </p:nvSpPr>
        <p:spPr>
          <a:xfrm>
            <a:off x="1475656" y="551723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3768" y="5157192"/>
            <a:ext cx="27908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テキスト ボックス 27"/>
          <p:cNvSpPr txBox="1"/>
          <p:nvPr/>
        </p:nvSpPr>
        <p:spPr>
          <a:xfrm>
            <a:off x="5868144" y="5085184"/>
            <a:ext cx="295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This is consistent with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the membrane paradigm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0" name="図 29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012160" y="5877272"/>
            <a:ext cx="2400270" cy="576064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2411760" y="5085184"/>
            <a:ext cx="2880320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83968" y="4293096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,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332656"/>
            <a:ext cx="594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Consistency with string-black hole correspondence</a:t>
            </a:r>
            <a:endParaRPr kumimoji="1" lang="ja-JP" altLang="en-US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105273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If</a:t>
            </a:r>
            <a:endParaRPr kumimoji="1" lang="ja-JP" altLang="en-US" dirty="0"/>
          </a:p>
        </p:txBody>
      </p:sp>
      <p:pic>
        <p:nvPicPr>
          <p:cNvPr id="4" name="図 3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 r="30795"/>
          <a:stretch>
            <a:fillRect/>
          </a:stretch>
        </p:blipFill>
        <p:spPr bwMode="auto">
          <a:xfrm>
            <a:off x="1187624" y="1052736"/>
            <a:ext cx="1294782" cy="430904"/>
          </a:xfrm>
          <a:prstGeom prst="rect">
            <a:avLst/>
          </a:prstGeom>
          <a:noFill/>
          <a:ln/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2555776" y="1052736"/>
            <a:ext cx="5325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, a highly excited string becomes a black hole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16288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with                  . </a:t>
            </a:r>
            <a:endParaRPr kumimoji="1" lang="ja-JP" altLang="en-US" dirty="0"/>
          </a:p>
        </p:txBody>
      </p:sp>
      <p:pic>
        <p:nvPicPr>
          <p:cNvPr id="7" name="図 6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475656" y="1628800"/>
            <a:ext cx="954322" cy="288031"/>
          </a:xfrm>
          <a:prstGeom prst="rect">
            <a:avLst/>
          </a:prstGeom>
          <a:noFill/>
          <a:ln/>
          <a:effectLst/>
        </p:spPr>
      </p:pic>
      <p:sp>
        <p:nvSpPr>
          <p:cNvPr id="9" name="テキスト ボックス 8"/>
          <p:cNvSpPr txBox="1"/>
          <p:nvPr/>
        </p:nvSpPr>
        <p:spPr>
          <a:xfrm>
            <a:off x="683568" y="2348880"/>
            <a:ext cx="793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At the critical string coupling, the shear viscosity of the string will be</a:t>
            </a:r>
            <a:endParaRPr kumimoji="1" lang="ja-JP" altLang="en-US" dirty="0"/>
          </a:p>
        </p:txBody>
      </p:sp>
      <p:pic>
        <p:nvPicPr>
          <p:cNvPr id="11" name="図 1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131840" y="2968949"/>
            <a:ext cx="1923645" cy="74808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83568" y="4077072"/>
            <a:ext cx="7659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On the other hand, the shear viscosity in the membrane paradigm </a:t>
            </a:r>
          </a:p>
          <a:p>
            <a:r>
              <a:rPr kumimoji="1" lang="en-US" altLang="ja-JP" dirty="0" smtClean="0"/>
              <a:t>becomes</a:t>
            </a:r>
            <a:endParaRPr kumimoji="1" lang="ja-JP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4941168"/>
            <a:ext cx="34376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6804248" y="6093296"/>
            <a:ext cx="1590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Consistent!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483768" y="4797152"/>
            <a:ext cx="3744416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2915816" y="2780928"/>
            <a:ext cx="2376264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332656"/>
            <a:ext cx="6502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About the ratio of the shear viscosity to entropy density</a:t>
            </a:r>
            <a:endParaRPr kumimoji="1" lang="ja-JP" altLang="en-US" u="sng" dirty="0"/>
          </a:p>
        </p:txBody>
      </p:sp>
      <p:pic>
        <p:nvPicPr>
          <p:cNvPr id="4" name="図 3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699792" y="980728"/>
            <a:ext cx="288032" cy="576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204864"/>
            <a:ext cx="2880320" cy="70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683568" y="1052736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our estimate,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31840" y="1052736"/>
            <a:ext cx="484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does not change even if we put the string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8" y="1628800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on the stretched horizon.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5576" y="3284984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On the other hand,</a:t>
            </a:r>
            <a:endParaRPr kumimoji="1" lang="ja-JP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3717032"/>
            <a:ext cx="16573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323528" y="4941168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If </a:t>
            </a:r>
            <a:endParaRPr kumimoji="1" lang="ja-JP" altLang="en-US" dirty="0"/>
          </a:p>
        </p:txBody>
      </p:sp>
      <p:pic>
        <p:nvPicPr>
          <p:cNvPr id="15" name="図 1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55576" y="5013176"/>
            <a:ext cx="557786" cy="204216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403648" y="494116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, </a:t>
            </a:r>
            <a:endParaRPr kumimoji="1" lang="ja-JP" altLang="en-US" dirty="0"/>
          </a:p>
        </p:txBody>
      </p:sp>
      <p:pic>
        <p:nvPicPr>
          <p:cNvPr id="17" name="図 16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691680" y="4869160"/>
            <a:ext cx="288032" cy="576064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2051720" y="4941168"/>
            <a:ext cx="6936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of the string matches with that of the membrane paradigm. 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11560" y="404664"/>
            <a:ext cx="3584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5. Summary and comments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4" y="1340768"/>
            <a:ext cx="511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We have obtained the shear viscosity and </a:t>
            </a:r>
            <a:endParaRPr kumimoji="1" lang="ja-JP" altLang="en-US" dirty="0"/>
          </a:p>
        </p:txBody>
      </p:sp>
      <p:pic>
        <p:nvPicPr>
          <p:cNvPr id="4" name="図 3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868144" y="1268760"/>
            <a:ext cx="288032" cy="57606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372200" y="134076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of the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1844824"/>
            <a:ext cx="588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highly excited string by using the Kubo’s formula.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2636912"/>
            <a:ext cx="5142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We have estimated the shear viscosity and </a:t>
            </a:r>
            <a:endParaRPr kumimoji="1" lang="ja-JP" altLang="en-US" dirty="0"/>
          </a:p>
        </p:txBody>
      </p:sp>
      <p:pic>
        <p:nvPicPr>
          <p:cNvPr id="8" name="図 7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012160" y="2564904"/>
            <a:ext cx="288032" cy="57606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71600" y="3212976"/>
            <a:ext cx="644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of the string on the stretched horizon of the black hole.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9592" y="4077072"/>
            <a:ext cx="6774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The results are consistent with the black hole membrane </a:t>
            </a:r>
          </a:p>
          <a:p>
            <a:r>
              <a:rPr lang="en-US" altLang="ja-JP" dirty="0" smtClean="0"/>
              <a:t>  </a:t>
            </a:r>
            <a:r>
              <a:rPr kumimoji="1" lang="en-US" altLang="ja-JP" dirty="0" smtClean="0"/>
              <a:t>paradigm.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55576" y="620688"/>
            <a:ext cx="7739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We hav</a:t>
            </a:r>
            <a:r>
              <a:rPr lang="en-US" altLang="ja-JP" dirty="0" smtClean="0"/>
              <a:t>e not considered the self-interactions of the highly excited</a:t>
            </a:r>
          </a:p>
          <a:p>
            <a:r>
              <a:rPr kumimoji="1" lang="en-US" altLang="ja-JP" dirty="0" smtClean="0"/>
              <a:t> string. This will lead to the          corrections to shear viscosity.</a:t>
            </a:r>
            <a:endParaRPr kumimoji="1" lang="ja-JP" altLang="en-US" dirty="0"/>
          </a:p>
        </p:txBody>
      </p:sp>
      <p:pic>
        <p:nvPicPr>
          <p:cNvPr id="4" name="図 3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067944" y="980728"/>
            <a:ext cx="288032" cy="22274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27584" y="1844824"/>
            <a:ext cx="7035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It is important to investigate whether the correct numerical </a:t>
            </a:r>
          </a:p>
          <a:p>
            <a:r>
              <a:rPr lang="en-US" altLang="ja-JP" dirty="0" smtClean="0"/>
              <a:t>coefficient of the shear viscosity in the membrane paradigm</a:t>
            </a:r>
          </a:p>
          <a:p>
            <a:r>
              <a:rPr kumimoji="1" lang="en-US" altLang="ja-JP" dirty="0" smtClean="0"/>
              <a:t>can be derived from superstring theory.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4" y="3284984"/>
            <a:ext cx="7513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We have not discussed the bulk viscosity because we could not </a:t>
            </a:r>
          </a:p>
          <a:p>
            <a:r>
              <a:rPr lang="en-US" altLang="ja-JP" dirty="0" smtClean="0"/>
              <a:t>reproduce the negative bulk viscosity of the membrane paradigm</a:t>
            </a:r>
          </a:p>
          <a:p>
            <a:r>
              <a:rPr kumimoji="1" lang="en-US" altLang="ja-JP" dirty="0" smtClean="0"/>
              <a:t>from the highly excited string on the stretched horizon.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4725144"/>
            <a:ext cx="7768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/>
              <a:t> It is interestin</a:t>
            </a:r>
            <a:r>
              <a:rPr lang="en-US" altLang="ja-JP" dirty="0" smtClean="0"/>
              <a:t>g to find transport coefficients of a highly excited</a:t>
            </a:r>
          </a:p>
          <a:p>
            <a:r>
              <a:rPr kumimoji="1" lang="en-US" altLang="ja-JP" dirty="0" smtClean="0"/>
              <a:t>string when source fields are given by other fields instead of metric.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40466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err="1" smtClean="0"/>
              <a:t>Bekenstein</a:t>
            </a:r>
            <a:r>
              <a:rPr lang="en-US" altLang="ja-JP" u="sng" dirty="0" smtClean="0"/>
              <a:t>-Hawking entropy </a:t>
            </a:r>
            <a:r>
              <a:rPr lang="en-US" altLang="ja-JP" u="sng" dirty="0" err="1" smtClean="0"/>
              <a:t>vs</a:t>
            </a:r>
            <a:r>
              <a:rPr lang="en-US" altLang="ja-JP" u="sng" dirty="0" smtClean="0"/>
              <a:t> entropy of a fundamental string</a:t>
            </a:r>
            <a:endParaRPr kumimoji="1" lang="ja-JP" altLang="en-US" u="sng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119675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Entropy of a fundamental string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55976" y="119675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Logarith</a:t>
            </a:r>
            <a:r>
              <a:rPr lang="en-US" altLang="ja-JP" dirty="0" smtClean="0"/>
              <a:t>m of the number of degeneracy of the string states</a:t>
            </a:r>
            <a:endParaRPr kumimoji="1" lang="ja-JP" altLang="en-US" dirty="0"/>
          </a:p>
        </p:txBody>
      </p:sp>
      <p:pic>
        <p:nvPicPr>
          <p:cNvPr id="16" name="図 1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275856" y="2708920"/>
            <a:ext cx="2323290" cy="409750"/>
          </a:xfrm>
          <a:prstGeom prst="rect">
            <a:avLst/>
          </a:prstGeom>
          <a:noFill/>
          <a:ln/>
          <a:effectLst/>
        </p:spPr>
      </p:pic>
      <p:sp>
        <p:nvSpPr>
          <p:cNvPr id="14" name="テキスト ボックス 13"/>
          <p:cNvSpPr txBox="1"/>
          <p:nvPr/>
        </p:nvSpPr>
        <p:spPr>
          <a:xfrm>
            <a:off x="1043608" y="220486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For a highly excited </a:t>
            </a:r>
            <a:r>
              <a:rPr kumimoji="1" lang="en-US" altLang="ja-JP" u="sng" dirty="0" smtClean="0"/>
              <a:t>free</a:t>
            </a:r>
            <a:r>
              <a:rPr kumimoji="1" lang="en-US" altLang="ja-JP" dirty="0" smtClean="0"/>
              <a:t> string,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755576" y="1052736"/>
            <a:ext cx="741682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20" name="図 1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763688" y="3789040"/>
            <a:ext cx="3090588" cy="1152557"/>
          </a:xfrm>
          <a:prstGeom prst="rect">
            <a:avLst/>
          </a:prstGeom>
          <a:noFill/>
          <a:ln/>
          <a:effectLst/>
        </p:spPr>
      </p:pic>
      <p:sp>
        <p:nvSpPr>
          <p:cNvPr id="18" name="テキスト ボックス 17"/>
          <p:cNvSpPr txBox="1"/>
          <p:nvPr/>
        </p:nvSpPr>
        <p:spPr>
          <a:xfrm>
            <a:off x="1043608" y="3356992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On the other hand,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60032" y="3861048"/>
            <a:ext cx="414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(d: Number of spatial dimensions)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43608" y="52292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Clearly, in generic </a:t>
            </a:r>
            <a:endParaRPr kumimoji="1" lang="ja-JP" altLang="en-US" dirty="0"/>
          </a:p>
        </p:txBody>
      </p:sp>
      <p:pic>
        <p:nvPicPr>
          <p:cNvPr id="28" name="図 27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779912" y="5805264"/>
            <a:ext cx="1409798" cy="360040"/>
          </a:xfrm>
          <a:prstGeom prst="rect">
            <a:avLst/>
          </a:prstGeom>
        </p:spPr>
      </p:pic>
      <p:pic>
        <p:nvPicPr>
          <p:cNvPr id="22" name="図 2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228184" y="4293096"/>
            <a:ext cx="1728195" cy="432048"/>
          </a:xfrm>
          <a:prstGeom prst="rect">
            <a:avLst/>
          </a:prstGeom>
        </p:spPr>
      </p:pic>
      <p:sp>
        <p:nvSpPr>
          <p:cNvPr id="23" name="左カーブ矢印 22"/>
          <p:cNvSpPr/>
          <p:nvPr/>
        </p:nvSpPr>
        <p:spPr>
          <a:xfrm>
            <a:off x="5508104" y="4221088"/>
            <a:ext cx="360040" cy="5760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7" name="図 26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3275856" y="5301207"/>
            <a:ext cx="288032" cy="222745"/>
          </a:xfrm>
          <a:prstGeom prst="rect">
            <a:avLst/>
          </a:prstGeom>
        </p:spPr>
      </p:pic>
      <p:pic>
        <p:nvPicPr>
          <p:cNvPr id="21" name="図 20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707904" y="1412776"/>
            <a:ext cx="176784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43608" y="980728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</a:t>
            </a:r>
            <a:r>
              <a:rPr kumimoji="1" lang="en-US" altLang="ja-JP" dirty="0" smtClean="0"/>
              <a:t>f </a:t>
            </a:r>
            <a:endParaRPr kumimoji="1" lang="ja-JP" altLang="en-US" dirty="0"/>
          </a:p>
        </p:txBody>
      </p:sp>
      <p:pic>
        <p:nvPicPr>
          <p:cNvPr id="8" name="図 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203848" y="1484784"/>
            <a:ext cx="1506095" cy="384633"/>
          </a:xfrm>
          <a:prstGeom prst="rect">
            <a:avLst/>
          </a:prstGeom>
          <a:noFill/>
          <a:ln/>
          <a:effectLst/>
        </p:spPr>
      </p:pic>
      <p:sp>
        <p:nvSpPr>
          <p:cNvPr id="11" name="テキスト ボックス 10"/>
          <p:cNvSpPr txBox="1"/>
          <p:nvPr/>
        </p:nvSpPr>
        <p:spPr>
          <a:xfrm>
            <a:off x="1043608" y="2132856"/>
            <a:ext cx="48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At this point, the horizon radius becomes</a:t>
            </a:r>
            <a:endParaRPr kumimoji="1" lang="ja-JP" altLang="en-US" dirty="0"/>
          </a:p>
        </p:txBody>
      </p:sp>
      <p:pic>
        <p:nvPicPr>
          <p:cNvPr id="13" name="図 12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2627784" y="2564904"/>
            <a:ext cx="3091340" cy="52126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971600" y="3573016"/>
            <a:ext cx="7346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</a:t>
            </a:r>
            <a:r>
              <a:rPr kumimoji="1" lang="en-US" altLang="ja-JP" dirty="0" smtClean="0"/>
              <a:t>f we increase       adiabatically, a highly excited string becomes</a:t>
            </a:r>
          </a:p>
          <a:p>
            <a:r>
              <a:rPr lang="en-US" altLang="ja-JP" dirty="0" smtClean="0"/>
              <a:t>a black hole with                at                   . </a:t>
            </a:r>
            <a:endParaRPr kumimoji="1" lang="ja-JP" altLang="en-US" dirty="0"/>
          </a:p>
        </p:txBody>
      </p:sp>
      <p:pic>
        <p:nvPicPr>
          <p:cNvPr id="16" name="図 15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059832" y="3861048"/>
            <a:ext cx="954322" cy="288031"/>
          </a:xfrm>
          <a:prstGeom prst="rect">
            <a:avLst/>
          </a:prstGeom>
          <a:noFill/>
          <a:ln/>
          <a:effectLst/>
        </p:spPr>
      </p:pic>
      <p:pic>
        <p:nvPicPr>
          <p:cNvPr id="18" name="図 17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2699792" y="3645024"/>
            <a:ext cx="288032" cy="222745"/>
          </a:xfrm>
          <a:prstGeom prst="rect">
            <a:avLst/>
          </a:prstGeom>
        </p:spPr>
      </p:pic>
      <p:pic>
        <p:nvPicPr>
          <p:cNvPr id="28" name="図 27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1619672" y="980728"/>
            <a:ext cx="1225620" cy="430622"/>
          </a:xfrm>
          <a:prstGeom prst="rect">
            <a:avLst/>
          </a:prstGeom>
          <a:noFill/>
          <a:ln/>
          <a:effectLst/>
        </p:spPr>
      </p:pic>
      <p:pic>
        <p:nvPicPr>
          <p:cNvPr id="20" name="図 19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4427984" y="3861048"/>
            <a:ext cx="1024732" cy="360040"/>
          </a:xfrm>
          <a:prstGeom prst="rect">
            <a:avLst/>
          </a:prstGeom>
          <a:noFill/>
          <a:ln/>
          <a:effectLst/>
        </p:spPr>
      </p:pic>
      <p:sp>
        <p:nvSpPr>
          <p:cNvPr id="23" name="円/楕円 22"/>
          <p:cNvSpPr/>
          <p:nvPr/>
        </p:nvSpPr>
        <p:spPr>
          <a:xfrm>
            <a:off x="6588224" y="4941168"/>
            <a:ext cx="288032" cy="2880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868144" y="486916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=</a:t>
            </a:r>
            <a:endParaRPr kumimoji="1" lang="ja-JP" altLang="en-US" dirty="0"/>
          </a:p>
        </p:txBody>
      </p:sp>
      <p:sp>
        <p:nvSpPr>
          <p:cNvPr id="25" name="フリーフォーム 24"/>
          <p:cNvSpPr/>
          <p:nvPr/>
        </p:nvSpPr>
        <p:spPr>
          <a:xfrm>
            <a:off x="5220072" y="4941168"/>
            <a:ext cx="278020" cy="248886"/>
          </a:xfrm>
          <a:custGeom>
            <a:avLst/>
            <a:gdLst>
              <a:gd name="connsiteX0" fmla="*/ 82359 w 278020"/>
              <a:gd name="connsiteY0" fmla="*/ 226852 h 248886"/>
              <a:gd name="connsiteX1" fmla="*/ 16258 w 278020"/>
              <a:gd name="connsiteY1" fmla="*/ 171768 h 248886"/>
              <a:gd name="connsiteX2" fmla="*/ 5241 w 278020"/>
              <a:gd name="connsiteY2" fmla="*/ 138717 h 248886"/>
              <a:gd name="connsiteX3" fmla="*/ 16258 w 278020"/>
              <a:gd name="connsiteY3" fmla="*/ 83633 h 248886"/>
              <a:gd name="connsiteX4" fmla="*/ 104393 w 278020"/>
              <a:gd name="connsiteY4" fmla="*/ 127700 h 248886"/>
              <a:gd name="connsiteX5" fmla="*/ 115410 w 278020"/>
              <a:gd name="connsiteY5" fmla="*/ 160751 h 248886"/>
              <a:gd name="connsiteX6" fmla="*/ 49309 w 278020"/>
              <a:gd name="connsiteY6" fmla="*/ 127700 h 248886"/>
              <a:gd name="connsiteX7" fmla="*/ 60325 w 278020"/>
              <a:gd name="connsiteY7" fmla="*/ 83633 h 248886"/>
              <a:gd name="connsiteX8" fmla="*/ 93376 w 278020"/>
              <a:gd name="connsiteY8" fmla="*/ 72616 h 248886"/>
              <a:gd name="connsiteX9" fmla="*/ 115410 w 278020"/>
              <a:gd name="connsiteY9" fmla="*/ 39565 h 248886"/>
              <a:gd name="connsiteX10" fmla="*/ 49309 w 278020"/>
              <a:gd name="connsiteY10" fmla="*/ 6515 h 248886"/>
              <a:gd name="connsiteX11" fmla="*/ 38292 w 278020"/>
              <a:gd name="connsiteY11" fmla="*/ 39565 h 248886"/>
              <a:gd name="connsiteX12" fmla="*/ 71342 w 278020"/>
              <a:gd name="connsiteY12" fmla="*/ 17532 h 248886"/>
              <a:gd name="connsiteX13" fmla="*/ 126427 w 278020"/>
              <a:gd name="connsiteY13" fmla="*/ 28549 h 248886"/>
              <a:gd name="connsiteX14" fmla="*/ 159477 w 278020"/>
              <a:gd name="connsiteY14" fmla="*/ 94650 h 248886"/>
              <a:gd name="connsiteX15" fmla="*/ 181511 w 278020"/>
              <a:gd name="connsiteY15" fmla="*/ 127700 h 248886"/>
              <a:gd name="connsiteX16" fmla="*/ 203545 w 278020"/>
              <a:gd name="connsiteY16" fmla="*/ 50582 h 248886"/>
              <a:gd name="connsiteX17" fmla="*/ 148460 w 278020"/>
              <a:gd name="connsiteY17" fmla="*/ 39565 h 248886"/>
              <a:gd name="connsiteX18" fmla="*/ 115410 w 278020"/>
              <a:gd name="connsiteY18" fmla="*/ 17532 h 248886"/>
              <a:gd name="connsiteX19" fmla="*/ 49309 w 278020"/>
              <a:gd name="connsiteY19" fmla="*/ 72616 h 248886"/>
              <a:gd name="connsiteX20" fmla="*/ 93376 w 278020"/>
              <a:gd name="connsiteY20" fmla="*/ 149734 h 248886"/>
              <a:gd name="connsiteX21" fmla="*/ 126427 w 278020"/>
              <a:gd name="connsiteY21" fmla="*/ 127700 h 248886"/>
              <a:gd name="connsiteX22" fmla="*/ 225578 w 278020"/>
              <a:gd name="connsiteY22" fmla="*/ 127700 h 248886"/>
              <a:gd name="connsiteX23" fmla="*/ 258629 w 278020"/>
              <a:gd name="connsiteY23" fmla="*/ 193802 h 248886"/>
              <a:gd name="connsiteX24" fmla="*/ 225578 w 278020"/>
              <a:gd name="connsiteY24" fmla="*/ 215835 h 248886"/>
              <a:gd name="connsiteX25" fmla="*/ 148460 w 278020"/>
              <a:gd name="connsiteY25" fmla="*/ 204818 h 248886"/>
              <a:gd name="connsiteX26" fmla="*/ 159477 w 278020"/>
              <a:gd name="connsiteY26" fmla="*/ 171768 h 248886"/>
              <a:gd name="connsiteX27" fmla="*/ 192528 w 278020"/>
              <a:gd name="connsiteY27" fmla="*/ 182785 h 248886"/>
              <a:gd name="connsiteX28" fmla="*/ 159477 w 278020"/>
              <a:gd name="connsiteY28" fmla="*/ 193802 h 248886"/>
              <a:gd name="connsiteX29" fmla="*/ 137444 w 278020"/>
              <a:gd name="connsiteY29" fmla="*/ 226852 h 248886"/>
              <a:gd name="connsiteX30" fmla="*/ 104393 w 278020"/>
              <a:gd name="connsiteY30" fmla="*/ 248886 h 248886"/>
              <a:gd name="connsiteX31" fmla="*/ 93376 w 278020"/>
              <a:gd name="connsiteY31" fmla="*/ 138717 h 248886"/>
              <a:gd name="connsiteX32" fmla="*/ 60325 w 278020"/>
              <a:gd name="connsiteY32" fmla="*/ 149734 h 248886"/>
              <a:gd name="connsiteX33" fmla="*/ 38292 w 278020"/>
              <a:gd name="connsiteY33" fmla="*/ 116684 h 248886"/>
              <a:gd name="connsiteX34" fmla="*/ 49309 w 278020"/>
              <a:gd name="connsiteY34" fmla="*/ 50582 h 248886"/>
              <a:gd name="connsiteX35" fmla="*/ 115410 w 278020"/>
              <a:gd name="connsiteY35" fmla="*/ 28549 h 248886"/>
              <a:gd name="connsiteX36" fmla="*/ 192528 w 278020"/>
              <a:gd name="connsiteY36" fmla="*/ 50582 h 248886"/>
              <a:gd name="connsiteX37" fmla="*/ 225578 w 278020"/>
              <a:gd name="connsiteY37" fmla="*/ 72616 h 248886"/>
              <a:gd name="connsiteX38" fmla="*/ 269646 w 278020"/>
              <a:gd name="connsiteY38" fmla="*/ 138717 h 248886"/>
              <a:gd name="connsiteX39" fmla="*/ 258629 w 278020"/>
              <a:gd name="connsiteY39" fmla="*/ 171768 h 248886"/>
              <a:gd name="connsiteX40" fmla="*/ 225578 w 278020"/>
              <a:gd name="connsiteY40" fmla="*/ 182785 h 248886"/>
              <a:gd name="connsiteX41" fmla="*/ 126427 w 278020"/>
              <a:gd name="connsiteY41" fmla="*/ 204818 h 248886"/>
              <a:gd name="connsiteX42" fmla="*/ 93376 w 278020"/>
              <a:gd name="connsiteY42" fmla="*/ 226852 h 248886"/>
              <a:gd name="connsiteX43" fmla="*/ 27275 w 278020"/>
              <a:gd name="connsiteY43" fmla="*/ 248886 h 248886"/>
              <a:gd name="connsiteX44" fmla="*/ 16258 w 278020"/>
              <a:gd name="connsiteY44" fmla="*/ 193802 h 24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78020" h="248886">
                <a:moveTo>
                  <a:pt x="82359" y="226852"/>
                </a:moveTo>
                <a:cubicBezTo>
                  <a:pt x="57974" y="210595"/>
                  <a:pt x="33222" y="197213"/>
                  <a:pt x="16258" y="171768"/>
                </a:cubicBezTo>
                <a:cubicBezTo>
                  <a:pt x="9816" y="162105"/>
                  <a:pt x="8913" y="149734"/>
                  <a:pt x="5241" y="138717"/>
                </a:cubicBezTo>
                <a:cubicBezTo>
                  <a:pt x="8913" y="120356"/>
                  <a:pt x="0" y="92923"/>
                  <a:pt x="16258" y="83633"/>
                </a:cubicBezTo>
                <a:cubicBezTo>
                  <a:pt x="67212" y="54517"/>
                  <a:pt x="86688" y="101143"/>
                  <a:pt x="104393" y="127700"/>
                </a:cubicBezTo>
                <a:cubicBezTo>
                  <a:pt x="108065" y="138717"/>
                  <a:pt x="123622" y="152539"/>
                  <a:pt x="115410" y="160751"/>
                </a:cubicBezTo>
                <a:cubicBezTo>
                  <a:pt x="106287" y="169874"/>
                  <a:pt x="50418" y="128440"/>
                  <a:pt x="49309" y="127700"/>
                </a:cubicBezTo>
                <a:cubicBezTo>
                  <a:pt x="52981" y="113011"/>
                  <a:pt x="50867" y="95456"/>
                  <a:pt x="60325" y="83633"/>
                </a:cubicBezTo>
                <a:cubicBezTo>
                  <a:pt x="67580" y="74565"/>
                  <a:pt x="84308" y="79871"/>
                  <a:pt x="93376" y="72616"/>
                </a:cubicBezTo>
                <a:cubicBezTo>
                  <a:pt x="103715" y="64345"/>
                  <a:pt x="108065" y="50582"/>
                  <a:pt x="115410" y="39565"/>
                </a:cubicBezTo>
                <a:cubicBezTo>
                  <a:pt x="109845" y="35855"/>
                  <a:pt x="62340" y="0"/>
                  <a:pt x="49309" y="6515"/>
                </a:cubicBezTo>
                <a:cubicBezTo>
                  <a:pt x="38922" y="11708"/>
                  <a:pt x="27905" y="34371"/>
                  <a:pt x="38292" y="39565"/>
                </a:cubicBezTo>
                <a:cubicBezTo>
                  <a:pt x="50134" y="45486"/>
                  <a:pt x="60325" y="24876"/>
                  <a:pt x="71342" y="17532"/>
                </a:cubicBezTo>
                <a:cubicBezTo>
                  <a:pt x="89704" y="21204"/>
                  <a:pt x="110169" y="19259"/>
                  <a:pt x="126427" y="28549"/>
                </a:cubicBezTo>
                <a:cubicBezTo>
                  <a:pt x="148527" y="41177"/>
                  <a:pt x="149864" y="75425"/>
                  <a:pt x="159477" y="94650"/>
                </a:cubicBezTo>
                <a:cubicBezTo>
                  <a:pt x="165398" y="106493"/>
                  <a:pt x="174166" y="116683"/>
                  <a:pt x="181511" y="127700"/>
                </a:cubicBezTo>
                <a:cubicBezTo>
                  <a:pt x="207039" y="110682"/>
                  <a:pt x="249832" y="96869"/>
                  <a:pt x="203545" y="50582"/>
                </a:cubicBezTo>
                <a:cubicBezTo>
                  <a:pt x="190304" y="37341"/>
                  <a:pt x="166822" y="43237"/>
                  <a:pt x="148460" y="39565"/>
                </a:cubicBezTo>
                <a:cubicBezTo>
                  <a:pt x="137443" y="32221"/>
                  <a:pt x="128650" y="17532"/>
                  <a:pt x="115410" y="17532"/>
                </a:cubicBezTo>
                <a:cubicBezTo>
                  <a:pt x="100069" y="17532"/>
                  <a:pt x="55627" y="66298"/>
                  <a:pt x="49309" y="72616"/>
                </a:cubicBezTo>
                <a:cubicBezTo>
                  <a:pt x="53752" y="94835"/>
                  <a:pt x="51229" y="149734"/>
                  <a:pt x="93376" y="149734"/>
                </a:cubicBezTo>
                <a:cubicBezTo>
                  <a:pt x="106617" y="149734"/>
                  <a:pt x="115410" y="135045"/>
                  <a:pt x="126427" y="127700"/>
                </a:cubicBezTo>
                <a:cubicBezTo>
                  <a:pt x="205089" y="153921"/>
                  <a:pt x="173203" y="162617"/>
                  <a:pt x="225578" y="127700"/>
                </a:cubicBezTo>
                <a:cubicBezTo>
                  <a:pt x="230218" y="134659"/>
                  <a:pt x="264331" y="179548"/>
                  <a:pt x="258629" y="193802"/>
                </a:cubicBezTo>
                <a:cubicBezTo>
                  <a:pt x="253711" y="206096"/>
                  <a:pt x="236595" y="208491"/>
                  <a:pt x="225578" y="215835"/>
                </a:cubicBezTo>
                <a:cubicBezTo>
                  <a:pt x="199872" y="212163"/>
                  <a:pt x="170066" y="219222"/>
                  <a:pt x="148460" y="204818"/>
                </a:cubicBezTo>
                <a:cubicBezTo>
                  <a:pt x="138798" y="198377"/>
                  <a:pt x="149090" y="176961"/>
                  <a:pt x="159477" y="171768"/>
                </a:cubicBezTo>
                <a:cubicBezTo>
                  <a:pt x="169864" y="166575"/>
                  <a:pt x="181511" y="179113"/>
                  <a:pt x="192528" y="182785"/>
                </a:cubicBezTo>
                <a:cubicBezTo>
                  <a:pt x="181511" y="186457"/>
                  <a:pt x="168545" y="186547"/>
                  <a:pt x="159477" y="193802"/>
                </a:cubicBezTo>
                <a:cubicBezTo>
                  <a:pt x="149138" y="202073"/>
                  <a:pt x="146806" y="217490"/>
                  <a:pt x="137444" y="226852"/>
                </a:cubicBezTo>
                <a:cubicBezTo>
                  <a:pt x="128081" y="236215"/>
                  <a:pt x="115410" y="241541"/>
                  <a:pt x="104393" y="248886"/>
                </a:cubicBezTo>
                <a:cubicBezTo>
                  <a:pt x="100721" y="212163"/>
                  <a:pt x="108365" y="172442"/>
                  <a:pt x="93376" y="138717"/>
                </a:cubicBezTo>
                <a:cubicBezTo>
                  <a:pt x="88659" y="128105"/>
                  <a:pt x="71107" y="154047"/>
                  <a:pt x="60325" y="149734"/>
                </a:cubicBezTo>
                <a:cubicBezTo>
                  <a:pt x="48032" y="144817"/>
                  <a:pt x="45636" y="127701"/>
                  <a:pt x="38292" y="116684"/>
                </a:cubicBezTo>
                <a:cubicBezTo>
                  <a:pt x="41964" y="94650"/>
                  <a:pt x="34599" y="67393"/>
                  <a:pt x="49309" y="50582"/>
                </a:cubicBezTo>
                <a:cubicBezTo>
                  <a:pt x="64603" y="33103"/>
                  <a:pt x="115410" y="28549"/>
                  <a:pt x="115410" y="28549"/>
                </a:cubicBezTo>
                <a:cubicBezTo>
                  <a:pt x="129532" y="32079"/>
                  <a:pt x="176721" y="42679"/>
                  <a:pt x="192528" y="50582"/>
                </a:cubicBezTo>
                <a:cubicBezTo>
                  <a:pt x="204371" y="56503"/>
                  <a:pt x="214561" y="65271"/>
                  <a:pt x="225578" y="72616"/>
                </a:cubicBezTo>
                <a:cubicBezTo>
                  <a:pt x="240267" y="94650"/>
                  <a:pt x="278020" y="113595"/>
                  <a:pt x="269646" y="138717"/>
                </a:cubicBezTo>
                <a:cubicBezTo>
                  <a:pt x="265974" y="149734"/>
                  <a:pt x="266841" y="163556"/>
                  <a:pt x="258629" y="171768"/>
                </a:cubicBezTo>
                <a:cubicBezTo>
                  <a:pt x="250417" y="179980"/>
                  <a:pt x="236914" y="180266"/>
                  <a:pt x="225578" y="182785"/>
                </a:cubicBezTo>
                <a:cubicBezTo>
                  <a:pt x="109237" y="208639"/>
                  <a:pt x="200832" y="180018"/>
                  <a:pt x="126427" y="204818"/>
                </a:cubicBezTo>
                <a:cubicBezTo>
                  <a:pt x="115410" y="212163"/>
                  <a:pt x="105476" y="221474"/>
                  <a:pt x="93376" y="226852"/>
                </a:cubicBezTo>
                <a:cubicBezTo>
                  <a:pt x="72152" y="236285"/>
                  <a:pt x="27275" y="248886"/>
                  <a:pt x="27275" y="248886"/>
                </a:cubicBezTo>
                <a:cubicBezTo>
                  <a:pt x="13936" y="208868"/>
                  <a:pt x="16258" y="227448"/>
                  <a:pt x="16258" y="19380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051720" y="4581128"/>
            <a:ext cx="1119272" cy="1046603"/>
          </a:xfrm>
          <a:custGeom>
            <a:avLst/>
            <a:gdLst>
              <a:gd name="connsiteX0" fmla="*/ 645547 w 1119272"/>
              <a:gd name="connsiteY0" fmla="*/ 550844 h 1046603"/>
              <a:gd name="connsiteX1" fmla="*/ 634530 w 1119272"/>
              <a:gd name="connsiteY1" fmla="*/ 583894 h 1046603"/>
              <a:gd name="connsiteX2" fmla="*/ 623513 w 1119272"/>
              <a:gd name="connsiteY2" fmla="*/ 638979 h 1046603"/>
              <a:gd name="connsiteX3" fmla="*/ 590463 w 1119272"/>
              <a:gd name="connsiteY3" fmla="*/ 661012 h 1046603"/>
              <a:gd name="connsiteX4" fmla="*/ 491311 w 1119272"/>
              <a:gd name="connsiteY4" fmla="*/ 616945 h 1046603"/>
              <a:gd name="connsiteX5" fmla="*/ 480294 w 1119272"/>
              <a:gd name="connsiteY5" fmla="*/ 583894 h 1046603"/>
              <a:gd name="connsiteX6" fmla="*/ 612496 w 1119272"/>
              <a:gd name="connsiteY6" fmla="*/ 363557 h 1046603"/>
              <a:gd name="connsiteX7" fmla="*/ 645547 w 1119272"/>
              <a:gd name="connsiteY7" fmla="*/ 385591 h 1046603"/>
              <a:gd name="connsiteX8" fmla="*/ 700631 w 1119272"/>
              <a:gd name="connsiteY8" fmla="*/ 429658 h 1046603"/>
              <a:gd name="connsiteX9" fmla="*/ 711648 w 1119272"/>
              <a:gd name="connsiteY9" fmla="*/ 396608 h 1046603"/>
              <a:gd name="connsiteX10" fmla="*/ 700631 w 1119272"/>
              <a:gd name="connsiteY10" fmla="*/ 352540 h 1046603"/>
              <a:gd name="connsiteX11" fmla="*/ 645547 w 1119272"/>
              <a:gd name="connsiteY11" fmla="*/ 286439 h 1046603"/>
              <a:gd name="connsiteX12" fmla="*/ 612496 w 1119272"/>
              <a:gd name="connsiteY12" fmla="*/ 264405 h 1046603"/>
              <a:gd name="connsiteX13" fmla="*/ 524362 w 1119272"/>
              <a:gd name="connsiteY13" fmla="*/ 275422 h 1046603"/>
              <a:gd name="connsiteX14" fmla="*/ 458260 w 1119272"/>
              <a:gd name="connsiteY14" fmla="*/ 297456 h 1046603"/>
              <a:gd name="connsiteX15" fmla="*/ 370125 w 1119272"/>
              <a:gd name="connsiteY15" fmla="*/ 308473 h 1046603"/>
              <a:gd name="connsiteX16" fmla="*/ 293007 w 1119272"/>
              <a:gd name="connsiteY16" fmla="*/ 330506 h 1046603"/>
              <a:gd name="connsiteX17" fmla="*/ 171822 w 1119272"/>
              <a:gd name="connsiteY17" fmla="*/ 319490 h 1046603"/>
              <a:gd name="connsiteX18" fmla="*/ 182839 w 1119272"/>
              <a:gd name="connsiteY18" fmla="*/ 275422 h 1046603"/>
              <a:gd name="connsiteX19" fmla="*/ 226906 w 1119272"/>
              <a:gd name="connsiteY19" fmla="*/ 220338 h 1046603"/>
              <a:gd name="connsiteX20" fmla="*/ 326058 w 1119272"/>
              <a:gd name="connsiteY20" fmla="*/ 209321 h 1046603"/>
              <a:gd name="connsiteX21" fmla="*/ 359109 w 1119272"/>
              <a:gd name="connsiteY21" fmla="*/ 198304 h 1046603"/>
              <a:gd name="connsiteX22" fmla="*/ 447243 w 1119272"/>
              <a:gd name="connsiteY22" fmla="*/ 198304 h 1046603"/>
              <a:gd name="connsiteX23" fmla="*/ 469277 w 1119272"/>
              <a:gd name="connsiteY23" fmla="*/ 165253 h 1046603"/>
              <a:gd name="connsiteX24" fmla="*/ 491311 w 1119272"/>
              <a:gd name="connsiteY24" fmla="*/ 44068 h 1046603"/>
              <a:gd name="connsiteX25" fmla="*/ 601480 w 1119272"/>
              <a:gd name="connsiteY25" fmla="*/ 77118 h 1046603"/>
              <a:gd name="connsiteX26" fmla="*/ 623513 w 1119272"/>
              <a:gd name="connsiteY26" fmla="*/ 121186 h 1046603"/>
              <a:gd name="connsiteX27" fmla="*/ 667581 w 1119272"/>
              <a:gd name="connsiteY27" fmla="*/ 187287 h 1046603"/>
              <a:gd name="connsiteX28" fmla="*/ 700631 w 1119272"/>
              <a:gd name="connsiteY28" fmla="*/ 286439 h 1046603"/>
              <a:gd name="connsiteX29" fmla="*/ 722665 w 1119272"/>
              <a:gd name="connsiteY29" fmla="*/ 319490 h 1046603"/>
              <a:gd name="connsiteX30" fmla="*/ 766733 w 1119272"/>
              <a:gd name="connsiteY30" fmla="*/ 418641 h 1046603"/>
              <a:gd name="connsiteX31" fmla="*/ 810800 w 1119272"/>
              <a:gd name="connsiteY31" fmla="*/ 462709 h 1046603"/>
              <a:gd name="connsiteX32" fmla="*/ 832834 w 1119272"/>
              <a:gd name="connsiteY32" fmla="*/ 495759 h 1046603"/>
              <a:gd name="connsiteX33" fmla="*/ 843851 w 1119272"/>
              <a:gd name="connsiteY33" fmla="*/ 627962 h 1046603"/>
              <a:gd name="connsiteX34" fmla="*/ 832834 w 1119272"/>
              <a:gd name="connsiteY34" fmla="*/ 661012 h 1046603"/>
              <a:gd name="connsiteX35" fmla="*/ 821817 w 1119272"/>
              <a:gd name="connsiteY35" fmla="*/ 837282 h 1046603"/>
              <a:gd name="connsiteX36" fmla="*/ 777750 w 1119272"/>
              <a:gd name="connsiteY36" fmla="*/ 870333 h 1046603"/>
              <a:gd name="connsiteX37" fmla="*/ 601480 w 1119272"/>
              <a:gd name="connsiteY37" fmla="*/ 848299 h 1046603"/>
              <a:gd name="connsiteX38" fmla="*/ 557412 w 1119272"/>
              <a:gd name="connsiteY38" fmla="*/ 804232 h 1046603"/>
              <a:gd name="connsiteX39" fmla="*/ 447243 w 1119272"/>
              <a:gd name="connsiteY39" fmla="*/ 738131 h 1046603"/>
              <a:gd name="connsiteX40" fmla="*/ 436227 w 1119272"/>
              <a:gd name="connsiteY40" fmla="*/ 705080 h 1046603"/>
              <a:gd name="connsiteX41" fmla="*/ 425210 w 1119272"/>
              <a:gd name="connsiteY41" fmla="*/ 661012 h 1046603"/>
              <a:gd name="connsiteX42" fmla="*/ 381142 w 1119272"/>
              <a:gd name="connsiteY42" fmla="*/ 594911 h 1046603"/>
              <a:gd name="connsiteX43" fmla="*/ 359109 w 1119272"/>
              <a:gd name="connsiteY43" fmla="*/ 517793 h 1046603"/>
              <a:gd name="connsiteX44" fmla="*/ 326058 w 1119272"/>
              <a:gd name="connsiteY44" fmla="*/ 495759 h 1046603"/>
              <a:gd name="connsiteX45" fmla="*/ 259957 w 1119272"/>
              <a:gd name="connsiteY45" fmla="*/ 506776 h 1046603"/>
              <a:gd name="connsiteX46" fmla="*/ 226906 w 1119272"/>
              <a:gd name="connsiteY46" fmla="*/ 517793 h 1046603"/>
              <a:gd name="connsiteX47" fmla="*/ 171822 w 1119272"/>
              <a:gd name="connsiteY47" fmla="*/ 506776 h 1046603"/>
              <a:gd name="connsiteX48" fmla="*/ 138771 w 1119272"/>
              <a:gd name="connsiteY48" fmla="*/ 484743 h 1046603"/>
              <a:gd name="connsiteX49" fmla="*/ 116737 w 1119272"/>
              <a:gd name="connsiteY49" fmla="*/ 418641 h 1046603"/>
              <a:gd name="connsiteX50" fmla="*/ 127754 w 1119272"/>
              <a:gd name="connsiteY50" fmla="*/ 187287 h 1046603"/>
              <a:gd name="connsiteX51" fmla="*/ 138771 w 1119272"/>
              <a:gd name="connsiteY51" fmla="*/ 154237 h 1046603"/>
              <a:gd name="connsiteX52" fmla="*/ 171822 w 1119272"/>
              <a:gd name="connsiteY52" fmla="*/ 143220 h 1046603"/>
              <a:gd name="connsiteX53" fmla="*/ 248940 w 1119272"/>
              <a:gd name="connsiteY53" fmla="*/ 88135 h 1046603"/>
              <a:gd name="connsiteX54" fmla="*/ 315041 w 1119272"/>
              <a:gd name="connsiteY54" fmla="*/ 44068 h 1046603"/>
              <a:gd name="connsiteX55" fmla="*/ 425210 w 1119272"/>
              <a:gd name="connsiteY55" fmla="*/ 22034 h 1046603"/>
              <a:gd name="connsiteX56" fmla="*/ 469277 w 1119272"/>
              <a:gd name="connsiteY56" fmla="*/ 0 h 1046603"/>
              <a:gd name="connsiteX57" fmla="*/ 623513 w 1119272"/>
              <a:gd name="connsiteY57" fmla="*/ 33051 h 1046603"/>
              <a:gd name="connsiteX58" fmla="*/ 711648 w 1119272"/>
              <a:gd name="connsiteY58" fmla="*/ 77118 h 1046603"/>
              <a:gd name="connsiteX59" fmla="*/ 777750 w 1119272"/>
              <a:gd name="connsiteY59" fmla="*/ 99152 h 1046603"/>
              <a:gd name="connsiteX60" fmla="*/ 810800 w 1119272"/>
              <a:gd name="connsiteY60" fmla="*/ 143220 h 1046603"/>
              <a:gd name="connsiteX61" fmla="*/ 843851 w 1119272"/>
              <a:gd name="connsiteY61" fmla="*/ 165253 h 1046603"/>
              <a:gd name="connsiteX62" fmla="*/ 865884 w 1119272"/>
              <a:gd name="connsiteY62" fmla="*/ 198304 h 1046603"/>
              <a:gd name="connsiteX63" fmla="*/ 898935 w 1119272"/>
              <a:gd name="connsiteY63" fmla="*/ 242371 h 1046603"/>
              <a:gd name="connsiteX64" fmla="*/ 931986 w 1119272"/>
              <a:gd name="connsiteY64" fmla="*/ 264405 h 1046603"/>
              <a:gd name="connsiteX65" fmla="*/ 954019 w 1119272"/>
              <a:gd name="connsiteY65" fmla="*/ 297456 h 1046603"/>
              <a:gd name="connsiteX66" fmla="*/ 965036 w 1119272"/>
              <a:gd name="connsiteY66" fmla="*/ 330506 h 1046603"/>
              <a:gd name="connsiteX67" fmla="*/ 1009104 w 1119272"/>
              <a:gd name="connsiteY67" fmla="*/ 396608 h 1046603"/>
              <a:gd name="connsiteX68" fmla="*/ 1053171 w 1119272"/>
              <a:gd name="connsiteY68" fmla="*/ 495759 h 1046603"/>
              <a:gd name="connsiteX69" fmla="*/ 1086222 w 1119272"/>
              <a:gd name="connsiteY69" fmla="*/ 517793 h 1046603"/>
              <a:gd name="connsiteX70" fmla="*/ 1108256 w 1119272"/>
              <a:gd name="connsiteY70" fmla="*/ 594911 h 1046603"/>
              <a:gd name="connsiteX71" fmla="*/ 1119272 w 1119272"/>
              <a:gd name="connsiteY71" fmla="*/ 727114 h 1046603"/>
              <a:gd name="connsiteX72" fmla="*/ 1097239 w 1119272"/>
              <a:gd name="connsiteY72" fmla="*/ 859316 h 1046603"/>
              <a:gd name="connsiteX73" fmla="*/ 1075205 w 1119272"/>
              <a:gd name="connsiteY73" fmla="*/ 892367 h 1046603"/>
              <a:gd name="connsiteX74" fmla="*/ 1009104 w 1119272"/>
              <a:gd name="connsiteY74" fmla="*/ 914400 h 1046603"/>
              <a:gd name="connsiteX75" fmla="*/ 832834 w 1119272"/>
              <a:gd name="connsiteY75" fmla="*/ 947451 h 1046603"/>
              <a:gd name="connsiteX76" fmla="*/ 766733 w 1119272"/>
              <a:gd name="connsiteY76" fmla="*/ 991518 h 1046603"/>
              <a:gd name="connsiteX77" fmla="*/ 722665 w 1119272"/>
              <a:gd name="connsiteY77" fmla="*/ 1013552 h 1046603"/>
              <a:gd name="connsiteX78" fmla="*/ 634530 w 1119272"/>
              <a:gd name="connsiteY78" fmla="*/ 1046603 h 1046603"/>
              <a:gd name="connsiteX79" fmla="*/ 557412 w 1119272"/>
              <a:gd name="connsiteY79" fmla="*/ 1024569 h 1046603"/>
              <a:gd name="connsiteX80" fmla="*/ 535378 w 1119272"/>
              <a:gd name="connsiteY80" fmla="*/ 991518 h 1046603"/>
              <a:gd name="connsiteX81" fmla="*/ 447243 w 1119272"/>
              <a:gd name="connsiteY81" fmla="*/ 958468 h 1046603"/>
              <a:gd name="connsiteX82" fmla="*/ 414193 w 1119272"/>
              <a:gd name="connsiteY82" fmla="*/ 947451 h 1046603"/>
              <a:gd name="connsiteX83" fmla="*/ 403176 w 1119272"/>
              <a:gd name="connsiteY83" fmla="*/ 727114 h 1046603"/>
              <a:gd name="connsiteX84" fmla="*/ 370125 w 1119272"/>
              <a:gd name="connsiteY84" fmla="*/ 705080 h 1046603"/>
              <a:gd name="connsiteX85" fmla="*/ 359109 w 1119272"/>
              <a:gd name="connsiteY85" fmla="*/ 672029 h 1046603"/>
              <a:gd name="connsiteX86" fmla="*/ 326058 w 1119272"/>
              <a:gd name="connsiteY86" fmla="*/ 705080 h 1046603"/>
              <a:gd name="connsiteX87" fmla="*/ 293007 w 1119272"/>
              <a:gd name="connsiteY87" fmla="*/ 716097 h 1046603"/>
              <a:gd name="connsiteX88" fmla="*/ 127754 w 1119272"/>
              <a:gd name="connsiteY88" fmla="*/ 694063 h 1046603"/>
              <a:gd name="connsiteX89" fmla="*/ 105721 w 1119272"/>
              <a:gd name="connsiteY89" fmla="*/ 661012 h 1046603"/>
              <a:gd name="connsiteX90" fmla="*/ 72670 w 1119272"/>
              <a:gd name="connsiteY90" fmla="*/ 594911 h 1046603"/>
              <a:gd name="connsiteX91" fmla="*/ 39619 w 1119272"/>
              <a:gd name="connsiteY91" fmla="*/ 550844 h 1046603"/>
              <a:gd name="connsiteX92" fmla="*/ 6569 w 1119272"/>
              <a:gd name="connsiteY92" fmla="*/ 528810 h 1046603"/>
              <a:gd name="connsiteX93" fmla="*/ 6569 w 1119272"/>
              <a:gd name="connsiteY93" fmla="*/ 484743 h 104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119272" h="1046603">
                <a:moveTo>
                  <a:pt x="645547" y="550844"/>
                </a:moveTo>
                <a:cubicBezTo>
                  <a:pt x="641875" y="561861"/>
                  <a:pt x="637347" y="572628"/>
                  <a:pt x="634530" y="583894"/>
                </a:cubicBezTo>
                <a:cubicBezTo>
                  <a:pt x="629988" y="602060"/>
                  <a:pt x="632803" y="622721"/>
                  <a:pt x="623513" y="638979"/>
                </a:cubicBezTo>
                <a:cubicBezTo>
                  <a:pt x="616944" y="650475"/>
                  <a:pt x="601480" y="653668"/>
                  <a:pt x="590463" y="661012"/>
                </a:cubicBezTo>
                <a:cubicBezTo>
                  <a:pt x="535255" y="651811"/>
                  <a:pt x="521840" y="662738"/>
                  <a:pt x="491311" y="616945"/>
                </a:cubicBezTo>
                <a:cubicBezTo>
                  <a:pt x="484869" y="607282"/>
                  <a:pt x="483966" y="594911"/>
                  <a:pt x="480294" y="583894"/>
                </a:cubicBezTo>
                <a:cubicBezTo>
                  <a:pt x="491048" y="358070"/>
                  <a:pt x="415575" y="321359"/>
                  <a:pt x="612496" y="363557"/>
                </a:cubicBezTo>
                <a:cubicBezTo>
                  <a:pt x="625443" y="366331"/>
                  <a:pt x="634530" y="378246"/>
                  <a:pt x="645547" y="385591"/>
                </a:cubicBezTo>
                <a:cubicBezTo>
                  <a:pt x="652353" y="395800"/>
                  <a:pt x="674025" y="442961"/>
                  <a:pt x="700631" y="429658"/>
                </a:cubicBezTo>
                <a:cubicBezTo>
                  <a:pt x="711018" y="424465"/>
                  <a:pt x="707976" y="407625"/>
                  <a:pt x="711648" y="396608"/>
                </a:cubicBezTo>
                <a:cubicBezTo>
                  <a:pt x="707976" y="381919"/>
                  <a:pt x="706595" y="366457"/>
                  <a:pt x="700631" y="352540"/>
                </a:cubicBezTo>
                <a:cubicBezTo>
                  <a:pt x="691002" y="330072"/>
                  <a:pt x="663194" y="301145"/>
                  <a:pt x="645547" y="286439"/>
                </a:cubicBezTo>
                <a:cubicBezTo>
                  <a:pt x="635375" y="277962"/>
                  <a:pt x="623513" y="271750"/>
                  <a:pt x="612496" y="264405"/>
                </a:cubicBezTo>
                <a:cubicBezTo>
                  <a:pt x="583118" y="268077"/>
                  <a:pt x="553311" y="269218"/>
                  <a:pt x="524362" y="275422"/>
                </a:cubicBezTo>
                <a:cubicBezTo>
                  <a:pt x="501652" y="280289"/>
                  <a:pt x="481307" y="294575"/>
                  <a:pt x="458260" y="297456"/>
                </a:cubicBezTo>
                <a:lnTo>
                  <a:pt x="370125" y="308473"/>
                </a:lnTo>
                <a:cubicBezTo>
                  <a:pt x="354536" y="313670"/>
                  <a:pt x="306846" y="330506"/>
                  <a:pt x="293007" y="330506"/>
                </a:cubicBezTo>
                <a:cubicBezTo>
                  <a:pt x="252445" y="330506"/>
                  <a:pt x="212217" y="323162"/>
                  <a:pt x="171822" y="319490"/>
                </a:cubicBezTo>
                <a:cubicBezTo>
                  <a:pt x="175494" y="304801"/>
                  <a:pt x="178679" y="289981"/>
                  <a:pt x="182839" y="275422"/>
                </a:cubicBezTo>
                <a:cubicBezTo>
                  <a:pt x="190901" y="247205"/>
                  <a:pt x="192336" y="228980"/>
                  <a:pt x="226906" y="220338"/>
                </a:cubicBezTo>
                <a:cubicBezTo>
                  <a:pt x="259167" y="212273"/>
                  <a:pt x="293007" y="212993"/>
                  <a:pt x="326058" y="209321"/>
                </a:cubicBezTo>
                <a:cubicBezTo>
                  <a:pt x="337075" y="205649"/>
                  <a:pt x="347496" y="198304"/>
                  <a:pt x="359109" y="198304"/>
                </a:cubicBezTo>
                <a:cubicBezTo>
                  <a:pt x="465462" y="198304"/>
                  <a:pt x="371695" y="223487"/>
                  <a:pt x="447243" y="198304"/>
                </a:cubicBezTo>
                <a:cubicBezTo>
                  <a:pt x="454588" y="187287"/>
                  <a:pt x="463355" y="177096"/>
                  <a:pt x="469277" y="165253"/>
                </a:cubicBezTo>
                <a:cubicBezTo>
                  <a:pt x="486260" y="131287"/>
                  <a:pt x="487513" y="74451"/>
                  <a:pt x="491311" y="44068"/>
                </a:cubicBezTo>
                <a:cubicBezTo>
                  <a:pt x="527455" y="49231"/>
                  <a:pt x="574399" y="44621"/>
                  <a:pt x="601480" y="77118"/>
                </a:cubicBezTo>
                <a:cubicBezTo>
                  <a:pt x="611994" y="89735"/>
                  <a:pt x="615063" y="107103"/>
                  <a:pt x="623513" y="121186"/>
                </a:cubicBezTo>
                <a:cubicBezTo>
                  <a:pt x="637137" y="143894"/>
                  <a:pt x="667581" y="187287"/>
                  <a:pt x="667581" y="187287"/>
                </a:cubicBezTo>
                <a:cubicBezTo>
                  <a:pt x="678100" y="229363"/>
                  <a:pt x="679890" y="244956"/>
                  <a:pt x="700631" y="286439"/>
                </a:cubicBezTo>
                <a:cubicBezTo>
                  <a:pt x="706552" y="298282"/>
                  <a:pt x="717287" y="307390"/>
                  <a:pt x="722665" y="319490"/>
                </a:cubicBezTo>
                <a:cubicBezTo>
                  <a:pt x="775106" y="437480"/>
                  <a:pt x="716868" y="343846"/>
                  <a:pt x="766733" y="418641"/>
                </a:cubicBezTo>
                <a:cubicBezTo>
                  <a:pt x="790770" y="490751"/>
                  <a:pt x="757386" y="419978"/>
                  <a:pt x="810800" y="462709"/>
                </a:cubicBezTo>
                <a:cubicBezTo>
                  <a:pt x="821139" y="470980"/>
                  <a:pt x="825489" y="484742"/>
                  <a:pt x="832834" y="495759"/>
                </a:cubicBezTo>
                <a:cubicBezTo>
                  <a:pt x="858847" y="573797"/>
                  <a:pt x="861653" y="547852"/>
                  <a:pt x="843851" y="627962"/>
                </a:cubicBezTo>
                <a:cubicBezTo>
                  <a:pt x="841332" y="639298"/>
                  <a:pt x="836506" y="649995"/>
                  <a:pt x="832834" y="661012"/>
                </a:cubicBezTo>
                <a:cubicBezTo>
                  <a:pt x="838444" y="722719"/>
                  <a:pt x="862425" y="783138"/>
                  <a:pt x="821817" y="837282"/>
                </a:cubicBezTo>
                <a:cubicBezTo>
                  <a:pt x="810800" y="851971"/>
                  <a:pt x="792439" y="859316"/>
                  <a:pt x="777750" y="870333"/>
                </a:cubicBezTo>
                <a:lnTo>
                  <a:pt x="601480" y="848299"/>
                </a:lnTo>
                <a:cubicBezTo>
                  <a:pt x="580867" y="845722"/>
                  <a:pt x="573633" y="817209"/>
                  <a:pt x="557412" y="804232"/>
                </a:cubicBezTo>
                <a:cubicBezTo>
                  <a:pt x="513092" y="768776"/>
                  <a:pt x="493014" y="761016"/>
                  <a:pt x="447243" y="738131"/>
                </a:cubicBezTo>
                <a:cubicBezTo>
                  <a:pt x="443571" y="727114"/>
                  <a:pt x="439417" y="716246"/>
                  <a:pt x="436227" y="705080"/>
                </a:cubicBezTo>
                <a:cubicBezTo>
                  <a:pt x="432068" y="690521"/>
                  <a:pt x="431981" y="674555"/>
                  <a:pt x="425210" y="661012"/>
                </a:cubicBezTo>
                <a:cubicBezTo>
                  <a:pt x="413367" y="637326"/>
                  <a:pt x="381142" y="594911"/>
                  <a:pt x="381142" y="594911"/>
                </a:cubicBezTo>
                <a:cubicBezTo>
                  <a:pt x="380423" y="592036"/>
                  <a:pt x="364854" y="524974"/>
                  <a:pt x="359109" y="517793"/>
                </a:cubicBezTo>
                <a:cubicBezTo>
                  <a:pt x="350838" y="507454"/>
                  <a:pt x="337075" y="503104"/>
                  <a:pt x="326058" y="495759"/>
                </a:cubicBezTo>
                <a:cubicBezTo>
                  <a:pt x="304024" y="499431"/>
                  <a:pt x="281763" y="501930"/>
                  <a:pt x="259957" y="506776"/>
                </a:cubicBezTo>
                <a:cubicBezTo>
                  <a:pt x="248621" y="509295"/>
                  <a:pt x="238519" y="517793"/>
                  <a:pt x="226906" y="517793"/>
                </a:cubicBezTo>
                <a:cubicBezTo>
                  <a:pt x="208181" y="517793"/>
                  <a:pt x="190183" y="510448"/>
                  <a:pt x="171822" y="506776"/>
                </a:cubicBezTo>
                <a:cubicBezTo>
                  <a:pt x="160805" y="499432"/>
                  <a:pt x="145789" y="495971"/>
                  <a:pt x="138771" y="484743"/>
                </a:cubicBezTo>
                <a:cubicBezTo>
                  <a:pt x="126461" y="465048"/>
                  <a:pt x="116737" y="418641"/>
                  <a:pt x="116737" y="418641"/>
                </a:cubicBezTo>
                <a:cubicBezTo>
                  <a:pt x="120409" y="341523"/>
                  <a:pt x="121342" y="264226"/>
                  <a:pt x="127754" y="187287"/>
                </a:cubicBezTo>
                <a:cubicBezTo>
                  <a:pt x="128718" y="175714"/>
                  <a:pt x="130560" y="162448"/>
                  <a:pt x="138771" y="154237"/>
                </a:cubicBezTo>
                <a:cubicBezTo>
                  <a:pt x="146983" y="146026"/>
                  <a:pt x="160805" y="146892"/>
                  <a:pt x="171822" y="143220"/>
                </a:cubicBezTo>
                <a:cubicBezTo>
                  <a:pt x="279317" y="71555"/>
                  <a:pt x="112228" y="183833"/>
                  <a:pt x="248940" y="88135"/>
                </a:cubicBezTo>
                <a:cubicBezTo>
                  <a:pt x="270634" y="72949"/>
                  <a:pt x="293007" y="58757"/>
                  <a:pt x="315041" y="44068"/>
                </a:cubicBezTo>
                <a:cubicBezTo>
                  <a:pt x="336018" y="30084"/>
                  <a:pt x="418678" y="22967"/>
                  <a:pt x="425210" y="22034"/>
                </a:cubicBezTo>
                <a:cubicBezTo>
                  <a:pt x="439899" y="14689"/>
                  <a:pt x="452854" y="0"/>
                  <a:pt x="469277" y="0"/>
                </a:cubicBezTo>
                <a:cubicBezTo>
                  <a:pt x="480965" y="0"/>
                  <a:pt x="585714" y="15870"/>
                  <a:pt x="623513" y="33051"/>
                </a:cubicBezTo>
                <a:cubicBezTo>
                  <a:pt x="653415" y="46643"/>
                  <a:pt x="681458" y="64179"/>
                  <a:pt x="711648" y="77118"/>
                </a:cubicBezTo>
                <a:cubicBezTo>
                  <a:pt x="732996" y="86267"/>
                  <a:pt x="777750" y="99152"/>
                  <a:pt x="777750" y="99152"/>
                </a:cubicBezTo>
                <a:cubicBezTo>
                  <a:pt x="788767" y="113841"/>
                  <a:pt x="797816" y="130236"/>
                  <a:pt x="810800" y="143220"/>
                </a:cubicBezTo>
                <a:cubicBezTo>
                  <a:pt x="820163" y="152583"/>
                  <a:pt x="834488" y="155890"/>
                  <a:pt x="843851" y="165253"/>
                </a:cubicBezTo>
                <a:cubicBezTo>
                  <a:pt x="853214" y="174616"/>
                  <a:pt x="858188" y="187530"/>
                  <a:pt x="865884" y="198304"/>
                </a:cubicBezTo>
                <a:cubicBezTo>
                  <a:pt x="876556" y="213245"/>
                  <a:pt x="885951" y="229388"/>
                  <a:pt x="898935" y="242371"/>
                </a:cubicBezTo>
                <a:cubicBezTo>
                  <a:pt x="908298" y="251734"/>
                  <a:pt x="920969" y="257060"/>
                  <a:pt x="931986" y="264405"/>
                </a:cubicBezTo>
                <a:cubicBezTo>
                  <a:pt x="939330" y="275422"/>
                  <a:pt x="948098" y="285613"/>
                  <a:pt x="954019" y="297456"/>
                </a:cubicBezTo>
                <a:cubicBezTo>
                  <a:pt x="959212" y="307843"/>
                  <a:pt x="959396" y="320355"/>
                  <a:pt x="965036" y="330506"/>
                </a:cubicBezTo>
                <a:cubicBezTo>
                  <a:pt x="977897" y="353655"/>
                  <a:pt x="994415" y="374574"/>
                  <a:pt x="1009104" y="396608"/>
                </a:cubicBezTo>
                <a:cubicBezTo>
                  <a:pt x="1052742" y="462065"/>
                  <a:pt x="1008324" y="450913"/>
                  <a:pt x="1053171" y="495759"/>
                </a:cubicBezTo>
                <a:cubicBezTo>
                  <a:pt x="1062534" y="505122"/>
                  <a:pt x="1075205" y="510448"/>
                  <a:pt x="1086222" y="517793"/>
                </a:cubicBezTo>
                <a:cubicBezTo>
                  <a:pt x="1093539" y="539743"/>
                  <a:pt x="1105490" y="572780"/>
                  <a:pt x="1108256" y="594911"/>
                </a:cubicBezTo>
                <a:cubicBezTo>
                  <a:pt x="1113741" y="638790"/>
                  <a:pt x="1115600" y="683046"/>
                  <a:pt x="1119272" y="727114"/>
                </a:cubicBezTo>
                <a:cubicBezTo>
                  <a:pt x="1115781" y="758533"/>
                  <a:pt x="1115696" y="822402"/>
                  <a:pt x="1097239" y="859316"/>
                </a:cubicBezTo>
                <a:cubicBezTo>
                  <a:pt x="1091318" y="871159"/>
                  <a:pt x="1086433" y="885349"/>
                  <a:pt x="1075205" y="892367"/>
                </a:cubicBezTo>
                <a:cubicBezTo>
                  <a:pt x="1055510" y="904676"/>
                  <a:pt x="1009104" y="914400"/>
                  <a:pt x="1009104" y="914400"/>
                </a:cubicBezTo>
                <a:cubicBezTo>
                  <a:pt x="916250" y="976303"/>
                  <a:pt x="1061448" y="887290"/>
                  <a:pt x="832834" y="947451"/>
                </a:cubicBezTo>
                <a:cubicBezTo>
                  <a:pt x="807225" y="954190"/>
                  <a:pt x="790418" y="979675"/>
                  <a:pt x="766733" y="991518"/>
                </a:cubicBezTo>
                <a:cubicBezTo>
                  <a:pt x="752044" y="998863"/>
                  <a:pt x="737673" y="1006882"/>
                  <a:pt x="722665" y="1013552"/>
                </a:cubicBezTo>
                <a:cubicBezTo>
                  <a:pt x="683143" y="1031118"/>
                  <a:pt x="670872" y="1034489"/>
                  <a:pt x="634530" y="1046603"/>
                </a:cubicBezTo>
                <a:cubicBezTo>
                  <a:pt x="631651" y="1045883"/>
                  <a:pt x="564596" y="1030316"/>
                  <a:pt x="557412" y="1024569"/>
                </a:cubicBezTo>
                <a:cubicBezTo>
                  <a:pt x="547073" y="1016298"/>
                  <a:pt x="545550" y="999995"/>
                  <a:pt x="535378" y="991518"/>
                </a:cubicBezTo>
                <a:cubicBezTo>
                  <a:pt x="508592" y="969196"/>
                  <a:pt x="478825" y="967491"/>
                  <a:pt x="447243" y="958468"/>
                </a:cubicBezTo>
                <a:cubicBezTo>
                  <a:pt x="436077" y="955278"/>
                  <a:pt x="425210" y="951123"/>
                  <a:pt x="414193" y="947451"/>
                </a:cubicBezTo>
                <a:cubicBezTo>
                  <a:pt x="410521" y="874005"/>
                  <a:pt x="416331" y="799465"/>
                  <a:pt x="403176" y="727114"/>
                </a:cubicBezTo>
                <a:cubicBezTo>
                  <a:pt x="400807" y="714087"/>
                  <a:pt x="378396" y="715419"/>
                  <a:pt x="370125" y="705080"/>
                </a:cubicBezTo>
                <a:cubicBezTo>
                  <a:pt x="362871" y="696012"/>
                  <a:pt x="362781" y="683046"/>
                  <a:pt x="359109" y="672029"/>
                </a:cubicBezTo>
                <a:cubicBezTo>
                  <a:pt x="348092" y="683046"/>
                  <a:pt x="339022" y="696438"/>
                  <a:pt x="326058" y="705080"/>
                </a:cubicBezTo>
                <a:cubicBezTo>
                  <a:pt x="316395" y="711522"/>
                  <a:pt x="304620" y="716097"/>
                  <a:pt x="293007" y="716097"/>
                </a:cubicBezTo>
                <a:cubicBezTo>
                  <a:pt x="228608" y="716097"/>
                  <a:pt x="186352" y="705783"/>
                  <a:pt x="127754" y="694063"/>
                </a:cubicBezTo>
                <a:cubicBezTo>
                  <a:pt x="120410" y="683046"/>
                  <a:pt x="111642" y="672855"/>
                  <a:pt x="105721" y="661012"/>
                </a:cubicBezTo>
                <a:cubicBezTo>
                  <a:pt x="69344" y="588257"/>
                  <a:pt x="125287" y="668573"/>
                  <a:pt x="72670" y="594911"/>
                </a:cubicBezTo>
                <a:cubicBezTo>
                  <a:pt x="61998" y="579970"/>
                  <a:pt x="52602" y="563827"/>
                  <a:pt x="39619" y="550844"/>
                </a:cubicBezTo>
                <a:cubicBezTo>
                  <a:pt x="30257" y="541482"/>
                  <a:pt x="12490" y="540653"/>
                  <a:pt x="6569" y="528810"/>
                </a:cubicBezTo>
                <a:cubicBezTo>
                  <a:pt x="0" y="515672"/>
                  <a:pt x="6569" y="499432"/>
                  <a:pt x="6569" y="48474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5220072" y="5517232"/>
            <a:ext cx="288032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6588224" y="5517232"/>
            <a:ext cx="288032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5292080" y="5661248"/>
            <a:ext cx="152400" cy="256032"/>
          </a:xfrm>
          <a:prstGeom prst="rect">
            <a:avLst/>
          </a:prstGeom>
        </p:spPr>
      </p:pic>
      <p:pic>
        <p:nvPicPr>
          <p:cNvPr id="33" name="図 32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6660232" y="5661248"/>
            <a:ext cx="152400" cy="256032"/>
          </a:xfrm>
          <a:prstGeom prst="rect">
            <a:avLst/>
          </a:prstGeom>
        </p:spPr>
      </p:pic>
      <p:pic>
        <p:nvPicPr>
          <p:cNvPr id="34" name="図 33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292080" y="6165304"/>
            <a:ext cx="1434626" cy="504057"/>
          </a:xfrm>
          <a:prstGeom prst="rect">
            <a:avLst/>
          </a:prstGeom>
          <a:noFill/>
          <a:ln/>
          <a:effectLst/>
        </p:spPr>
      </p:pic>
      <p:sp>
        <p:nvSpPr>
          <p:cNvPr id="49" name="テキスト ボックス 48"/>
          <p:cNvSpPr txBox="1"/>
          <p:nvPr/>
        </p:nvSpPr>
        <p:spPr>
          <a:xfrm>
            <a:off x="5364088" y="26064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B050"/>
                </a:solidFill>
              </a:rPr>
              <a:t>Horowitz, </a:t>
            </a:r>
            <a:r>
              <a:rPr kumimoji="1" lang="en-US" altLang="ja-JP" sz="1400" dirty="0" err="1" smtClean="0">
                <a:solidFill>
                  <a:srgbClr val="00B050"/>
                </a:solidFill>
              </a:rPr>
              <a:t>Polchinski</a:t>
            </a:r>
            <a:r>
              <a:rPr kumimoji="1" lang="en-US" altLang="ja-JP" sz="1400" dirty="0" smtClean="0">
                <a:solidFill>
                  <a:srgbClr val="00B050"/>
                </a:solidFill>
              </a:rPr>
              <a:t> (1996)</a:t>
            </a:r>
          </a:p>
          <a:p>
            <a:r>
              <a:rPr lang="en-US" altLang="ja-JP" sz="1400" dirty="0" err="1" smtClean="0">
                <a:solidFill>
                  <a:srgbClr val="00B050"/>
                </a:solidFill>
              </a:rPr>
              <a:t>Damour</a:t>
            </a:r>
            <a:r>
              <a:rPr lang="en-US" altLang="ja-JP" sz="1400" dirty="0" smtClean="0">
                <a:solidFill>
                  <a:srgbClr val="00B050"/>
                </a:solidFill>
              </a:rPr>
              <a:t>, </a:t>
            </a:r>
            <a:r>
              <a:rPr lang="en-US" altLang="ja-JP" sz="1400" dirty="0" err="1" smtClean="0">
                <a:solidFill>
                  <a:srgbClr val="00B050"/>
                </a:solidFill>
              </a:rPr>
              <a:t>Veneziano</a:t>
            </a:r>
            <a:r>
              <a:rPr lang="en-US" altLang="ja-JP" sz="1400" dirty="0" smtClean="0">
                <a:solidFill>
                  <a:srgbClr val="00B050"/>
                </a:solidFill>
              </a:rPr>
              <a:t> (1999)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932040" y="1412776"/>
            <a:ext cx="144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!</a:t>
            </a:r>
            <a:endParaRPr kumimoji="1" lang="ja-JP" altLang="en-US" sz="3200" dirty="0"/>
          </a:p>
        </p:txBody>
      </p:sp>
      <p:pic>
        <p:nvPicPr>
          <p:cNvPr id="52" name="図 51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2267744" y="5877272"/>
            <a:ext cx="862586" cy="280416"/>
          </a:xfrm>
          <a:prstGeom prst="rect">
            <a:avLst/>
          </a:prstGeom>
        </p:spPr>
      </p:pic>
      <p:cxnSp>
        <p:nvCxnSpPr>
          <p:cNvPr id="53" name="直線矢印コネクタ 52"/>
          <p:cNvCxnSpPr/>
          <p:nvPr/>
        </p:nvCxnSpPr>
        <p:spPr>
          <a:xfrm>
            <a:off x="2051720" y="5734844"/>
            <a:ext cx="1224136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83568" y="332656"/>
            <a:ext cx="398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String-black hole correspondence</a:t>
            </a:r>
            <a:endParaRPr kumimoji="1" lang="ja-JP" altLang="en-US" u="sng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987824" y="980728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,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827584" y="3429000"/>
            <a:ext cx="756084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2195736" y="6309320"/>
            <a:ext cx="933891" cy="300608"/>
          </a:xfrm>
          <a:prstGeom prst="rect">
            <a:avLst/>
          </a:prstGeom>
        </p:spPr>
      </p:pic>
      <p:sp>
        <p:nvSpPr>
          <p:cNvPr id="39" name="右矢印 38"/>
          <p:cNvSpPr/>
          <p:nvPr/>
        </p:nvSpPr>
        <p:spPr>
          <a:xfrm>
            <a:off x="3779912" y="5013176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右矢印 39"/>
          <p:cNvSpPr/>
          <p:nvPr/>
        </p:nvSpPr>
        <p:spPr>
          <a:xfrm>
            <a:off x="3779912" y="63093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83568" y="33265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u="sng" dirty="0" smtClean="0"/>
              <a:t>Entropy of a macroscopic black hole from a fundamental string</a:t>
            </a:r>
            <a:endParaRPr kumimoji="1" lang="ja-JP" altLang="en-US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03648" y="119675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 large gravitational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redshift</a:t>
            </a:r>
            <a:r>
              <a:rPr kumimoji="1" lang="en-US" altLang="ja-JP" dirty="0" smtClean="0"/>
              <a:t> of a black hole explains the difference between      and         .  </a:t>
            </a:r>
            <a:endParaRPr kumimoji="1" lang="ja-JP" altLang="en-US" dirty="0"/>
          </a:p>
        </p:txBody>
      </p:sp>
      <p:pic>
        <p:nvPicPr>
          <p:cNvPr id="6" name="図 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148064" y="1484784"/>
            <a:ext cx="164860" cy="216024"/>
          </a:xfrm>
          <a:prstGeom prst="rect">
            <a:avLst/>
          </a:prstGeom>
        </p:spPr>
      </p:pic>
      <p:pic>
        <p:nvPicPr>
          <p:cNvPr id="8" name="図 7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012161" y="1484785"/>
            <a:ext cx="432048" cy="22969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092280" y="69269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B050"/>
                </a:solidFill>
              </a:rPr>
              <a:t>Susskind (1993)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7269714" y="4756482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>
            <a:off x="7020272" y="4581128"/>
            <a:ext cx="1670756" cy="1648759"/>
          </a:xfrm>
          <a:custGeom>
            <a:avLst/>
            <a:gdLst>
              <a:gd name="connsiteX0" fmla="*/ 248356 w 1670756"/>
              <a:gd name="connsiteY0" fmla="*/ 364608 h 1648759"/>
              <a:gd name="connsiteX1" fmla="*/ 316089 w 1670756"/>
              <a:gd name="connsiteY1" fmla="*/ 330742 h 1648759"/>
              <a:gd name="connsiteX2" fmla="*/ 383822 w 1670756"/>
              <a:gd name="connsiteY2" fmla="*/ 285586 h 1648759"/>
              <a:gd name="connsiteX3" fmla="*/ 417689 w 1670756"/>
              <a:gd name="connsiteY3" fmla="*/ 308164 h 1648759"/>
              <a:gd name="connsiteX4" fmla="*/ 428978 w 1670756"/>
              <a:gd name="connsiteY4" fmla="*/ 206564 h 1648759"/>
              <a:gd name="connsiteX5" fmla="*/ 440267 w 1670756"/>
              <a:gd name="connsiteY5" fmla="*/ 172697 h 1648759"/>
              <a:gd name="connsiteX6" fmla="*/ 406400 w 1670756"/>
              <a:gd name="connsiteY6" fmla="*/ 161408 h 1648759"/>
              <a:gd name="connsiteX7" fmla="*/ 383822 w 1670756"/>
              <a:gd name="connsiteY7" fmla="*/ 229142 h 1648759"/>
              <a:gd name="connsiteX8" fmla="*/ 361245 w 1670756"/>
              <a:gd name="connsiteY8" fmla="*/ 263008 h 1648759"/>
              <a:gd name="connsiteX9" fmla="*/ 372534 w 1670756"/>
              <a:gd name="connsiteY9" fmla="*/ 183986 h 1648759"/>
              <a:gd name="connsiteX10" fmla="*/ 406400 w 1670756"/>
              <a:gd name="connsiteY10" fmla="*/ 161408 h 1648759"/>
              <a:gd name="connsiteX11" fmla="*/ 632178 w 1670756"/>
              <a:gd name="connsiteY11" fmla="*/ 127542 h 1648759"/>
              <a:gd name="connsiteX12" fmla="*/ 654756 w 1670756"/>
              <a:gd name="connsiteY12" fmla="*/ 93675 h 1648759"/>
              <a:gd name="connsiteX13" fmla="*/ 553156 w 1670756"/>
              <a:gd name="connsiteY13" fmla="*/ 116253 h 1648759"/>
              <a:gd name="connsiteX14" fmla="*/ 508000 w 1670756"/>
              <a:gd name="connsiteY14" fmla="*/ 172697 h 1648759"/>
              <a:gd name="connsiteX15" fmla="*/ 485422 w 1670756"/>
              <a:gd name="connsiteY15" fmla="*/ 138830 h 1648759"/>
              <a:gd name="connsiteX16" fmla="*/ 575734 w 1670756"/>
              <a:gd name="connsiteY16" fmla="*/ 127542 h 1648759"/>
              <a:gd name="connsiteX17" fmla="*/ 564445 w 1670756"/>
              <a:gd name="connsiteY17" fmla="*/ 161408 h 1648759"/>
              <a:gd name="connsiteX18" fmla="*/ 598311 w 1670756"/>
              <a:gd name="connsiteY18" fmla="*/ 138830 h 1648759"/>
              <a:gd name="connsiteX19" fmla="*/ 711200 w 1670756"/>
              <a:gd name="connsiteY19" fmla="*/ 116253 h 1648759"/>
              <a:gd name="connsiteX20" fmla="*/ 835378 w 1670756"/>
              <a:gd name="connsiteY20" fmla="*/ 116253 h 1648759"/>
              <a:gd name="connsiteX21" fmla="*/ 824089 w 1670756"/>
              <a:gd name="connsiteY21" fmla="*/ 71097 h 1648759"/>
              <a:gd name="connsiteX22" fmla="*/ 699911 w 1670756"/>
              <a:gd name="connsiteY22" fmla="*/ 82386 h 1648759"/>
              <a:gd name="connsiteX23" fmla="*/ 778934 w 1670756"/>
              <a:gd name="connsiteY23" fmla="*/ 116253 h 1648759"/>
              <a:gd name="connsiteX24" fmla="*/ 846667 w 1670756"/>
              <a:gd name="connsiteY24" fmla="*/ 93675 h 1648759"/>
              <a:gd name="connsiteX25" fmla="*/ 880534 w 1670756"/>
              <a:gd name="connsiteY25" fmla="*/ 82386 h 1648759"/>
              <a:gd name="connsiteX26" fmla="*/ 1095022 w 1670756"/>
              <a:gd name="connsiteY26" fmla="*/ 93675 h 1648759"/>
              <a:gd name="connsiteX27" fmla="*/ 1049867 w 1670756"/>
              <a:gd name="connsiteY27" fmla="*/ 104964 h 1648759"/>
              <a:gd name="connsiteX28" fmla="*/ 959556 w 1670756"/>
              <a:gd name="connsiteY28" fmla="*/ 93675 h 1648759"/>
              <a:gd name="connsiteX29" fmla="*/ 903111 w 1670756"/>
              <a:gd name="connsiteY29" fmla="*/ 82386 h 1648759"/>
              <a:gd name="connsiteX30" fmla="*/ 835378 w 1670756"/>
              <a:gd name="connsiteY30" fmla="*/ 71097 h 1648759"/>
              <a:gd name="connsiteX31" fmla="*/ 677334 w 1670756"/>
              <a:gd name="connsiteY31" fmla="*/ 82386 h 1648759"/>
              <a:gd name="connsiteX32" fmla="*/ 711200 w 1670756"/>
              <a:gd name="connsiteY32" fmla="*/ 93675 h 1648759"/>
              <a:gd name="connsiteX33" fmla="*/ 778934 w 1670756"/>
              <a:gd name="connsiteY33" fmla="*/ 71097 h 1648759"/>
              <a:gd name="connsiteX34" fmla="*/ 790222 w 1670756"/>
              <a:gd name="connsiteY34" fmla="*/ 37230 h 1648759"/>
              <a:gd name="connsiteX35" fmla="*/ 880534 w 1670756"/>
              <a:gd name="connsiteY35" fmla="*/ 25942 h 1648759"/>
              <a:gd name="connsiteX36" fmla="*/ 914400 w 1670756"/>
              <a:gd name="connsiteY36" fmla="*/ 14653 h 1648759"/>
              <a:gd name="connsiteX37" fmla="*/ 993422 w 1670756"/>
              <a:gd name="connsiteY37" fmla="*/ 48519 h 1648759"/>
              <a:gd name="connsiteX38" fmla="*/ 1004711 w 1670756"/>
              <a:gd name="connsiteY38" fmla="*/ 104964 h 1648759"/>
              <a:gd name="connsiteX39" fmla="*/ 1027289 w 1670756"/>
              <a:gd name="connsiteY39" fmla="*/ 71097 h 1648759"/>
              <a:gd name="connsiteX40" fmla="*/ 993422 w 1670756"/>
              <a:gd name="connsiteY40" fmla="*/ 37230 h 1648759"/>
              <a:gd name="connsiteX41" fmla="*/ 936978 w 1670756"/>
              <a:gd name="connsiteY41" fmla="*/ 48519 h 1648759"/>
              <a:gd name="connsiteX42" fmla="*/ 925689 w 1670756"/>
              <a:gd name="connsiteY42" fmla="*/ 82386 h 1648759"/>
              <a:gd name="connsiteX43" fmla="*/ 835378 w 1670756"/>
              <a:gd name="connsiteY43" fmla="*/ 59808 h 1648759"/>
              <a:gd name="connsiteX44" fmla="*/ 936978 w 1670756"/>
              <a:gd name="connsiteY44" fmla="*/ 71097 h 1648759"/>
              <a:gd name="connsiteX45" fmla="*/ 1004711 w 1670756"/>
              <a:gd name="connsiteY45" fmla="*/ 93675 h 1648759"/>
              <a:gd name="connsiteX46" fmla="*/ 1083734 w 1670756"/>
              <a:gd name="connsiteY46" fmla="*/ 127542 h 1648759"/>
              <a:gd name="connsiteX47" fmla="*/ 1106311 w 1670756"/>
              <a:gd name="connsiteY47" fmla="*/ 161408 h 1648759"/>
              <a:gd name="connsiteX48" fmla="*/ 1151467 w 1670756"/>
              <a:gd name="connsiteY48" fmla="*/ 172697 h 1648759"/>
              <a:gd name="connsiteX49" fmla="*/ 1185334 w 1670756"/>
              <a:gd name="connsiteY49" fmla="*/ 195275 h 1648759"/>
              <a:gd name="connsiteX50" fmla="*/ 1207911 w 1670756"/>
              <a:gd name="connsiteY50" fmla="*/ 161408 h 1648759"/>
              <a:gd name="connsiteX51" fmla="*/ 1162756 w 1670756"/>
              <a:gd name="connsiteY51" fmla="*/ 59808 h 1648759"/>
              <a:gd name="connsiteX52" fmla="*/ 1140178 w 1670756"/>
              <a:gd name="connsiteY52" fmla="*/ 93675 h 1648759"/>
              <a:gd name="connsiteX53" fmla="*/ 1185334 w 1670756"/>
              <a:gd name="connsiteY53" fmla="*/ 172697 h 1648759"/>
              <a:gd name="connsiteX54" fmla="*/ 1230489 w 1670756"/>
              <a:gd name="connsiteY54" fmla="*/ 195275 h 1648759"/>
              <a:gd name="connsiteX55" fmla="*/ 1264356 w 1670756"/>
              <a:gd name="connsiteY55" fmla="*/ 217853 h 1648759"/>
              <a:gd name="connsiteX56" fmla="*/ 1241778 w 1670756"/>
              <a:gd name="connsiteY56" fmla="*/ 183986 h 1648759"/>
              <a:gd name="connsiteX57" fmla="*/ 1207911 w 1670756"/>
              <a:gd name="connsiteY57" fmla="*/ 150119 h 1648759"/>
              <a:gd name="connsiteX58" fmla="*/ 1298222 w 1670756"/>
              <a:gd name="connsiteY58" fmla="*/ 195275 h 1648759"/>
              <a:gd name="connsiteX59" fmla="*/ 1309511 w 1670756"/>
              <a:gd name="connsiteY59" fmla="*/ 195275 h 1648759"/>
              <a:gd name="connsiteX60" fmla="*/ 1343378 w 1670756"/>
              <a:gd name="connsiteY60" fmla="*/ 206564 h 1648759"/>
              <a:gd name="connsiteX61" fmla="*/ 1388534 w 1670756"/>
              <a:gd name="connsiteY61" fmla="*/ 240430 h 1648759"/>
              <a:gd name="connsiteX62" fmla="*/ 1444978 w 1670756"/>
              <a:gd name="connsiteY62" fmla="*/ 308164 h 1648759"/>
              <a:gd name="connsiteX63" fmla="*/ 1456267 w 1670756"/>
              <a:gd name="connsiteY63" fmla="*/ 342030 h 1648759"/>
              <a:gd name="connsiteX64" fmla="*/ 1388534 w 1670756"/>
              <a:gd name="connsiteY64" fmla="*/ 319453 h 1648759"/>
              <a:gd name="connsiteX65" fmla="*/ 1377245 w 1670756"/>
              <a:gd name="connsiteY65" fmla="*/ 285586 h 1648759"/>
              <a:gd name="connsiteX66" fmla="*/ 1365956 w 1670756"/>
              <a:gd name="connsiteY66" fmla="*/ 195275 h 1648759"/>
              <a:gd name="connsiteX67" fmla="*/ 1354667 w 1670756"/>
              <a:gd name="connsiteY67" fmla="*/ 161408 h 1648759"/>
              <a:gd name="connsiteX68" fmla="*/ 1399822 w 1670756"/>
              <a:gd name="connsiteY68" fmla="*/ 217853 h 1648759"/>
              <a:gd name="connsiteX69" fmla="*/ 1433689 w 1670756"/>
              <a:gd name="connsiteY69" fmla="*/ 240430 h 1648759"/>
              <a:gd name="connsiteX70" fmla="*/ 1456267 w 1670756"/>
              <a:gd name="connsiteY70" fmla="*/ 342030 h 1648759"/>
              <a:gd name="connsiteX71" fmla="*/ 1467556 w 1670756"/>
              <a:gd name="connsiteY71" fmla="*/ 375897 h 1648759"/>
              <a:gd name="connsiteX72" fmla="*/ 1478845 w 1670756"/>
              <a:gd name="connsiteY72" fmla="*/ 432342 h 1648759"/>
              <a:gd name="connsiteX73" fmla="*/ 1512711 w 1670756"/>
              <a:gd name="connsiteY73" fmla="*/ 511364 h 1648759"/>
              <a:gd name="connsiteX74" fmla="*/ 1524000 w 1670756"/>
              <a:gd name="connsiteY74" fmla="*/ 579097 h 1648759"/>
              <a:gd name="connsiteX75" fmla="*/ 1490134 w 1670756"/>
              <a:gd name="connsiteY75" fmla="*/ 567808 h 1648759"/>
              <a:gd name="connsiteX76" fmla="*/ 1478845 w 1670756"/>
              <a:gd name="connsiteY76" fmla="*/ 533942 h 1648759"/>
              <a:gd name="connsiteX77" fmla="*/ 1490134 w 1670756"/>
              <a:gd name="connsiteY77" fmla="*/ 432342 h 1648759"/>
              <a:gd name="connsiteX78" fmla="*/ 1501422 w 1670756"/>
              <a:gd name="connsiteY78" fmla="*/ 364608 h 1648759"/>
              <a:gd name="connsiteX79" fmla="*/ 1501422 w 1670756"/>
              <a:gd name="connsiteY79" fmla="*/ 477497 h 1648759"/>
              <a:gd name="connsiteX80" fmla="*/ 1535289 w 1670756"/>
              <a:gd name="connsiteY80" fmla="*/ 500075 h 1648759"/>
              <a:gd name="connsiteX81" fmla="*/ 1569156 w 1670756"/>
              <a:gd name="connsiteY81" fmla="*/ 714564 h 1648759"/>
              <a:gd name="connsiteX82" fmla="*/ 1569156 w 1670756"/>
              <a:gd name="connsiteY82" fmla="*/ 635542 h 1648759"/>
              <a:gd name="connsiteX83" fmla="*/ 1557867 w 1670756"/>
              <a:gd name="connsiteY83" fmla="*/ 579097 h 1648759"/>
              <a:gd name="connsiteX84" fmla="*/ 1580445 w 1670756"/>
              <a:gd name="connsiteY84" fmla="*/ 612964 h 1648759"/>
              <a:gd name="connsiteX85" fmla="*/ 1614311 w 1670756"/>
              <a:gd name="connsiteY85" fmla="*/ 737142 h 1648759"/>
              <a:gd name="connsiteX86" fmla="*/ 1648178 w 1670756"/>
              <a:gd name="connsiteY86" fmla="*/ 759719 h 1648759"/>
              <a:gd name="connsiteX87" fmla="*/ 1670756 w 1670756"/>
              <a:gd name="connsiteY87" fmla="*/ 793586 h 1648759"/>
              <a:gd name="connsiteX88" fmla="*/ 1535289 w 1670756"/>
              <a:gd name="connsiteY88" fmla="*/ 838742 h 1648759"/>
              <a:gd name="connsiteX89" fmla="*/ 1569156 w 1670756"/>
              <a:gd name="connsiteY89" fmla="*/ 861319 h 1648759"/>
              <a:gd name="connsiteX90" fmla="*/ 1580445 w 1670756"/>
              <a:gd name="connsiteY90" fmla="*/ 793586 h 1648759"/>
              <a:gd name="connsiteX91" fmla="*/ 1603022 w 1670756"/>
              <a:gd name="connsiteY91" fmla="*/ 680697 h 1648759"/>
              <a:gd name="connsiteX92" fmla="*/ 1591734 w 1670756"/>
              <a:gd name="connsiteY92" fmla="*/ 748430 h 1648759"/>
              <a:gd name="connsiteX93" fmla="*/ 1625600 w 1670756"/>
              <a:gd name="connsiteY93" fmla="*/ 883897 h 1648759"/>
              <a:gd name="connsiteX94" fmla="*/ 1614311 w 1670756"/>
              <a:gd name="connsiteY94" fmla="*/ 1053230 h 1648759"/>
              <a:gd name="connsiteX95" fmla="*/ 1591734 w 1670756"/>
              <a:gd name="connsiteY95" fmla="*/ 1019364 h 1648759"/>
              <a:gd name="connsiteX96" fmla="*/ 1603022 w 1670756"/>
              <a:gd name="connsiteY96" fmla="*/ 872608 h 1648759"/>
              <a:gd name="connsiteX97" fmla="*/ 1636889 w 1670756"/>
              <a:gd name="connsiteY97" fmla="*/ 861319 h 1648759"/>
              <a:gd name="connsiteX98" fmla="*/ 1636889 w 1670756"/>
              <a:gd name="connsiteY98" fmla="*/ 962919 h 1648759"/>
              <a:gd name="connsiteX99" fmla="*/ 1603022 w 1670756"/>
              <a:gd name="connsiteY99" fmla="*/ 929053 h 1648759"/>
              <a:gd name="connsiteX100" fmla="*/ 1580445 w 1670756"/>
              <a:gd name="connsiteY100" fmla="*/ 962919 h 1648759"/>
              <a:gd name="connsiteX101" fmla="*/ 1557867 w 1670756"/>
              <a:gd name="connsiteY101" fmla="*/ 1064519 h 1648759"/>
              <a:gd name="connsiteX102" fmla="*/ 1546578 w 1670756"/>
              <a:gd name="connsiteY102" fmla="*/ 1098386 h 1648759"/>
              <a:gd name="connsiteX103" fmla="*/ 1535289 w 1670756"/>
              <a:gd name="connsiteY103" fmla="*/ 1154830 h 1648759"/>
              <a:gd name="connsiteX104" fmla="*/ 1524000 w 1670756"/>
              <a:gd name="connsiteY104" fmla="*/ 985497 h 1648759"/>
              <a:gd name="connsiteX105" fmla="*/ 1557867 w 1670756"/>
              <a:gd name="connsiteY105" fmla="*/ 996786 h 1648759"/>
              <a:gd name="connsiteX106" fmla="*/ 1580445 w 1670756"/>
              <a:gd name="connsiteY106" fmla="*/ 1064519 h 1648759"/>
              <a:gd name="connsiteX107" fmla="*/ 1569156 w 1670756"/>
              <a:gd name="connsiteY107" fmla="*/ 1143542 h 1648759"/>
              <a:gd name="connsiteX108" fmla="*/ 1557867 w 1670756"/>
              <a:gd name="connsiteY108" fmla="*/ 1109675 h 1648759"/>
              <a:gd name="connsiteX109" fmla="*/ 1546578 w 1670756"/>
              <a:gd name="connsiteY109" fmla="*/ 1143542 h 1648759"/>
              <a:gd name="connsiteX110" fmla="*/ 1535289 w 1670756"/>
              <a:gd name="connsiteY110" fmla="*/ 1256430 h 1648759"/>
              <a:gd name="connsiteX111" fmla="*/ 1524000 w 1670756"/>
              <a:gd name="connsiteY111" fmla="*/ 1290297 h 1648759"/>
              <a:gd name="connsiteX112" fmla="*/ 1490134 w 1670756"/>
              <a:gd name="connsiteY112" fmla="*/ 1301586 h 1648759"/>
              <a:gd name="connsiteX113" fmla="*/ 1490134 w 1670756"/>
              <a:gd name="connsiteY113" fmla="*/ 1233853 h 1648759"/>
              <a:gd name="connsiteX114" fmla="*/ 1478845 w 1670756"/>
              <a:gd name="connsiteY114" fmla="*/ 1199986 h 1648759"/>
              <a:gd name="connsiteX115" fmla="*/ 1456267 w 1670756"/>
              <a:gd name="connsiteY115" fmla="*/ 1233853 h 1648759"/>
              <a:gd name="connsiteX116" fmla="*/ 1444978 w 1670756"/>
              <a:gd name="connsiteY116" fmla="*/ 1267719 h 1648759"/>
              <a:gd name="connsiteX117" fmla="*/ 1411111 w 1670756"/>
              <a:gd name="connsiteY117" fmla="*/ 1290297 h 1648759"/>
              <a:gd name="connsiteX118" fmla="*/ 1399822 w 1670756"/>
              <a:gd name="connsiteY118" fmla="*/ 1324164 h 1648759"/>
              <a:gd name="connsiteX119" fmla="*/ 1467556 w 1670756"/>
              <a:gd name="connsiteY119" fmla="*/ 1211275 h 1648759"/>
              <a:gd name="connsiteX120" fmla="*/ 1501422 w 1670756"/>
              <a:gd name="connsiteY120" fmla="*/ 1177408 h 1648759"/>
              <a:gd name="connsiteX121" fmla="*/ 1512711 w 1670756"/>
              <a:gd name="connsiteY121" fmla="*/ 1120964 h 1648759"/>
              <a:gd name="connsiteX122" fmla="*/ 1535289 w 1670756"/>
              <a:gd name="connsiteY122" fmla="*/ 1188697 h 1648759"/>
              <a:gd name="connsiteX123" fmla="*/ 1456267 w 1670756"/>
              <a:gd name="connsiteY123" fmla="*/ 1290297 h 1648759"/>
              <a:gd name="connsiteX124" fmla="*/ 1444978 w 1670756"/>
              <a:gd name="connsiteY124" fmla="*/ 1324164 h 1648759"/>
              <a:gd name="connsiteX125" fmla="*/ 1433689 w 1670756"/>
              <a:gd name="connsiteY125" fmla="*/ 1369319 h 1648759"/>
              <a:gd name="connsiteX126" fmla="*/ 1365956 w 1670756"/>
              <a:gd name="connsiteY126" fmla="*/ 1391897 h 1648759"/>
              <a:gd name="connsiteX127" fmla="*/ 1332089 w 1670756"/>
              <a:gd name="connsiteY127" fmla="*/ 1414475 h 1648759"/>
              <a:gd name="connsiteX128" fmla="*/ 1309511 w 1670756"/>
              <a:gd name="connsiteY128" fmla="*/ 1312875 h 1648759"/>
              <a:gd name="connsiteX129" fmla="*/ 1377245 w 1670756"/>
              <a:gd name="connsiteY129" fmla="*/ 1301586 h 1648759"/>
              <a:gd name="connsiteX130" fmla="*/ 1422400 w 1670756"/>
              <a:gd name="connsiteY130" fmla="*/ 1290297 h 1648759"/>
              <a:gd name="connsiteX131" fmla="*/ 1456267 w 1670756"/>
              <a:gd name="connsiteY131" fmla="*/ 1312875 h 1648759"/>
              <a:gd name="connsiteX132" fmla="*/ 1388534 w 1670756"/>
              <a:gd name="connsiteY132" fmla="*/ 1324164 h 1648759"/>
              <a:gd name="connsiteX133" fmla="*/ 1309511 w 1670756"/>
              <a:gd name="connsiteY133" fmla="*/ 1346742 h 1648759"/>
              <a:gd name="connsiteX134" fmla="*/ 1298222 w 1670756"/>
              <a:gd name="connsiteY134" fmla="*/ 1380608 h 1648759"/>
              <a:gd name="connsiteX135" fmla="*/ 1286934 w 1670756"/>
              <a:gd name="connsiteY135" fmla="*/ 1437053 h 1648759"/>
              <a:gd name="connsiteX136" fmla="*/ 1219200 w 1670756"/>
              <a:gd name="connsiteY136" fmla="*/ 1459630 h 1648759"/>
              <a:gd name="connsiteX137" fmla="*/ 1185334 w 1670756"/>
              <a:gd name="connsiteY137" fmla="*/ 1482208 h 1648759"/>
              <a:gd name="connsiteX138" fmla="*/ 1196622 w 1670756"/>
              <a:gd name="connsiteY138" fmla="*/ 1437053 h 1648759"/>
              <a:gd name="connsiteX139" fmla="*/ 1106311 w 1670756"/>
              <a:gd name="connsiteY139" fmla="*/ 1425764 h 1648759"/>
              <a:gd name="connsiteX140" fmla="*/ 1151467 w 1670756"/>
              <a:gd name="connsiteY140" fmla="*/ 1493497 h 1648759"/>
              <a:gd name="connsiteX141" fmla="*/ 1185334 w 1670756"/>
              <a:gd name="connsiteY141" fmla="*/ 1470919 h 1648759"/>
              <a:gd name="connsiteX142" fmla="*/ 1241778 w 1670756"/>
              <a:gd name="connsiteY142" fmla="*/ 1414475 h 1648759"/>
              <a:gd name="connsiteX143" fmla="*/ 1219200 w 1670756"/>
              <a:gd name="connsiteY143" fmla="*/ 1448342 h 1648759"/>
              <a:gd name="connsiteX144" fmla="*/ 1151467 w 1670756"/>
              <a:gd name="connsiteY144" fmla="*/ 1482208 h 1648759"/>
              <a:gd name="connsiteX145" fmla="*/ 1027289 w 1670756"/>
              <a:gd name="connsiteY145" fmla="*/ 1561230 h 1648759"/>
              <a:gd name="connsiteX146" fmla="*/ 925689 w 1670756"/>
              <a:gd name="connsiteY146" fmla="*/ 1549942 h 1648759"/>
              <a:gd name="connsiteX147" fmla="*/ 914400 w 1670756"/>
              <a:gd name="connsiteY147" fmla="*/ 1516075 h 1648759"/>
              <a:gd name="connsiteX148" fmla="*/ 1095022 w 1670756"/>
              <a:gd name="connsiteY148" fmla="*/ 1504786 h 1648759"/>
              <a:gd name="connsiteX149" fmla="*/ 970845 w 1670756"/>
              <a:gd name="connsiteY149" fmla="*/ 1482208 h 1648759"/>
              <a:gd name="connsiteX150" fmla="*/ 914400 w 1670756"/>
              <a:gd name="connsiteY150" fmla="*/ 1459630 h 1648759"/>
              <a:gd name="connsiteX151" fmla="*/ 959556 w 1670756"/>
              <a:gd name="connsiteY151" fmla="*/ 1470919 h 1648759"/>
              <a:gd name="connsiteX152" fmla="*/ 1038578 w 1670756"/>
              <a:gd name="connsiteY152" fmla="*/ 1482208 h 1648759"/>
              <a:gd name="connsiteX153" fmla="*/ 1027289 w 1670756"/>
              <a:gd name="connsiteY153" fmla="*/ 1516075 h 1648759"/>
              <a:gd name="connsiteX154" fmla="*/ 970845 w 1670756"/>
              <a:gd name="connsiteY154" fmla="*/ 1527364 h 1648759"/>
              <a:gd name="connsiteX155" fmla="*/ 936978 w 1670756"/>
              <a:gd name="connsiteY155" fmla="*/ 1538653 h 1648759"/>
              <a:gd name="connsiteX156" fmla="*/ 891822 w 1670756"/>
              <a:gd name="connsiteY156" fmla="*/ 1549942 h 1648759"/>
              <a:gd name="connsiteX157" fmla="*/ 778934 w 1670756"/>
              <a:gd name="connsiteY157" fmla="*/ 1538653 h 1648759"/>
              <a:gd name="connsiteX158" fmla="*/ 835378 w 1670756"/>
              <a:gd name="connsiteY158" fmla="*/ 1549942 h 1648759"/>
              <a:gd name="connsiteX159" fmla="*/ 857956 w 1670756"/>
              <a:gd name="connsiteY159" fmla="*/ 1516075 h 1648759"/>
              <a:gd name="connsiteX160" fmla="*/ 835378 w 1670756"/>
              <a:gd name="connsiteY160" fmla="*/ 1504786 h 1648759"/>
              <a:gd name="connsiteX161" fmla="*/ 801511 w 1670756"/>
              <a:gd name="connsiteY161" fmla="*/ 1493497 h 1648759"/>
              <a:gd name="connsiteX162" fmla="*/ 778934 w 1670756"/>
              <a:gd name="connsiteY162" fmla="*/ 1527364 h 1648759"/>
              <a:gd name="connsiteX163" fmla="*/ 688622 w 1670756"/>
              <a:gd name="connsiteY163" fmla="*/ 1527364 h 1648759"/>
              <a:gd name="connsiteX164" fmla="*/ 654756 w 1670756"/>
              <a:gd name="connsiteY164" fmla="*/ 1493497 h 1648759"/>
              <a:gd name="connsiteX165" fmla="*/ 609600 w 1670756"/>
              <a:gd name="connsiteY165" fmla="*/ 1425764 h 1648759"/>
              <a:gd name="connsiteX166" fmla="*/ 620889 w 1670756"/>
              <a:gd name="connsiteY166" fmla="*/ 1459630 h 1648759"/>
              <a:gd name="connsiteX167" fmla="*/ 688622 w 1670756"/>
              <a:gd name="connsiteY167" fmla="*/ 1493497 h 1648759"/>
              <a:gd name="connsiteX168" fmla="*/ 677334 w 1670756"/>
              <a:gd name="connsiteY168" fmla="*/ 1527364 h 1648759"/>
              <a:gd name="connsiteX169" fmla="*/ 666045 w 1670756"/>
              <a:gd name="connsiteY169" fmla="*/ 1493497 h 1648759"/>
              <a:gd name="connsiteX170" fmla="*/ 654756 w 1670756"/>
              <a:gd name="connsiteY170" fmla="*/ 1448342 h 1648759"/>
              <a:gd name="connsiteX171" fmla="*/ 598311 w 1670756"/>
              <a:gd name="connsiteY171" fmla="*/ 1459630 h 1648759"/>
              <a:gd name="connsiteX172" fmla="*/ 530578 w 1670756"/>
              <a:gd name="connsiteY172" fmla="*/ 1504786 h 1648759"/>
              <a:gd name="connsiteX173" fmla="*/ 496711 w 1670756"/>
              <a:gd name="connsiteY173" fmla="*/ 1448342 h 1648759"/>
              <a:gd name="connsiteX174" fmla="*/ 530578 w 1670756"/>
              <a:gd name="connsiteY174" fmla="*/ 1459630 h 1648759"/>
              <a:gd name="connsiteX175" fmla="*/ 564445 w 1670756"/>
              <a:gd name="connsiteY175" fmla="*/ 1482208 h 1648759"/>
              <a:gd name="connsiteX176" fmla="*/ 553156 w 1670756"/>
              <a:gd name="connsiteY176" fmla="*/ 1437053 h 1648759"/>
              <a:gd name="connsiteX177" fmla="*/ 496711 w 1670756"/>
              <a:gd name="connsiteY177" fmla="*/ 1380608 h 1648759"/>
              <a:gd name="connsiteX178" fmla="*/ 451556 w 1670756"/>
              <a:gd name="connsiteY178" fmla="*/ 1369319 h 1648759"/>
              <a:gd name="connsiteX179" fmla="*/ 428978 w 1670756"/>
              <a:gd name="connsiteY179" fmla="*/ 1403186 h 1648759"/>
              <a:gd name="connsiteX180" fmla="*/ 383822 w 1670756"/>
              <a:gd name="connsiteY180" fmla="*/ 1425764 h 1648759"/>
              <a:gd name="connsiteX181" fmla="*/ 361245 w 1670756"/>
              <a:gd name="connsiteY181" fmla="*/ 1391897 h 1648759"/>
              <a:gd name="connsiteX182" fmla="*/ 372534 w 1670756"/>
              <a:gd name="connsiteY182" fmla="*/ 1358030 h 1648759"/>
              <a:gd name="connsiteX183" fmla="*/ 361245 w 1670756"/>
              <a:gd name="connsiteY183" fmla="*/ 1256430 h 1648759"/>
              <a:gd name="connsiteX184" fmla="*/ 395111 w 1670756"/>
              <a:gd name="connsiteY184" fmla="*/ 1290297 h 1648759"/>
              <a:gd name="connsiteX185" fmla="*/ 361245 w 1670756"/>
              <a:gd name="connsiteY185" fmla="*/ 1279008 h 1648759"/>
              <a:gd name="connsiteX186" fmla="*/ 316089 w 1670756"/>
              <a:gd name="connsiteY186" fmla="*/ 1222564 h 1648759"/>
              <a:gd name="connsiteX187" fmla="*/ 282222 w 1670756"/>
              <a:gd name="connsiteY187" fmla="*/ 1233853 h 1648759"/>
              <a:gd name="connsiteX188" fmla="*/ 282222 w 1670756"/>
              <a:gd name="connsiteY188" fmla="*/ 1312875 h 1648759"/>
              <a:gd name="connsiteX189" fmla="*/ 316089 w 1670756"/>
              <a:gd name="connsiteY189" fmla="*/ 1290297 h 1648759"/>
              <a:gd name="connsiteX190" fmla="*/ 327378 w 1670756"/>
              <a:gd name="connsiteY190" fmla="*/ 1324164 h 1648759"/>
              <a:gd name="connsiteX191" fmla="*/ 338667 w 1670756"/>
              <a:gd name="connsiteY191" fmla="*/ 1256430 h 1648759"/>
              <a:gd name="connsiteX192" fmla="*/ 304800 w 1670756"/>
              <a:gd name="connsiteY192" fmla="*/ 1245142 h 1648759"/>
              <a:gd name="connsiteX193" fmla="*/ 225778 w 1670756"/>
              <a:gd name="connsiteY193" fmla="*/ 1143542 h 1648759"/>
              <a:gd name="connsiteX194" fmla="*/ 191911 w 1670756"/>
              <a:gd name="connsiteY194" fmla="*/ 1053230 h 1648759"/>
              <a:gd name="connsiteX195" fmla="*/ 135467 w 1670756"/>
              <a:gd name="connsiteY195" fmla="*/ 1030653 h 1648759"/>
              <a:gd name="connsiteX196" fmla="*/ 90311 w 1670756"/>
              <a:gd name="connsiteY196" fmla="*/ 951630 h 1648759"/>
              <a:gd name="connsiteX197" fmla="*/ 101600 w 1670756"/>
              <a:gd name="connsiteY197" fmla="*/ 906475 h 1648759"/>
              <a:gd name="connsiteX198" fmla="*/ 135467 w 1670756"/>
              <a:gd name="connsiteY198" fmla="*/ 872608 h 1648759"/>
              <a:gd name="connsiteX199" fmla="*/ 169334 w 1670756"/>
              <a:gd name="connsiteY199" fmla="*/ 861319 h 1648759"/>
              <a:gd name="connsiteX200" fmla="*/ 180622 w 1670756"/>
              <a:gd name="connsiteY200" fmla="*/ 827453 h 1648759"/>
              <a:gd name="connsiteX201" fmla="*/ 146756 w 1670756"/>
              <a:gd name="connsiteY201" fmla="*/ 804875 h 1648759"/>
              <a:gd name="connsiteX202" fmla="*/ 112889 w 1670756"/>
              <a:gd name="connsiteY202" fmla="*/ 737142 h 1648759"/>
              <a:gd name="connsiteX203" fmla="*/ 146756 w 1670756"/>
              <a:gd name="connsiteY203" fmla="*/ 680697 h 1648759"/>
              <a:gd name="connsiteX204" fmla="*/ 90311 w 1670756"/>
              <a:gd name="connsiteY204" fmla="*/ 771008 h 1648759"/>
              <a:gd name="connsiteX205" fmla="*/ 11289 w 1670756"/>
              <a:gd name="connsiteY205" fmla="*/ 917764 h 1648759"/>
              <a:gd name="connsiteX206" fmla="*/ 0 w 1670756"/>
              <a:gd name="connsiteY206" fmla="*/ 951630 h 1648759"/>
              <a:gd name="connsiteX207" fmla="*/ 45156 w 1670756"/>
              <a:gd name="connsiteY207" fmla="*/ 996786 h 1648759"/>
              <a:gd name="connsiteX208" fmla="*/ 56445 w 1670756"/>
              <a:gd name="connsiteY208" fmla="*/ 962919 h 1648759"/>
              <a:gd name="connsiteX209" fmla="*/ 67734 w 1670756"/>
              <a:gd name="connsiteY209" fmla="*/ 1008075 h 1648759"/>
              <a:gd name="connsiteX210" fmla="*/ 135467 w 1670756"/>
              <a:gd name="connsiteY210" fmla="*/ 1064519 h 1648759"/>
              <a:gd name="connsiteX211" fmla="*/ 146756 w 1670756"/>
              <a:gd name="connsiteY211" fmla="*/ 1267719 h 1648759"/>
              <a:gd name="connsiteX212" fmla="*/ 180622 w 1670756"/>
              <a:gd name="connsiteY212" fmla="*/ 1279008 h 1648759"/>
              <a:gd name="connsiteX213" fmla="*/ 214489 w 1670756"/>
              <a:gd name="connsiteY213" fmla="*/ 1312875 h 1648759"/>
              <a:gd name="connsiteX214" fmla="*/ 248356 w 1670756"/>
              <a:gd name="connsiteY214" fmla="*/ 1166119 h 1648759"/>
              <a:gd name="connsiteX215" fmla="*/ 282222 w 1670756"/>
              <a:gd name="connsiteY215" fmla="*/ 1143542 h 1648759"/>
              <a:gd name="connsiteX216" fmla="*/ 270934 w 1670756"/>
              <a:gd name="connsiteY216" fmla="*/ 1041942 h 1648759"/>
              <a:gd name="connsiteX217" fmla="*/ 259645 w 1670756"/>
              <a:gd name="connsiteY217" fmla="*/ 1008075 h 1648759"/>
              <a:gd name="connsiteX218" fmla="*/ 225778 w 1670756"/>
              <a:gd name="connsiteY218" fmla="*/ 1019364 h 1648759"/>
              <a:gd name="connsiteX219" fmla="*/ 191911 w 1670756"/>
              <a:gd name="connsiteY219" fmla="*/ 940342 h 1648759"/>
              <a:gd name="connsiteX220" fmla="*/ 169334 w 1670756"/>
              <a:gd name="connsiteY220" fmla="*/ 906475 h 1648759"/>
              <a:gd name="connsiteX221" fmla="*/ 135467 w 1670756"/>
              <a:gd name="connsiteY221" fmla="*/ 838742 h 1648759"/>
              <a:gd name="connsiteX222" fmla="*/ 124178 w 1670756"/>
              <a:gd name="connsiteY222" fmla="*/ 793586 h 1648759"/>
              <a:gd name="connsiteX223" fmla="*/ 112889 w 1670756"/>
              <a:gd name="connsiteY223" fmla="*/ 759719 h 1648759"/>
              <a:gd name="connsiteX224" fmla="*/ 158045 w 1670756"/>
              <a:gd name="connsiteY224" fmla="*/ 680697 h 1648759"/>
              <a:gd name="connsiteX225" fmla="*/ 180622 w 1670756"/>
              <a:gd name="connsiteY225" fmla="*/ 646830 h 1648759"/>
              <a:gd name="connsiteX226" fmla="*/ 169334 w 1670756"/>
              <a:gd name="connsiteY226" fmla="*/ 612964 h 1648759"/>
              <a:gd name="connsiteX227" fmla="*/ 203200 w 1670756"/>
              <a:gd name="connsiteY227" fmla="*/ 601675 h 1648759"/>
              <a:gd name="connsiteX228" fmla="*/ 146756 w 1670756"/>
              <a:gd name="connsiteY228" fmla="*/ 522653 h 1648759"/>
              <a:gd name="connsiteX229" fmla="*/ 158045 w 1670756"/>
              <a:gd name="connsiteY229" fmla="*/ 488786 h 1648759"/>
              <a:gd name="connsiteX230" fmla="*/ 225778 w 1670756"/>
              <a:gd name="connsiteY230" fmla="*/ 466208 h 1648759"/>
              <a:gd name="connsiteX231" fmla="*/ 293511 w 1670756"/>
              <a:gd name="connsiteY231" fmla="*/ 409764 h 1648759"/>
              <a:gd name="connsiteX232" fmla="*/ 338667 w 1670756"/>
              <a:gd name="connsiteY232" fmla="*/ 342030 h 1648759"/>
              <a:gd name="connsiteX233" fmla="*/ 270934 w 1670756"/>
              <a:gd name="connsiteY233" fmla="*/ 387186 h 1648759"/>
              <a:gd name="connsiteX234" fmla="*/ 248356 w 1670756"/>
              <a:gd name="connsiteY234" fmla="*/ 421053 h 1648759"/>
              <a:gd name="connsiteX235" fmla="*/ 191911 w 1670756"/>
              <a:gd name="connsiteY235" fmla="*/ 454919 h 1648759"/>
              <a:gd name="connsiteX236" fmla="*/ 158045 w 1670756"/>
              <a:gd name="connsiteY236" fmla="*/ 477497 h 1648759"/>
              <a:gd name="connsiteX237" fmla="*/ 158045 w 1670756"/>
              <a:gd name="connsiteY237" fmla="*/ 375897 h 1648759"/>
              <a:gd name="connsiteX238" fmla="*/ 259645 w 1670756"/>
              <a:gd name="connsiteY238" fmla="*/ 342030 h 1648759"/>
              <a:gd name="connsiteX239" fmla="*/ 293511 w 1670756"/>
              <a:gd name="connsiteY239" fmla="*/ 330742 h 1648759"/>
              <a:gd name="connsiteX240" fmla="*/ 270934 w 1670756"/>
              <a:gd name="connsiteY240" fmla="*/ 319453 h 1648759"/>
              <a:gd name="connsiteX241" fmla="*/ 248356 w 1670756"/>
              <a:gd name="connsiteY241" fmla="*/ 285586 h 1648759"/>
              <a:gd name="connsiteX242" fmla="*/ 259645 w 1670756"/>
              <a:gd name="connsiteY242" fmla="*/ 251719 h 1648759"/>
              <a:gd name="connsiteX243" fmla="*/ 293511 w 1670756"/>
              <a:gd name="connsiteY243" fmla="*/ 240430 h 1648759"/>
              <a:gd name="connsiteX244" fmla="*/ 349956 w 1670756"/>
              <a:gd name="connsiteY244" fmla="*/ 229142 h 1648759"/>
              <a:gd name="connsiteX245" fmla="*/ 270934 w 1670756"/>
              <a:gd name="connsiteY245" fmla="*/ 229142 h 1648759"/>
              <a:gd name="connsiteX246" fmla="*/ 248356 w 1670756"/>
              <a:gd name="connsiteY246" fmla="*/ 263008 h 1648759"/>
              <a:gd name="connsiteX247" fmla="*/ 237067 w 1670756"/>
              <a:gd name="connsiteY247" fmla="*/ 296875 h 1648759"/>
              <a:gd name="connsiteX248" fmla="*/ 203200 w 1670756"/>
              <a:gd name="connsiteY248" fmla="*/ 432342 h 1648759"/>
              <a:gd name="connsiteX249" fmla="*/ 169334 w 1670756"/>
              <a:gd name="connsiteY249" fmla="*/ 454919 h 1648759"/>
              <a:gd name="connsiteX250" fmla="*/ 90311 w 1670756"/>
              <a:gd name="connsiteY250" fmla="*/ 466208 h 1648759"/>
              <a:gd name="connsiteX251" fmla="*/ 90311 w 1670756"/>
              <a:gd name="connsiteY251" fmla="*/ 658119 h 1648759"/>
              <a:gd name="connsiteX252" fmla="*/ 112889 w 1670756"/>
              <a:gd name="connsiteY252" fmla="*/ 691986 h 1648759"/>
              <a:gd name="connsiteX253" fmla="*/ 146756 w 1670756"/>
              <a:gd name="connsiteY253" fmla="*/ 579097 h 1648759"/>
              <a:gd name="connsiteX254" fmla="*/ 169334 w 1670756"/>
              <a:gd name="connsiteY254" fmla="*/ 545230 h 1648759"/>
              <a:gd name="connsiteX255" fmla="*/ 124178 w 1670756"/>
              <a:gd name="connsiteY255" fmla="*/ 500075 h 1648759"/>
              <a:gd name="connsiteX256" fmla="*/ 112889 w 1670756"/>
              <a:gd name="connsiteY256" fmla="*/ 533942 h 1648759"/>
              <a:gd name="connsiteX257" fmla="*/ 101600 w 1670756"/>
              <a:gd name="connsiteY257" fmla="*/ 737142 h 1648759"/>
              <a:gd name="connsiteX258" fmla="*/ 79022 w 1670756"/>
              <a:gd name="connsiteY258" fmla="*/ 771008 h 1648759"/>
              <a:gd name="connsiteX259" fmla="*/ 45156 w 1670756"/>
              <a:gd name="connsiteY259" fmla="*/ 782297 h 1648759"/>
              <a:gd name="connsiteX260" fmla="*/ 22578 w 1670756"/>
              <a:gd name="connsiteY260" fmla="*/ 816164 h 1648759"/>
              <a:gd name="connsiteX261" fmla="*/ 33867 w 1670756"/>
              <a:gd name="connsiteY261" fmla="*/ 850030 h 1648759"/>
              <a:gd name="connsiteX262" fmla="*/ 67734 w 1670756"/>
              <a:gd name="connsiteY262" fmla="*/ 929053 h 1648759"/>
              <a:gd name="connsiteX263" fmla="*/ 101600 w 1670756"/>
              <a:gd name="connsiteY263" fmla="*/ 996786 h 1648759"/>
              <a:gd name="connsiteX264" fmla="*/ 135467 w 1670756"/>
              <a:gd name="connsiteY264" fmla="*/ 1008075 h 1648759"/>
              <a:gd name="connsiteX265" fmla="*/ 158045 w 1670756"/>
              <a:gd name="connsiteY265" fmla="*/ 1075808 h 1648759"/>
              <a:gd name="connsiteX266" fmla="*/ 180622 w 1670756"/>
              <a:gd name="connsiteY266" fmla="*/ 1166119 h 1648759"/>
              <a:gd name="connsiteX267" fmla="*/ 248356 w 1670756"/>
              <a:gd name="connsiteY267" fmla="*/ 1154830 h 1648759"/>
              <a:gd name="connsiteX268" fmla="*/ 259645 w 1670756"/>
              <a:gd name="connsiteY268" fmla="*/ 1120964 h 1648759"/>
              <a:gd name="connsiteX269" fmla="*/ 270934 w 1670756"/>
              <a:gd name="connsiteY269" fmla="*/ 1064519 h 1648759"/>
              <a:gd name="connsiteX270" fmla="*/ 293511 w 1670756"/>
              <a:gd name="connsiteY270" fmla="*/ 1143542 h 1648759"/>
              <a:gd name="connsiteX271" fmla="*/ 304800 w 1670756"/>
              <a:gd name="connsiteY271" fmla="*/ 1211275 h 1648759"/>
              <a:gd name="connsiteX272" fmla="*/ 338667 w 1670756"/>
              <a:gd name="connsiteY272" fmla="*/ 1245142 h 1648759"/>
              <a:gd name="connsiteX273" fmla="*/ 361245 w 1670756"/>
              <a:gd name="connsiteY273" fmla="*/ 1346742 h 1648759"/>
              <a:gd name="connsiteX274" fmla="*/ 395111 w 1670756"/>
              <a:gd name="connsiteY274" fmla="*/ 1369319 h 1648759"/>
              <a:gd name="connsiteX275" fmla="*/ 428978 w 1670756"/>
              <a:gd name="connsiteY275" fmla="*/ 1470919 h 1648759"/>
              <a:gd name="connsiteX276" fmla="*/ 451556 w 1670756"/>
              <a:gd name="connsiteY276" fmla="*/ 1504786 h 1648759"/>
              <a:gd name="connsiteX277" fmla="*/ 462845 w 1670756"/>
              <a:gd name="connsiteY277" fmla="*/ 1549942 h 1648759"/>
              <a:gd name="connsiteX278" fmla="*/ 508000 w 1670756"/>
              <a:gd name="connsiteY278" fmla="*/ 1504786 h 1648759"/>
              <a:gd name="connsiteX279" fmla="*/ 541867 w 1670756"/>
              <a:gd name="connsiteY279" fmla="*/ 1527364 h 1648759"/>
              <a:gd name="connsiteX280" fmla="*/ 609600 w 1670756"/>
              <a:gd name="connsiteY280" fmla="*/ 1549942 h 1648759"/>
              <a:gd name="connsiteX281" fmla="*/ 677334 w 1670756"/>
              <a:gd name="connsiteY281" fmla="*/ 1595097 h 1648759"/>
              <a:gd name="connsiteX282" fmla="*/ 688622 w 1670756"/>
              <a:gd name="connsiteY282" fmla="*/ 1561230 h 1648759"/>
              <a:gd name="connsiteX283" fmla="*/ 767645 w 1670756"/>
              <a:gd name="connsiteY283" fmla="*/ 1628964 h 1648759"/>
              <a:gd name="connsiteX284" fmla="*/ 835378 w 1670756"/>
              <a:gd name="connsiteY284" fmla="*/ 1606386 h 1648759"/>
              <a:gd name="connsiteX285" fmla="*/ 959556 w 1670756"/>
              <a:gd name="connsiteY285" fmla="*/ 1595097 h 1648759"/>
              <a:gd name="connsiteX286" fmla="*/ 993422 w 1670756"/>
              <a:gd name="connsiteY286" fmla="*/ 1572519 h 1648759"/>
              <a:gd name="connsiteX287" fmla="*/ 1038578 w 1670756"/>
              <a:gd name="connsiteY287" fmla="*/ 1549942 h 1648759"/>
              <a:gd name="connsiteX288" fmla="*/ 1072445 w 1670756"/>
              <a:gd name="connsiteY288" fmla="*/ 1516075 h 1648759"/>
              <a:gd name="connsiteX289" fmla="*/ 1140178 w 1670756"/>
              <a:gd name="connsiteY289" fmla="*/ 1549942 h 1648759"/>
              <a:gd name="connsiteX290" fmla="*/ 1219200 w 1670756"/>
              <a:gd name="connsiteY290" fmla="*/ 1527364 h 1648759"/>
              <a:gd name="connsiteX291" fmla="*/ 1275645 w 1670756"/>
              <a:gd name="connsiteY291" fmla="*/ 1459630 h 1648759"/>
              <a:gd name="connsiteX292" fmla="*/ 1298222 w 1670756"/>
              <a:gd name="connsiteY292" fmla="*/ 1425764 h 1648759"/>
              <a:gd name="connsiteX293" fmla="*/ 1332089 w 1670756"/>
              <a:gd name="connsiteY293" fmla="*/ 1414475 h 1648759"/>
              <a:gd name="connsiteX294" fmla="*/ 1365956 w 1670756"/>
              <a:gd name="connsiteY294" fmla="*/ 1425764 h 1648759"/>
              <a:gd name="connsiteX295" fmla="*/ 1365956 w 1670756"/>
              <a:gd name="connsiteY295" fmla="*/ 1493497 h 1648759"/>
              <a:gd name="connsiteX296" fmla="*/ 1286934 w 1670756"/>
              <a:gd name="connsiteY296" fmla="*/ 1504786 h 1648759"/>
              <a:gd name="connsiteX297" fmla="*/ 1230489 w 1670756"/>
              <a:gd name="connsiteY297" fmla="*/ 1516075 h 1648759"/>
              <a:gd name="connsiteX298" fmla="*/ 1196622 w 1670756"/>
              <a:gd name="connsiteY298" fmla="*/ 1561230 h 1648759"/>
              <a:gd name="connsiteX299" fmla="*/ 1128889 w 1670756"/>
              <a:gd name="connsiteY299" fmla="*/ 1538653 h 1648759"/>
              <a:gd name="connsiteX300" fmla="*/ 970845 w 1670756"/>
              <a:gd name="connsiteY300" fmla="*/ 1527364 h 1648759"/>
              <a:gd name="connsiteX301" fmla="*/ 857956 w 1670756"/>
              <a:gd name="connsiteY301" fmla="*/ 1527364 h 1648759"/>
              <a:gd name="connsiteX302" fmla="*/ 846667 w 1670756"/>
              <a:gd name="connsiteY302" fmla="*/ 1572519 h 1648759"/>
              <a:gd name="connsiteX303" fmla="*/ 812800 w 1670756"/>
              <a:gd name="connsiteY303" fmla="*/ 1583808 h 1648759"/>
              <a:gd name="connsiteX304" fmla="*/ 767645 w 1670756"/>
              <a:gd name="connsiteY304" fmla="*/ 1572519 h 1648759"/>
              <a:gd name="connsiteX305" fmla="*/ 733778 w 1670756"/>
              <a:gd name="connsiteY305" fmla="*/ 1561230 h 1648759"/>
              <a:gd name="connsiteX306" fmla="*/ 699911 w 1670756"/>
              <a:gd name="connsiteY306" fmla="*/ 1583808 h 1648759"/>
              <a:gd name="connsiteX307" fmla="*/ 564445 w 1670756"/>
              <a:gd name="connsiteY307" fmla="*/ 1527364 h 1648759"/>
              <a:gd name="connsiteX308" fmla="*/ 564445 w 1670756"/>
              <a:gd name="connsiteY308" fmla="*/ 1516075 h 1648759"/>
              <a:gd name="connsiteX309" fmla="*/ 598311 w 1670756"/>
              <a:gd name="connsiteY309" fmla="*/ 1538653 h 1648759"/>
              <a:gd name="connsiteX310" fmla="*/ 666045 w 1670756"/>
              <a:gd name="connsiteY310" fmla="*/ 1516075 h 1648759"/>
              <a:gd name="connsiteX311" fmla="*/ 745067 w 1670756"/>
              <a:gd name="connsiteY311" fmla="*/ 1527364 h 1648759"/>
              <a:gd name="connsiteX312" fmla="*/ 869245 w 1670756"/>
              <a:gd name="connsiteY312" fmla="*/ 1516075 h 1648759"/>
              <a:gd name="connsiteX313" fmla="*/ 1016000 w 1670756"/>
              <a:gd name="connsiteY313" fmla="*/ 1504786 h 1648759"/>
              <a:gd name="connsiteX314" fmla="*/ 1049867 w 1670756"/>
              <a:gd name="connsiteY314" fmla="*/ 1493497 h 1648759"/>
              <a:gd name="connsiteX315" fmla="*/ 1095022 w 1670756"/>
              <a:gd name="connsiteY315" fmla="*/ 1482208 h 164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</a:cxnLst>
            <a:rect l="l" t="t" r="r" b="b"/>
            <a:pathLst>
              <a:path w="1670756" h="1648759">
                <a:moveTo>
                  <a:pt x="248356" y="364608"/>
                </a:moveTo>
                <a:cubicBezTo>
                  <a:pt x="282296" y="353294"/>
                  <a:pt x="286912" y="355055"/>
                  <a:pt x="316089" y="330742"/>
                </a:cubicBezTo>
                <a:cubicBezTo>
                  <a:pt x="372466" y="283762"/>
                  <a:pt x="324304" y="305426"/>
                  <a:pt x="383822" y="285586"/>
                </a:cubicBezTo>
                <a:cubicBezTo>
                  <a:pt x="395111" y="293112"/>
                  <a:pt x="410957" y="319944"/>
                  <a:pt x="417689" y="308164"/>
                </a:cubicBezTo>
                <a:cubicBezTo>
                  <a:pt x="434595" y="278579"/>
                  <a:pt x="423376" y="240175"/>
                  <a:pt x="428978" y="206564"/>
                </a:cubicBezTo>
                <a:cubicBezTo>
                  <a:pt x="430934" y="194826"/>
                  <a:pt x="436504" y="183986"/>
                  <a:pt x="440267" y="172697"/>
                </a:cubicBezTo>
                <a:cubicBezTo>
                  <a:pt x="428978" y="168934"/>
                  <a:pt x="414814" y="152994"/>
                  <a:pt x="406400" y="161408"/>
                </a:cubicBezTo>
                <a:cubicBezTo>
                  <a:pt x="389571" y="178237"/>
                  <a:pt x="397023" y="209340"/>
                  <a:pt x="383822" y="229142"/>
                </a:cubicBezTo>
                <a:lnTo>
                  <a:pt x="361245" y="263008"/>
                </a:lnTo>
                <a:cubicBezTo>
                  <a:pt x="365008" y="236667"/>
                  <a:pt x="361728" y="208301"/>
                  <a:pt x="372534" y="183986"/>
                </a:cubicBezTo>
                <a:cubicBezTo>
                  <a:pt x="378044" y="171588"/>
                  <a:pt x="394002" y="166918"/>
                  <a:pt x="406400" y="161408"/>
                </a:cubicBezTo>
                <a:cubicBezTo>
                  <a:pt x="489138" y="124635"/>
                  <a:pt x="528293" y="134962"/>
                  <a:pt x="632178" y="127542"/>
                </a:cubicBezTo>
                <a:cubicBezTo>
                  <a:pt x="639704" y="116253"/>
                  <a:pt x="666045" y="101201"/>
                  <a:pt x="654756" y="93675"/>
                </a:cubicBezTo>
                <a:cubicBezTo>
                  <a:pt x="650847" y="91069"/>
                  <a:pt x="562144" y="114006"/>
                  <a:pt x="553156" y="116253"/>
                </a:cubicBezTo>
                <a:cubicBezTo>
                  <a:pt x="547973" y="131802"/>
                  <a:pt x="539914" y="179080"/>
                  <a:pt x="508000" y="172697"/>
                </a:cubicBezTo>
                <a:cubicBezTo>
                  <a:pt x="494696" y="170036"/>
                  <a:pt x="492948" y="150119"/>
                  <a:pt x="485422" y="138830"/>
                </a:cubicBezTo>
                <a:cubicBezTo>
                  <a:pt x="511581" y="121391"/>
                  <a:pt x="539465" y="91273"/>
                  <a:pt x="575734" y="127542"/>
                </a:cubicBezTo>
                <a:cubicBezTo>
                  <a:pt x="584148" y="135956"/>
                  <a:pt x="553802" y="156087"/>
                  <a:pt x="564445" y="161408"/>
                </a:cubicBezTo>
                <a:cubicBezTo>
                  <a:pt x="576580" y="167475"/>
                  <a:pt x="585344" y="142820"/>
                  <a:pt x="598311" y="138830"/>
                </a:cubicBezTo>
                <a:cubicBezTo>
                  <a:pt x="634989" y="127545"/>
                  <a:pt x="711200" y="116253"/>
                  <a:pt x="711200" y="116253"/>
                </a:cubicBezTo>
                <a:cubicBezTo>
                  <a:pt x="739641" y="121941"/>
                  <a:pt x="808899" y="142733"/>
                  <a:pt x="835378" y="116253"/>
                </a:cubicBezTo>
                <a:cubicBezTo>
                  <a:pt x="846349" y="105282"/>
                  <a:pt x="827852" y="86149"/>
                  <a:pt x="824089" y="71097"/>
                </a:cubicBezTo>
                <a:cubicBezTo>
                  <a:pt x="782696" y="74860"/>
                  <a:pt x="738114" y="66013"/>
                  <a:pt x="699911" y="82386"/>
                </a:cubicBezTo>
                <a:lnTo>
                  <a:pt x="778934" y="116253"/>
                </a:lnTo>
                <a:lnTo>
                  <a:pt x="846667" y="93675"/>
                </a:lnTo>
                <a:lnTo>
                  <a:pt x="880534" y="82386"/>
                </a:lnTo>
                <a:cubicBezTo>
                  <a:pt x="952030" y="86149"/>
                  <a:pt x="1024055" y="84213"/>
                  <a:pt x="1095022" y="93675"/>
                </a:cubicBezTo>
                <a:cubicBezTo>
                  <a:pt x="1110401" y="95726"/>
                  <a:pt x="1065382" y="104964"/>
                  <a:pt x="1049867" y="104964"/>
                </a:cubicBezTo>
                <a:cubicBezTo>
                  <a:pt x="1019529" y="104964"/>
                  <a:pt x="989541" y="98288"/>
                  <a:pt x="959556" y="93675"/>
                </a:cubicBezTo>
                <a:cubicBezTo>
                  <a:pt x="940592" y="90757"/>
                  <a:pt x="921989" y="85818"/>
                  <a:pt x="903111" y="82386"/>
                </a:cubicBezTo>
                <a:cubicBezTo>
                  <a:pt x="880591" y="78291"/>
                  <a:pt x="857956" y="74860"/>
                  <a:pt x="835378" y="71097"/>
                </a:cubicBezTo>
                <a:cubicBezTo>
                  <a:pt x="782697" y="74860"/>
                  <a:pt x="729298" y="72938"/>
                  <a:pt x="677334" y="82386"/>
                </a:cubicBezTo>
                <a:cubicBezTo>
                  <a:pt x="665627" y="84515"/>
                  <a:pt x="699373" y="94989"/>
                  <a:pt x="711200" y="93675"/>
                </a:cubicBezTo>
                <a:cubicBezTo>
                  <a:pt x="734854" y="91047"/>
                  <a:pt x="756356" y="78623"/>
                  <a:pt x="778934" y="71097"/>
                </a:cubicBezTo>
                <a:cubicBezTo>
                  <a:pt x="782697" y="59808"/>
                  <a:pt x="782788" y="46522"/>
                  <a:pt x="790222" y="37230"/>
                </a:cubicBezTo>
                <a:cubicBezTo>
                  <a:pt x="820006" y="0"/>
                  <a:pt x="839138" y="17663"/>
                  <a:pt x="880534" y="25942"/>
                </a:cubicBezTo>
                <a:cubicBezTo>
                  <a:pt x="891823" y="22179"/>
                  <a:pt x="902501" y="14653"/>
                  <a:pt x="914400" y="14653"/>
                </a:cubicBezTo>
                <a:cubicBezTo>
                  <a:pt x="950849" y="14653"/>
                  <a:pt x="965770" y="30085"/>
                  <a:pt x="993422" y="48519"/>
                </a:cubicBezTo>
                <a:cubicBezTo>
                  <a:pt x="997185" y="67334"/>
                  <a:pt x="988746" y="94321"/>
                  <a:pt x="1004711" y="104964"/>
                </a:cubicBezTo>
                <a:cubicBezTo>
                  <a:pt x="1016000" y="112490"/>
                  <a:pt x="1029520" y="84480"/>
                  <a:pt x="1027289" y="71097"/>
                </a:cubicBezTo>
                <a:cubicBezTo>
                  <a:pt x="1024664" y="55349"/>
                  <a:pt x="1004711" y="48519"/>
                  <a:pt x="993422" y="37230"/>
                </a:cubicBezTo>
                <a:cubicBezTo>
                  <a:pt x="974607" y="40993"/>
                  <a:pt x="952943" y="37876"/>
                  <a:pt x="936978" y="48519"/>
                </a:cubicBezTo>
                <a:cubicBezTo>
                  <a:pt x="927077" y="55120"/>
                  <a:pt x="937516" y="81072"/>
                  <a:pt x="925689" y="82386"/>
                </a:cubicBezTo>
                <a:cubicBezTo>
                  <a:pt x="894849" y="85813"/>
                  <a:pt x="865482" y="67334"/>
                  <a:pt x="835378" y="59808"/>
                </a:cubicBezTo>
                <a:cubicBezTo>
                  <a:pt x="802320" y="51543"/>
                  <a:pt x="903111" y="67334"/>
                  <a:pt x="936978" y="71097"/>
                </a:cubicBezTo>
                <a:cubicBezTo>
                  <a:pt x="959556" y="78623"/>
                  <a:pt x="983425" y="83032"/>
                  <a:pt x="1004711" y="93675"/>
                </a:cubicBezTo>
                <a:cubicBezTo>
                  <a:pt x="1060510" y="121575"/>
                  <a:pt x="1033902" y="110931"/>
                  <a:pt x="1083734" y="127542"/>
                </a:cubicBezTo>
                <a:cubicBezTo>
                  <a:pt x="1091260" y="138831"/>
                  <a:pt x="1095022" y="153882"/>
                  <a:pt x="1106311" y="161408"/>
                </a:cubicBezTo>
                <a:cubicBezTo>
                  <a:pt x="1119220" y="170014"/>
                  <a:pt x="1137206" y="166585"/>
                  <a:pt x="1151467" y="172697"/>
                </a:cubicBezTo>
                <a:cubicBezTo>
                  <a:pt x="1163938" y="178042"/>
                  <a:pt x="1174045" y="187749"/>
                  <a:pt x="1185334" y="195275"/>
                </a:cubicBezTo>
                <a:cubicBezTo>
                  <a:pt x="1192860" y="183986"/>
                  <a:pt x="1207911" y="174976"/>
                  <a:pt x="1207911" y="161408"/>
                </a:cubicBezTo>
                <a:cubicBezTo>
                  <a:pt x="1207911" y="121105"/>
                  <a:pt x="1183218" y="90501"/>
                  <a:pt x="1162756" y="59808"/>
                </a:cubicBezTo>
                <a:cubicBezTo>
                  <a:pt x="1155230" y="71097"/>
                  <a:pt x="1142097" y="80244"/>
                  <a:pt x="1140178" y="93675"/>
                </a:cubicBezTo>
                <a:cubicBezTo>
                  <a:pt x="1135334" y="127580"/>
                  <a:pt x="1161081" y="155374"/>
                  <a:pt x="1185334" y="172697"/>
                </a:cubicBezTo>
                <a:cubicBezTo>
                  <a:pt x="1199028" y="182478"/>
                  <a:pt x="1215878" y="186926"/>
                  <a:pt x="1230489" y="195275"/>
                </a:cubicBezTo>
                <a:cubicBezTo>
                  <a:pt x="1242269" y="202007"/>
                  <a:pt x="1253067" y="210327"/>
                  <a:pt x="1264356" y="217853"/>
                </a:cubicBezTo>
                <a:cubicBezTo>
                  <a:pt x="1256830" y="206564"/>
                  <a:pt x="1250464" y="194409"/>
                  <a:pt x="1241778" y="183986"/>
                </a:cubicBezTo>
                <a:cubicBezTo>
                  <a:pt x="1231557" y="171721"/>
                  <a:pt x="1192256" y="146988"/>
                  <a:pt x="1207911" y="150119"/>
                </a:cubicBezTo>
                <a:cubicBezTo>
                  <a:pt x="1240914" y="156720"/>
                  <a:pt x="1298222" y="195275"/>
                  <a:pt x="1298222" y="195275"/>
                </a:cubicBezTo>
                <a:cubicBezTo>
                  <a:pt x="1355822" y="281675"/>
                  <a:pt x="1300163" y="204623"/>
                  <a:pt x="1309511" y="195275"/>
                </a:cubicBezTo>
                <a:cubicBezTo>
                  <a:pt x="1317925" y="186861"/>
                  <a:pt x="1332089" y="202801"/>
                  <a:pt x="1343378" y="206564"/>
                </a:cubicBezTo>
                <a:cubicBezTo>
                  <a:pt x="1358430" y="217853"/>
                  <a:pt x="1374249" y="228186"/>
                  <a:pt x="1388534" y="240430"/>
                </a:cubicBezTo>
                <a:cubicBezTo>
                  <a:pt x="1410378" y="259154"/>
                  <a:pt x="1431914" y="282036"/>
                  <a:pt x="1444978" y="308164"/>
                </a:cubicBezTo>
                <a:cubicBezTo>
                  <a:pt x="1450300" y="318807"/>
                  <a:pt x="1467935" y="339696"/>
                  <a:pt x="1456267" y="342030"/>
                </a:cubicBezTo>
                <a:cubicBezTo>
                  <a:pt x="1432930" y="346697"/>
                  <a:pt x="1388534" y="319453"/>
                  <a:pt x="1388534" y="319453"/>
                </a:cubicBezTo>
                <a:cubicBezTo>
                  <a:pt x="1384771" y="308164"/>
                  <a:pt x="1379374" y="297294"/>
                  <a:pt x="1377245" y="285586"/>
                </a:cubicBezTo>
                <a:cubicBezTo>
                  <a:pt x="1371818" y="255737"/>
                  <a:pt x="1381242" y="221480"/>
                  <a:pt x="1365956" y="195275"/>
                </a:cubicBezTo>
                <a:cubicBezTo>
                  <a:pt x="1340162" y="151057"/>
                  <a:pt x="1230669" y="136608"/>
                  <a:pt x="1354667" y="161408"/>
                </a:cubicBezTo>
                <a:cubicBezTo>
                  <a:pt x="1451728" y="226116"/>
                  <a:pt x="1337503" y="139954"/>
                  <a:pt x="1399822" y="217853"/>
                </a:cubicBezTo>
                <a:cubicBezTo>
                  <a:pt x="1408298" y="228447"/>
                  <a:pt x="1422400" y="232904"/>
                  <a:pt x="1433689" y="240430"/>
                </a:cubicBezTo>
                <a:cubicBezTo>
                  <a:pt x="1459102" y="316670"/>
                  <a:pt x="1429776" y="222823"/>
                  <a:pt x="1456267" y="342030"/>
                </a:cubicBezTo>
                <a:cubicBezTo>
                  <a:pt x="1458848" y="353646"/>
                  <a:pt x="1464670" y="364353"/>
                  <a:pt x="1467556" y="375897"/>
                </a:cubicBezTo>
                <a:cubicBezTo>
                  <a:pt x="1472210" y="394512"/>
                  <a:pt x="1474191" y="413727"/>
                  <a:pt x="1478845" y="432342"/>
                </a:cubicBezTo>
                <a:cubicBezTo>
                  <a:pt x="1487149" y="465560"/>
                  <a:pt x="1496560" y="479060"/>
                  <a:pt x="1512711" y="511364"/>
                </a:cubicBezTo>
                <a:cubicBezTo>
                  <a:pt x="1516474" y="533942"/>
                  <a:pt x="1532501" y="557845"/>
                  <a:pt x="1524000" y="579097"/>
                </a:cubicBezTo>
                <a:cubicBezTo>
                  <a:pt x="1519581" y="590145"/>
                  <a:pt x="1498548" y="576222"/>
                  <a:pt x="1490134" y="567808"/>
                </a:cubicBezTo>
                <a:cubicBezTo>
                  <a:pt x="1481720" y="559394"/>
                  <a:pt x="1482608" y="545231"/>
                  <a:pt x="1478845" y="533942"/>
                </a:cubicBezTo>
                <a:cubicBezTo>
                  <a:pt x="1482608" y="500075"/>
                  <a:pt x="1481870" y="465400"/>
                  <a:pt x="1490134" y="432342"/>
                </a:cubicBezTo>
                <a:cubicBezTo>
                  <a:pt x="1508891" y="357312"/>
                  <a:pt x="1526141" y="438765"/>
                  <a:pt x="1501422" y="364608"/>
                </a:cubicBezTo>
                <a:cubicBezTo>
                  <a:pt x="1490837" y="406952"/>
                  <a:pt x="1478357" y="431367"/>
                  <a:pt x="1501422" y="477497"/>
                </a:cubicBezTo>
                <a:cubicBezTo>
                  <a:pt x="1507490" y="489632"/>
                  <a:pt x="1524000" y="492549"/>
                  <a:pt x="1535289" y="500075"/>
                </a:cubicBezTo>
                <a:cubicBezTo>
                  <a:pt x="1567948" y="630708"/>
                  <a:pt x="1555058" y="559483"/>
                  <a:pt x="1569156" y="714564"/>
                </a:cubicBezTo>
                <a:cubicBezTo>
                  <a:pt x="1586076" y="663804"/>
                  <a:pt x="1582386" y="695077"/>
                  <a:pt x="1569156" y="635542"/>
                </a:cubicBezTo>
                <a:cubicBezTo>
                  <a:pt x="1564994" y="616811"/>
                  <a:pt x="1549286" y="596259"/>
                  <a:pt x="1557867" y="579097"/>
                </a:cubicBezTo>
                <a:cubicBezTo>
                  <a:pt x="1563935" y="566962"/>
                  <a:pt x="1572919" y="601675"/>
                  <a:pt x="1580445" y="612964"/>
                </a:cubicBezTo>
                <a:cubicBezTo>
                  <a:pt x="1586594" y="656008"/>
                  <a:pt x="1584591" y="701478"/>
                  <a:pt x="1614311" y="737142"/>
                </a:cubicBezTo>
                <a:cubicBezTo>
                  <a:pt x="1622997" y="747565"/>
                  <a:pt x="1636889" y="752193"/>
                  <a:pt x="1648178" y="759719"/>
                </a:cubicBezTo>
                <a:cubicBezTo>
                  <a:pt x="1655704" y="771008"/>
                  <a:pt x="1670756" y="780018"/>
                  <a:pt x="1670756" y="793586"/>
                </a:cubicBezTo>
                <a:cubicBezTo>
                  <a:pt x="1670756" y="854563"/>
                  <a:pt x="1540276" y="838243"/>
                  <a:pt x="1535289" y="838742"/>
                </a:cubicBezTo>
                <a:cubicBezTo>
                  <a:pt x="1546578" y="846268"/>
                  <a:pt x="1559562" y="870913"/>
                  <a:pt x="1569156" y="861319"/>
                </a:cubicBezTo>
                <a:cubicBezTo>
                  <a:pt x="1585341" y="845134"/>
                  <a:pt x="1576227" y="816083"/>
                  <a:pt x="1580445" y="793586"/>
                </a:cubicBezTo>
                <a:cubicBezTo>
                  <a:pt x="1587517" y="755868"/>
                  <a:pt x="1603022" y="680697"/>
                  <a:pt x="1603022" y="680697"/>
                </a:cubicBezTo>
                <a:cubicBezTo>
                  <a:pt x="1635334" y="777633"/>
                  <a:pt x="1601834" y="647430"/>
                  <a:pt x="1591734" y="748430"/>
                </a:cubicBezTo>
                <a:cubicBezTo>
                  <a:pt x="1586638" y="799390"/>
                  <a:pt x="1607800" y="839397"/>
                  <a:pt x="1625600" y="883897"/>
                </a:cubicBezTo>
                <a:cubicBezTo>
                  <a:pt x="1621837" y="940341"/>
                  <a:pt x="1628031" y="998349"/>
                  <a:pt x="1614311" y="1053230"/>
                </a:cubicBezTo>
                <a:cubicBezTo>
                  <a:pt x="1611021" y="1066392"/>
                  <a:pt x="1592580" y="1032905"/>
                  <a:pt x="1591734" y="1019364"/>
                </a:cubicBezTo>
                <a:cubicBezTo>
                  <a:pt x="1588673" y="970396"/>
                  <a:pt x="1589544" y="919783"/>
                  <a:pt x="1603022" y="872608"/>
                </a:cubicBezTo>
                <a:cubicBezTo>
                  <a:pt x="1606291" y="861166"/>
                  <a:pt x="1625600" y="865082"/>
                  <a:pt x="1636889" y="861319"/>
                </a:cubicBezTo>
                <a:cubicBezTo>
                  <a:pt x="1645776" y="887980"/>
                  <a:pt x="1668677" y="939078"/>
                  <a:pt x="1636889" y="962919"/>
                </a:cubicBezTo>
                <a:cubicBezTo>
                  <a:pt x="1624117" y="972498"/>
                  <a:pt x="1614311" y="940342"/>
                  <a:pt x="1603022" y="929053"/>
                </a:cubicBezTo>
                <a:cubicBezTo>
                  <a:pt x="1595496" y="940342"/>
                  <a:pt x="1586512" y="950784"/>
                  <a:pt x="1580445" y="962919"/>
                </a:cubicBezTo>
                <a:cubicBezTo>
                  <a:pt x="1565197" y="993415"/>
                  <a:pt x="1564805" y="1033300"/>
                  <a:pt x="1557867" y="1064519"/>
                </a:cubicBezTo>
                <a:cubicBezTo>
                  <a:pt x="1555286" y="1076135"/>
                  <a:pt x="1549464" y="1086842"/>
                  <a:pt x="1546578" y="1098386"/>
                </a:cubicBezTo>
                <a:cubicBezTo>
                  <a:pt x="1541924" y="1117000"/>
                  <a:pt x="1539052" y="1136015"/>
                  <a:pt x="1535289" y="1154830"/>
                </a:cubicBezTo>
                <a:cubicBezTo>
                  <a:pt x="1501935" y="1054771"/>
                  <a:pt x="1510083" y="1110750"/>
                  <a:pt x="1524000" y="985497"/>
                </a:cubicBezTo>
                <a:cubicBezTo>
                  <a:pt x="1535289" y="989260"/>
                  <a:pt x="1550950" y="987103"/>
                  <a:pt x="1557867" y="996786"/>
                </a:cubicBezTo>
                <a:cubicBezTo>
                  <a:pt x="1571700" y="1016152"/>
                  <a:pt x="1580445" y="1064519"/>
                  <a:pt x="1580445" y="1064519"/>
                </a:cubicBezTo>
                <a:cubicBezTo>
                  <a:pt x="1576682" y="1090860"/>
                  <a:pt x="1581056" y="1119743"/>
                  <a:pt x="1569156" y="1143542"/>
                </a:cubicBezTo>
                <a:cubicBezTo>
                  <a:pt x="1563834" y="1154185"/>
                  <a:pt x="1569767" y="1109675"/>
                  <a:pt x="1557867" y="1109675"/>
                </a:cubicBezTo>
                <a:cubicBezTo>
                  <a:pt x="1545967" y="1109675"/>
                  <a:pt x="1550341" y="1132253"/>
                  <a:pt x="1546578" y="1143542"/>
                </a:cubicBezTo>
                <a:cubicBezTo>
                  <a:pt x="1542815" y="1181171"/>
                  <a:pt x="1541039" y="1219053"/>
                  <a:pt x="1535289" y="1256430"/>
                </a:cubicBezTo>
                <a:cubicBezTo>
                  <a:pt x="1533480" y="1268191"/>
                  <a:pt x="1532414" y="1281883"/>
                  <a:pt x="1524000" y="1290297"/>
                </a:cubicBezTo>
                <a:cubicBezTo>
                  <a:pt x="1515586" y="1298711"/>
                  <a:pt x="1501423" y="1297823"/>
                  <a:pt x="1490134" y="1301586"/>
                </a:cubicBezTo>
                <a:cubicBezTo>
                  <a:pt x="1460030" y="1211273"/>
                  <a:pt x="1490134" y="1324164"/>
                  <a:pt x="1490134" y="1233853"/>
                </a:cubicBezTo>
                <a:cubicBezTo>
                  <a:pt x="1490134" y="1221953"/>
                  <a:pt x="1482608" y="1211275"/>
                  <a:pt x="1478845" y="1199986"/>
                </a:cubicBezTo>
                <a:cubicBezTo>
                  <a:pt x="1471319" y="1211275"/>
                  <a:pt x="1462335" y="1221718"/>
                  <a:pt x="1456267" y="1233853"/>
                </a:cubicBezTo>
                <a:cubicBezTo>
                  <a:pt x="1450945" y="1244496"/>
                  <a:pt x="1452412" y="1258427"/>
                  <a:pt x="1444978" y="1267719"/>
                </a:cubicBezTo>
                <a:cubicBezTo>
                  <a:pt x="1436502" y="1278314"/>
                  <a:pt x="1422400" y="1282771"/>
                  <a:pt x="1411111" y="1290297"/>
                </a:cubicBezTo>
                <a:cubicBezTo>
                  <a:pt x="1407348" y="1301586"/>
                  <a:pt x="1391408" y="1332578"/>
                  <a:pt x="1399822" y="1324164"/>
                </a:cubicBezTo>
                <a:cubicBezTo>
                  <a:pt x="1470154" y="1253832"/>
                  <a:pt x="1423018" y="1273628"/>
                  <a:pt x="1467556" y="1211275"/>
                </a:cubicBezTo>
                <a:cubicBezTo>
                  <a:pt x="1476835" y="1198284"/>
                  <a:pt x="1490133" y="1188697"/>
                  <a:pt x="1501422" y="1177408"/>
                </a:cubicBezTo>
                <a:cubicBezTo>
                  <a:pt x="1505185" y="1158593"/>
                  <a:pt x="1494508" y="1114896"/>
                  <a:pt x="1512711" y="1120964"/>
                </a:cubicBezTo>
                <a:cubicBezTo>
                  <a:pt x="1535289" y="1128490"/>
                  <a:pt x="1535289" y="1188697"/>
                  <a:pt x="1535289" y="1188697"/>
                </a:cubicBezTo>
                <a:cubicBezTo>
                  <a:pt x="1482235" y="1241751"/>
                  <a:pt x="1510278" y="1209280"/>
                  <a:pt x="1456267" y="1290297"/>
                </a:cubicBezTo>
                <a:cubicBezTo>
                  <a:pt x="1449666" y="1300198"/>
                  <a:pt x="1448247" y="1312722"/>
                  <a:pt x="1444978" y="1324164"/>
                </a:cubicBezTo>
                <a:cubicBezTo>
                  <a:pt x="1440716" y="1339082"/>
                  <a:pt x="1445469" y="1359222"/>
                  <a:pt x="1433689" y="1369319"/>
                </a:cubicBezTo>
                <a:cubicBezTo>
                  <a:pt x="1415619" y="1384807"/>
                  <a:pt x="1388534" y="1384371"/>
                  <a:pt x="1365956" y="1391897"/>
                </a:cubicBezTo>
                <a:cubicBezTo>
                  <a:pt x="1353085" y="1396188"/>
                  <a:pt x="1343378" y="1406949"/>
                  <a:pt x="1332089" y="1414475"/>
                </a:cubicBezTo>
                <a:cubicBezTo>
                  <a:pt x="1297882" y="1391670"/>
                  <a:pt x="1253552" y="1376827"/>
                  <a:pt x="1309511" y="1312875"/>
                </a:cubicBezTo>
                <a:cubicBezTo>
                  <a:pt x="1324584" y="1295649"/>
                  <a:pt x="1354800" y="1306075"/>
                  <a:pt x="1377245" y="1301586"/>
                </a:cubicBezTo>
                <a:cubicBezTo>
                  <a:pt x="1392459" y="1298543"/>
                  <a:pt x="1407348" y="1294060"/>
                  <a:pt x="1422400" y="1290297"/>
                </a:cubicBezTo>
                <a:cubicBezTo>
                  <a:pt x="1433689" y="1297823"/>
                  <a:pt x="1465861" y="1303281"/>
                  <a:pt x="1456267" y="1312875"/>
                </a:cubicBezTo>
                <a:cubicBezTo>
                  <a:pt x="1440082" y="1329060"/>
                  <a:pt x="1410979" y="1319675"/>
                  <a:pt x="1388534" y="1324164"/>
                </a:cubicBezTo>
                <a:cubicBezTo>
                  <a:pt x="1353096" y="1331252"/>
                  <a:pt x="1341790" y="1335982"/>
                  <a:pt x="1309511" y="1346742"/>
                </a:cubicBezTo>
                <a:cubicBezTo>
                  <a:pt x="1305748" y="1358031"/>
                  <a:pt x="1301108" y="1369064"/>
                  <a:pt x="1298222" y="1380608"/>
                </a:cubicBezTo>
                <a:cubicBezTo>
                  <a:pt x="1293568" y="1399223"/>
                  <a:pt x="1300502" y="1423485"/>
                  <a:pt x="1286934" y="1437053"/>
                </a:cubicBezTo>
                <a:cubicBezTo>
                  <a:pt x="1270105" y="1453882"/>
                  <a:pt x="1219200" y="1459630"/>
                  <a:pt x="1219200" y="1459630"/>
                </a:cubicBezTo>
                <a:lnTo>
                  <a:pt x="1185334" y="1482208"/>
                </a:lnTo>
                <a:cubicBezTo>
                  <a:pt x="1189097" y="1467156"/>
                  <a:pt x="1201528" y="1451772"/>
                  <a:pt x="1196622" y="1437053"/>
                </a:cubicBezTo>
                <a:cubicBezTo>
                  <a:pt x="1183126" y="1396565"/>
                  <a:pt x="1124674" y="1422091"/>
                  <a:pt x="1106311" y="1425764"/>
                </a:cubicBezTo>
                <a:cubicBezTo>
                  <a:pt x="1111809" y="1453252"/>
                  <a:pt x="1104436" y="1501335"/>
                  <a:pt x="1151467" y="1493497"/>
                </a:cubicBezTo>
                <a:cubicBezTo>
                  <a:pt x="1164850" y="1491266"/>
                  <a:pt x="1174045" y="1478445"/>
                  <a:pt x="1185334" y="1470919"/>
                </a:cubicBezTo>
                <a:cubicBezTo>
                  <a:pt x="1185334" y="1470918"/>
                  <a:pt x="1226726" y="1399423"/>
                  <a:pt x="1241778" y="1414475"/>
                </a:cubicBezTo>
                <a:cubicBezTo>
                  <a:pt x="1251372" y="1424069"/>
                  <a:pt x="1228794" y="1438748"/>
                  <a:pt x="1219200" y="1448342"/>
                </a:cubicBezTo>
                <a:cubicBezTo>
                  <a:pt x="1197317" y="1470225"/>
                  <a:pt x="1179011" y="1473027"/>
                  <a:pt x="1151467" y="1482208"/>
                </a:cubicBezTo>
                <a:cubicBezTo>
                  <a:pt x="1118114" y="1582268"/>
                  <a:pt x="1152543" y="1547314"/>
                  <a:pt x="1027289" y="1561230"/>
                </a:cubicBezTo>
                <a:cubicBezTo>
                  <a:pt x="993422" y="1557467"/>
                  <a:pt x="957327" y="1562597"/>
                  <a:pt x="925689" y="1549942"/>
                </a:cubicBezTo>
                <a:cubicBezTo>
                  <a:pt x="914640" y="1545523"/>
                  <a:pt x="902902" y="1519141"/>
                  <a:pt x="914400" y="1516075"/>
                </a:cubicBezTo>
                <a:cubicBezTo>
                  <a:pt x="972688" y="1500531"/>
                  <a:pt x="1034815" y="1508549"/>
                  <a:pt x="1095022" y="1504786"/>
                </a:cubicBezTo>
                <a:cubicBezTo>
                  <a:pt x="1053888" y="1498910"/>
                  <a:pt x="1010766" y="1495515"/>
                  <a:pt x="970845" y="1482208"/>
                </a:cubicBezTo>
                <a:cubicBezTo>
                  <a:pt x="951621" y="1475800"/>
                  <a:pt x="933215" y="1467156"/>
                  <a:pt x="914400" y="1459630"/>
                </a:cubicBezTo>
                <a:cubicBezTo>
                  <a:pt x="899994" y="1453868"/>
                  <a:pt x="944504" y="1467156"/>
                  <a:pt x="959556" y="1470919"/>
                </a:cubicBezTo>
                <a:cubicBezTo>
                  <a:pt x="985370" y="1477372"/>
                  <a:pt x="1012237" y="1478445"/>
                  <a:pt x="1038578" y="1482208"/>
                </a:cubicBezTo>
                <a:cubicBezTo>
                  <a:pt x="1034815" y="1493497"/>
                  <a:pt x="1037190" y="1509474"/>
                  <a:pt x="1027289" y="1516075"/>
                </a:cubicBezTo>
                <a:cubicBezTo>
                  <a:pt x="1011324" y="1526718"/>
                  <a:pt x="989459" y="1522710"/>
                  <a:pt x="970845" y="1527364"/>
                </a:cubicBezTo>
                <a:cubicBezTo>
                  <a:pt x="959301" y="1530250"/>
                  <a:pt x="948420" y="1535384"/>
                  <a:pt x="936978" y="1538653"/>
                </a:cubicBezTo>
                <a:cubicBezTo>
                  <a:pt x="922060" y="1542915"/>
                  <a:pt x="906874" y="1546179"/>
                  <a:pt x="891822" y="1549942"/>
                </a:cubicBezTo>
                <a:cubicBezTo>
                  <a:pt x="854193" y="1546179"/>
                  <a:pt x="816751" y="1538653"/>
                  <a:pt x="778934" y="1538653"/>
                </a:cubicBezTo>
                <a:cubicBezTo>
                  <a:pt x="759747" y="1538653"/>
                  <a:pt x="816929" y="1555213"/>
                  <a:pt x="835378" y="1549942"/>
                </a:cubicBezTo>
                <a:cubicBezTo>
                  <a:pt x="848424" y="1546215"/>
                  <a:pt x="850430" y="1527364"/>
                  <a:pt x="857956" y="1516075"/>
                </a:cubicBezTo>
                <a:cubicBezTo>
                  <a:pt x="881180" y="1585746"/>
                  <a:pt x="866922" y="1531072"/>
                  <a:pt x="835378" y="1504786"/>
                </a:cubicBezTo>
                <a:cubicBezTo>
                  <a:pt x="826236" y="1497168"/>
                  <a:pt x="812800" y="1497260"/>
                  <a:pt x="801511" y="1493497"/>
                </a:cubicBezTo>
                <a:cubicBezTo>
                  <a:pt x="793985" y="1504786"/>
                  <a:pt x="789528" y="1518888"/>
                  <a:pt x="778934" y="1527364"/>
                </a:cubicBezTo>
                <a:cubicBezTo>
                  <a:pt x="751164" y="1549581"/>
                  <a:pt x="717553" y="1533150"/>
                  <a:pt x="688622" y="1527364"/>
                </a:cubicBezTo>
                <a:cubicBezTo>
                  <a:pt x="677333" y="1516075"/>
                  <a:pt x="664557" y="1506099"/>
                  <a:pt x="654756" y="1493497"/>
                </a:cubicBezTo>
                <a:cubicBezTo>
                  <a:pt x="638097" y="1472078"/>
                  <a:pt x="601019" y="1400021"/>
                  <a:pt x="609600" y="1425764"/>
                </a:cubicBezTo>
                <a:cubicBezTo>
                  <a:pt x="613363" y="1437053"/>
                  <a:pt x="613455" y="1450338"/>
                  <a:pt x="620889" y="1459630"/>
                </a:cubicBezTo>
                <a:cubicBezTo>
                  <a:pt x="636805" y="1479524"/>
                  <a:pt x="666312" y="1486060"/>
                  <a:pt x="688622" y="1493497"/>
                </a:cubicBezTo>
                <a:cubicBezTo>
                  <a:pt x="684859" y="1504786"/>
                  <a:pt x="689234" y="1527364"/>
                  <a:pt x="677334" y="1527364"/>
                </a:cubicBezTo>
                <a:cubicBezTo>
                  <a:pt x="665434" y="1527364"/>
                  <a:pt x="669314" y="1504939"/>
                  <a:pt x="666045" y="1493497"/>
                </a:cubicBezTo>
                <a:cubicBezTo>
                  <a:pt x="661783" y="1478579"/>
                  <a:pt x="658519" y="1463394"/>
                  <a:pt x="654756" y="1448342"/>
                </a:cubicBezTo>
                <a:cubicBezTo>
                  <a:pt x="635941" y="1452105"/>
                  <a:pt x="615779" y="1451690"/>
                  <a:pt x="598311" y="1459630"/>
                </a:cubicBezTo>
                <a:cubicBezTo>
                  <a:pt x="573608" y="1470858"/>
                  <a:pt x="530578" y="1504786"/>
                  <a:pt x="530578" y="1504786"/>
                </a:cubicBezTo>
                <a:cubicBezTo>
                  <a:pt x="452944" y="1453029"/>
                  <a:pt x="437102" y="1468210"/>
                  <a:pt x="496711" y="1448342"/>
                </a:cubicBezTo>
                <a:cubicBezTo>
                  <a:pt x="508000" y="1452105"/>
                  <a:pt x="519935" y="1454308"/>
                  <a:pt x="530578" y="1459630"/>
                </a:cubicBezTo>
                <a:cubicBezTo>
                  <a:pt x="542713" y="1465698"/>
                  <a:pt x="554851" y="1491802"/>
                  <a:pt x="564445" y="1482208"/>
                </a:cubicBezTo>
                <a:cubicBezTo>
                  <a:pt x="575416" y="1471238"/>
                  <a:pt x="559268" y="1451313"/>
                  <a:pt x="553156" y="1437053"/>
                </a:cubicBezTo>
                <a:cubicBezTo>
                  <a:pt x="541867" y="1410712"/>
                  <a:pt x="523052" y="1391897"/>
                  <a:pt x="496711" y="1380608"/>
                </a:cubicBezTo>
                <a:cubicBezTo>
                  <a:pt x="482451" y="1374496"/>
                  <a:pt x="466608" y="1373082"/>
                  <a:pt x="451556" y="1369319"/>
                </a:cubicBezTo>
                <a:cubicBezTo>
                  <a:pt x="444030" y="1380608"/>
                  <a:pt x="431209" y="1389803"/>
                  <a:pt x="428978" y="1403186"/>
                </a:cubicBezTo>
                <a:cubicBezTo>
                  <a:pt x="421140" y="1450217"/>
                  <a:pt x="492562" y="1447512"/>
                  <a:pt x="383822" y="1425764"/>
                </a:cubicBezTo>
                <a:cubicBezTo>
                  <a:pt x="376296" y="1414475"/>
                  <a:pt x="363475" y="1405280"/>
                  <a:pt x="361245" y="1391897"/>
                </a:cubicBezTo>
                <a:cubicBezTo>
                  <a:pt x="359289" y="1380159"/>
                  <a:pt x="372534" y="1369930"/>
                  <a:pt x="372534" y="1358030"/>
                </a:cubicBezTo>
                <a:cubicBezTo>
                  <a:pt x="372534" y="1323955"/>
                  <a:pt x="350470" y="1288757"/>
                  <a:pt x="361245" y="1256430"/>
                </a:cubicBezTo>
                <a:cubicBezTo>
                  <a:pt x="366293" y="1241284"/>
                  <a:pt x="395111" y="1274332"/>
                  <a:pt x="395111" y="1290297"/>
                </a:cubicBezTo>
                <a:cubicBezTo>
                  <a:pt x="395111" y="1302196"/>
                  <a:pt x="372534" y="1282771"/>
                  <a:pt x="361245" y="1279008"/>
                </a:cubicBezTo>
                <a:cubicBezTo>
                  <a:pt x="352440" y="1252593"/>
                  <a:pt x="352133" y="1228571"/>
                  <a:pt x="316089" y="1222564"/>
                </a:cubicBezTo>
                <a:cubicBezTo>
                  <a:pt x="304351" y="1220608"/>
                  <a:pt x="293511" y="1230090"/>
                  <a:pt x="282222" y="1233853"/>
                </a:cubicBezTo>
                <a:cubicBezTo>
                  <a:pt x="281710" y="1235899"/>
                  <a:pt x="255549" y="1306207"/>
                  <a:pt x="282222" y="1312875"/>
                </a:cubicBezTo>
                <a:cubicBezTo>
                  <a:pt x="295385" y="1316166"/>
                  <a:pt x="304800" y="1297823"/>
                  <a:pt x="316089" y="1290297"/>
                </a:cubicBezTo>
                <a:cubicBezTo>
                  <a:pt x="319852" y="1301586"/>
                  <a:pt x="315478" y="1324164"/>
                  <a:pt x="327378" y="1324164"/>
                </a:cubicBezTo>
                <a:cubicBezTo>
                  <a:pt x="364798" y="1324164"/>
                  <a:pt x="347018" y="1264781"/>
                  <a:pt x="338667" y="1256430"/>
                </a:cubicBezTo>
                <a:cubicBezTo>
                  <a:pt x="330253" y="1248016"/>
                  <a:pt x="316089" y="1248905"/>
                  <a:pt x="304800" y="1245142"/>
                </a:cubicBezTo>
                <a:cubicBezTo>
                  <a:pt x="250789" y="1164124"/>
                  <a:pt x="278833" y="1196595"/>
                  <a:pt x="225778" y="1143542"/>
                </a:cubicBezTo>
                <a:cubicBezTo>
                  <a:pt x="220442" y="1116860"/>
                  <a:pt x="219042" y="1072609"/>
                  <a:pt x="191911" y="1053230"/>
                </a:cubicBezTo>
                <a:cubicBezTo>
                  <a:pt x="175422" y="1041452"/>
                  <a:pt x="154282" y="1038179"/>
                  <a:pt x="135467" y="1030653"/>
                </a:cubicBezTo>
                <a:cubicBezTo>
                  <a:pt x="121717" y="1012320"/>
                  <a:pt x="90311" y="980361"/>
                  <a:pt x="90311" y="951630"/>
                </a:cubicBezTo>
                <a:cubicBezTo>
                  <a:pt x="90311" y="936115"/>
                  <a:pt x="93902" y="919946"/>
                  <a:pt x="101600" y="906475"/>
                </a:cubicBezTo>
                <a:cubicBezTo>
                  <a:pt x="109521" y="892613"/>
                  <a:pt x="122183" y="881464"/>
                  <a:pt x="135467" y="872608"/>
                </a:cubicBezTo>
                <a:cubicBezTo>
                  <a:pt x="145368" y="866007"/>
                  <a:pt x="158045" y="865082"/>
                  <a:pt x="169334" y="861319"/>
                </a:cubicBezTo>
                <a:cubicBezTo>
                  <a:pt x="173097" y="850030"/>
                  <a:pt x="185041" y="838501"/>
                  <a:pt x="180622" y="827453"/>
                </a:cubicBezTo>
                <a:cubicBezTo>
                  <a:pt x="175583" y="814856"/>
                  <a:pt x="156350" y="814469"/>
                  <a:pt x="146756" y="804875"/>
                </a:cubicBezTo>
                <a:cubicBezTo>
                  <a:pt x="124872" y="782991"/>
                  <a:pt x="122071" y="764687"/>
                  <a:pt x="112889" y="737142"/>
                </a:cubicBezTo>
                <a:cubicBezTo>
                  <a:pt x="138353" y="635286"/>
                  <a:pt x="125654" y="617392"/>
                  <a:pt x="146756" y="680697"/>
                </a:cubicBezTo>
                <a:cubicBezTo>
                  <a:pt x="65520" y="734855"/>
                  <a:pt x="165535" y="658166"/>
                  <a:pt x="90311" y="771008"/>
                </a:cubicBezTo>
                <a:cubicBezTo>
                  <a:pt x="44398" y="839881"/>
                  <a:pt x="73802" y="792740"/>
                  <a:pt x="11289" y="917764"/>
                </a:cubicBezTo>
                <a:cubicBezTo>
                  <a:pt x="5967" y="928407"/>
                  <a:pt x="3763" y="940341"/>
                  <a:pt x="0" y="951630"/>
                </a:cubicBezTo>
                <a:cubicBezTo>
                  <a:pt x="4301" y="964532"/>
                  <a:pt x="10751" y="1013988"/>
                  <a:pt x="45156" y="996786"/>
                </a:cubicBezTo>
                <a:cubicBezTo>
                  <a:pt x="55799" y="991464"/>
                  <a:pt x="52682" y="974208"/>
                  <a:pt x="56445" y="962919"/>
                </a:cubicBezTo>
                <a:cubicBezTo>
                  <a:pt x="60208" y="977971"/>
                  <a:pt x="55815" y="998142"/>
                  <a:pt x="67734" y="1008075"/>
                </a:cubicBezTo>
                <a:cubicBezTo>
                  <a:pt x="153724" y="1079734"/>
                  <a:pt x="107935" y="954394"/>
                  <a:pt x="135467" y="1064519"/>
                </a:cubicBezTo>
                <a:cubicBezTo>
                  <a:pt x="139230" y="1132252"/>
                  <a:pt x="132781" y="1201336"/>
                  <a:pt x="146756" y="1267719"/>
                </a:cubicBezTo>
                <a:cubicBezTo>
                  <a:pt x="149207" y="1279363"/>
                  <a:pt x="170721" y="1272407"/>
                  <a:pt x="180622" y="1279008"/>
                </a:cubicBezTo>
                <a:cubicBezTo>
                  <a:pt x="193906" y="1287864"/>
                  <a:pt x="203200" y="1301586"/>
                  <a:pt x="214489" y="1312875"/>
                </a:cubicBezTo>
                <a:cubicBezTo>
                  <a:pt x="220383" y="1253931"/>
                  <a:pt x="207220" y="1207255"/>
                  <a:pt x="248356" y="1166119"/>
                </a:cubicBezTo>
                <a:cubicBezTo>
                  <a:pt x="257949" y="1156526"/>
                  <a:pt x="270933" y="1151068"/>
                  <a:pt x="282222" y="1143542"/>
                </a:cubicBezTo>
                <a:cubicBezTo>
                  <a:pt x="301037" y="1087098"/>
                  <a:pt x="297274" y="1120964"/>
                  <a:pt x="270934" y="1041942"/>
                </a:cubicBezTo>
                <a:lnTo>
                  <a:pt x="259645" y="1008075"/>
                </a:lnTo>
                <a:cubicBezTo>
                  <a:pt x="248356" y="1011838"/>
                  <a:pt x="236827" y="1023783"/>
                  <a:pt x="225778" y="1019364"/>
                </a:cubicBezTo>
                <a:cubicBezTo>
                  <a:pt x="201346" y="1009591"/>
                  <a:pt x="198770" y="956345"/>
                  <a:pt x="191911" y="940342"/>
                </a:cubicBezTo>
                <a:cubicBezTo>
                  <a:pt x="186567" y="927871"/>
                  <a:pt x="175401" y="918610"/>
                  <a:pt x="169334" y="906475"/>
                </a:cubicBezTo>
                <a:cubicBezTo>
                  <a:pt x="122604" y="813012"/>
                  <a:pt x="200162" y="935782"/>
                  <a:pt x="135467" y="838742"/>
                </a:cubicBezTo>
                <a:cubicBezTo>
                  <a:pt x="131704" y="823690"/>
                  <a:pt x="128440" y="808504"/>
                  <a:pt x="124178" y="793586"/>
                </a:cubicBezTo>
                <a:cubicBezTo>
                  <a:pt x="120909" y="782144"/>
                  <a:pt x="112889" y="771619"/>
                  <a:pt x="112889" y="759719"/>
                </a:cubicBezTo>
                <a:cubicBezTo>
                  <a:pt x="112889" y="708554"/>
                  <a:pt x="128808" y="715782"/>
                  <a:pt x="158045" y="680697"/>
                </a:cubicBezTo>
                <a:cubicBezTo>
                  <a:pt x="166731" y="670274"/>
                  <a:pt x="173096" y="658119"/>
                  <a:pt x="180622" y="646830"/>
                </a:cubicBezTo>
                <a:cubicBezTo>
                  <a:pt x="176859" y="635541"/>
                  <a:pt x="164012" y="623607"/>
                  <a:pt x="169334" y="612964"/>
                </a:cubicBezTo>
                <a:cubicBezTo>
                  <a:pt x="174656" y="602321"/>
                  <a:pt x="201517" y="613455"/>
                  <a:pt x="203200" y="601675"/>
                </a:cubicBezTo>
                <a:cubicBezTo>
                  <a:pt x="212778" y="534627"/>
                  <a:pt x="185241" y="535482"/>
                  <a:pt x="146756" y="522653"/>
                </a:cubicBezTo>
                <a:cubicBezTo>
                  <a:pt x="150519" y="511364"/>
                  <a:pt x="148362" y="495703"/>
                  <a:pt x="158045" y="488786"/>
                </a:cubicBezTo>
                <a:cubicBezTo>
                  <a:pt x="177411" y="474953"/>
                  <a:pt x="225778" y="466208"/>
                  <a:pt x="225778" y="466208"/>
                </a:cubicBezTo>
                <a:cubicBezTo>
                  <a:pt x="255881" y="446139"/>
                  <a:pt x="270110" y="439851"/>
                  <a:pt x="293511" y="409764"/>
                </a:cubicBezTo>
                <a:cubicBezTo>
                  <a:pt x="310170" y="388345"/>
                  <a:pt x="361245" y="326978"/>
                  <a:pt x="338667" y="342030"/>
                </a:cubicBezTo>
                <a:lnTo>
                  <a:pt x="270934" y="387186"/>
                </a:lnTo>
                <a:cubicBezTo>
                  <a:pt x="263408" y="398475"/>
                  <a:pt x="258657" y="412223"/>
                  <a:pt x="248356" y="421053"/>
                </a:cubicBezTo>
                <a:cubicBezTo>
                  <a:pt x="231697" y="435332"/>
                  <a:pt x="210518" y="443290"/>
                  <a:pt x="191911" y="454919"/>
                </a:cubicBezTo>
                <a:cubicBezTo>
                  <a:pt x="180406" y="462110"/>
                  <a:pt x="169334" y="469971"/>
                  <a:pt x="158045" y="477497"/>
                </a:cubicBezTo>
                <a:cubicBezTo>
                  <a:pt x="151373" y="450810"/>
                  <a:pt x="132248" y="401695"/>
                  <a:pt x="158045" y="375897"/>
                </a:cubicBezTo>
                <a:lnTo>
                  <a:pt x="259645" y="342030"/>
                </a:lnTo>
                <a:lnTo>
                  <a:pt x="293511" y="330742"/>
                </a:lnTo>
                <a:cubicBezTo>
                  <a:pt x="319487" y="252814"/>
                  <a:pt x="302847" y="325836"/>
                  <a:pt x="270934" y="319453"/>
                </a:cubicBezTo>
                <a:cubicBezTo>
                  <a:pt x="257630" y="316792"/>
                  <a:pt x="255882" y="296875"/>
                  <a:pt x="248356" y="285586"/>
                </a:cubicBezTo>
                <a:cubicBezTo>
                  <a:pt x="252119" y="274297"/>
                  <a:pt x="251231" y="260133"/>
                  <a:pt x="259645" y="251719"/>
                </a:cubicBezTo>
                <a:cubicBezTo>
                  <a:pt x="268059" y="243305"/>
                  <a:pt x="281967" y="243316"/>
                  <a:pt x="293511" y="240430"/>
                </a:cubicBezTo>
                <a:cubicBezTo>
                  <a:pt x="312126" y="235776"/>
                  <a:pt x="331141" y="232905"/>
                  <a:pt x="349956" y="229142"/>
                </a:cubicBezTo>
                <a:cubicBezTo>
                  <a:pt x="319490" y="218987"/>
                  <a:pt x="304009" y="207092"/>
                  <a:pt x="270934" y="229142"/>
                </a:cubicBezTo>
                <a:cubicBezTo>
                  <a:pt x="259645" y="236668"/>
                  <a:pt x="255882" y="251719"/>
                  <a:pt x="248356" y="263008"/>
                </a:cubicBezTo>
                <a:cubicBezTo>
                  <a:pt x="244593" y="274297"/>
                  <a:pt x="239023" y="285137"/>
                  <a:pt x="237067" y="296875"/>
                </a:cubicBezTo>
                <a:cubicBezTo>
                  <a:pt x="227025" y="357127"/>
                  <a:pt x="243586" y="391956"/>
                  <a:pt x="203200" y="432342"/>
                </a:cubicBezTo>
                <a:cubicBezTo>
                  <a:pt x="193607" y="441935"/>
                  <a:pt x="182329" y="451021"/>
                  <a:pt x="169334" y="454919"/>
                </a:cubicBezTo>
                <a:cubicBezTo>
                  <a:pt x="143848" y="462565"/>
                  <a:pt x="116652" y="462445"/>
                  <a:pt x="90311" y="466208"/>
                </a:cubicBezTo>
                <a:cubicBezTo>
                  <a:pt x="70364" y="545996"/>
                  <a:pt x="67582" y="536896"/>
                  <a:pt x="90311" y="658119"/>
                </a:cubicBezTo>
                <a:cubicBezTo>
                  <a:pt x="92811" y="671454"/>
                  <a:pt x="105363" y="680697"/>
                  <a:pt x="112889" y="691986"/>
                </a:cubicBezTo>
                <a:cubicBezTo>
                  <a:pt x="129950" y="623742"/>
                  <a:pt x="119272" y="661549"/>
                  <a:pt x="146756" y="579097"/>
                </a:cubicBezTo>
                <a:cubicBezTo>
                  <a:pt x="151047" y="566226"/>
                  <a:pt x="161808" y="556519"/>
                  <a:pt x="169334" y="545230"/>
                </a:cubicBezTo>
                <a:cubicBezTo>
                  <a:pt x="165033" y="532328"/>
                  <a:pt x="158582" y="482873"/>
                  <a:pt x="124178" y="500075"/>
                </a:cubicBezTo>
                <a:cubicBezTo>
                  <a:pt x="113535" y="505397"/>
                  <a:pt x="116652" y="522653"/>
                  <a:pt x="112889" y="533942"/>
                </a:cubicBezTo>
                <a:cubicBezTo>
                  <a:pt x="109126" y="601675"/>
                  <a:pt x="111194" y="669986"/>
                  <a:pt x="101600" y="737142"/>
                </a:cubicBezTo>
                <a:cubicBezTo>
                  <a:pt x="99681" y="750573"/>
                  <a:pt x="89616" y="762533"/>
                  <a:pt x="79022" y="771008"/>
                </a:cubicBezTo>
                <a:cubicBezTo>
                  <a:pt x="69730" y="778441"/>
                  <a:pt x="56445" y="778534"/>
                  <a:pt x="45156" y="782297"/>
                </a:cubicBezTo>
                <a:cubicBezTo>
                  <a:pt x="37630" y="793586"/>
                  <a:pt x="24809" y="802781"/>
                  <a:pt x="22578" y="816164"/>
                </a:cubicBezTo>
                <a:cubicBezTo>
                  <a:pt x="20622" y="827901"/>
                  <a:pt x="30598" y="838589"/>
                  <a:pt x="33867" y="850030"/>
                </a:cubicBezTo>
                <a:cubicBezTo>
                  <a:pt x="52092" y="913817"/>
                  <a:pt x="33362" y="877495"/>
                  <a:pt x="67734" y="929053"/>
                </a:cubicBezTo>
                <a:cubicBezTo>
                  <a:pt x="75171" y="951364"/>
                  <a:pt x="81705" y="980870"/>
                  <a:pt x="101600" y="996786"/>
                </a:cubicBezTo>
                <a:cubicBezTo>
                  <a:pt x="110892" y="1004220"/>
                  <a:pt x="124178" y="1004312"/>
                  <a:pt x="135467" y="1008075"/>
                </a:cubicBezTo>
                <a:lnTo>
                  <a:pt x="158045" y="1075808"/>
                </a:lnTo>
                <a:cubicBezTo>
                  <a:pt x="167858" y="1105246"/>
                  <a:pt x="180622" y="1166119"/>
                  <a:pt x="180622" y="1166119"/>
                </a:cubicBezTo>
                <a:cubicBezTo>
                  <a:pt x="203200" y="1162356"/>
                  <a:pt x="228482" y="1166186"/>
                  <a:pt x="248356" y="1154830"/>
                </a:cubicBezTo>
                <a:cubicBezTo>
                  <a:pt x="258688" y="1148926"/>
                  <a:pt x="256759" y="1132508"/>
                  <a:pt x="259645" y="1120964"/>
                </a:cubicBezTo>
                <a:cubicBezTo>
                  <a:pt x="264299" y="1102349"/>
                  <a:pt x="267171" y="1083334"/>
                  <a:pt x="270934" y="1064519"/>
                </a:cubicBezTo>
                <a:cubicBezTo>
                  <a:pt x="281692" y="1096794"/>
                  <a:pt x="286424" y="1108109"/>
                  <a:pt x="293511" y="1143542"/>
                </a:cubicBezTo>
                <a:cubicBezTo>
                  <a:pt x="298000" y="1165987"/>
                  <a:pt x="295504" y="1190359"/>
                  <a:pt x="304800" y="1211275"/>
                </a:cubicBezTo>
                <a:cubicBezTo>
                  <a:pt x="311284" y="1225864"/>
                  <a:pt x="327378" y="1233853"/>
                  <a:pt x="338667" y="1245142"/>
                </a:cubicBezTo>
                <a:cubicBezTo>
                  <a:pt x="338916" y="1246386"/>
                  <a:pt x="356690" y="1339910"/>
                  <a:pt x="361245" y="1346742"/>
                </a:cubicBezTo>
                <a:cubicBezTo>
                  <a:pt x="368771" y="1358031"/>
                  <a:pt x="383822" y="1361793"/>
                  <a:pt x="395111" y="1369319"/>
                </a:cubicBezTo>
                <a:cubicBezTo>
                  <a:pt x="405890" y="1412436"/>
                  <a:pt x="407722" y="1428408"/>
                  <a:pt x="428978" y="1470919"/>
                </a:cubicBezTo>
                <a:cubicBezTo>
                  <a:pt x="435046" y="1483054"/>
                  <a:pt x="444030" y="1493497"/>
                  <a:pt x="451556" y="1504786"/>
                </a:cubicBezTo>
                <a:cubicBezTo>
                  <a:pt x="455319" y="1519838"/>
                  <a:pt x="450433" y="1540633"/>
                  <a:pt x="462845" y="1549942"/>
                </a:cubicBezTo>
                <a:cubicBezTo>
                  <a:pt x="494955" y="1574025"/>
                  <a:pt x="505993" y="1510806"/>
                  <a:pt x="508000" y="1504786"/>
                </a:cubicBezTo>
                <a:cubicBezTo>
                  <a:pt x="519289" y="1512312"/>
                  <a:pt x="529469" y="1521854"/>
                  <a:pt x="541867" y="1527364"/>
                </a:cubicBezTo>
                <a:cubicBezTo>
                  <a:pt x="563615" y="1537030"/>
                  <a:pt x="609600" y="1549942"/>
                  <a:pt x="609600" y="1549942"/>
                </a:cubicBezTo>
                <a:cubicBezTo>
                  <a:pt x="615349" y="1555691"/>
                  <a:pt x="655551" y="1605989"/>
                  <a:pt x="677334" y="1595097"/>
                </a:cubicBezTo>
                <a:cubicBezTo>
                  <a:pt x="687977" y="1589775"/>
                  <a:pt x="684859" y="1572519"/>
                  <a:pt x="688622" y="1561230"/>
                </a:cubicBezTo>
                <a:cubicBezTo>
                  <a:pt x="689423" y="1562031"/>
                  <a:pt x="750452" y="1628964"/>
                  <a:pt x="767645" y="1628964"/>
                </a:cubicBezTo>
                <a:cubicBezTo>
                  <a:pt x="791444" y="1628964"/>
                  <a:pt x="835378" y="1606386"/>
                  <a:pt x="835378" y="1606386"/>
                </a:cubicBezTo>
                <a:cubicBezTo>
                  <a:pt x="957864" y="1637008"/>
                  <a:pt x="895162" y="1648759"/>
                  <a:pt x="959556" y="1595097"/>
                </a:cubicBezTo>
                <a:cubicBezTo>
                  <a:pt x="969979" y="1586411"/>
                  <a:pt x="982133" y="1580045"/>
                  <a:pt x="993422" y="1572519"/>
                </a:cubicBezTo>
                <a:cubicBezTo>
                  <a:pt x="1019763" y="1493498"/>
                  <a:pt x="982133" y="1568757"/>
                  <a:pt x="1038578" y="1549942"/>
                </a:cubicBezTo>
                <a:cubicBezTo>
                  <a:pt x="1053724" y="1544893"/>
                  <a:pt x="1061156" y="1527364"/>
                  <a:pt x="1072445" y="1516075"/>
                </a:cubicBezTo>
                <a:cubicBezTo>
                  <a:pt x="1089568" y="1527491"/>
                  <a:pt x="1116808" y="1549942"/>
                  <a:pt x="1140178" y="1549942"/>
                </a:cubicBezTo>
                <a:cubicBezTo>
                  <a:pt x="1154354" y="1549942"/>
                  <a:pt x="1203228" y="1532688"/>
                  <a:pt x="1219200" y="1527364"/>
                </a:cubicBezTo>
                <a:cubicBezTo>
                  <a:pt x="1275258" y="1443278"/>
                  <a:pt x="1203209" y="1546553"/>
                  <a:pt x="1275645" y="1459630"/>
                </a:cubicBezTo>
                <a:cubicBezTo>
                  <a:pt x="1284331" y="1449207"/>
                  <a:pt x="1287628" y="1434239"/>
                  <a:pt x="1298222" y="1425764"/>
                </a:cubicBezTo>
                <a:cubicBezTo>
                  <a:pt x="1307514" y="1418330"/>
                  <a:pt x="1320800" y="1418238"/>
                  <a:pt x="1332089" y="1414475"/>
                </a:cubicBezTo>
                <a:cubicBezTo>
                  <a:pt x="1343378" y="1418238"/>
                  <a:pt x="1357542" y="1417350"/>
                  <a:pt x="1365956" y="1425764"/>
                </a:cubicBezTo>
                <a:cubicBezTo>
                  <a:pt x="1375991" y="1435799"/>
                  <a:pt x="1386025" y="1483462"/>
                  <a:pt x="1365956" y="1493497"/>
                </a:cubicBezTo>
                <a:cubicBezTo>
                  <a:pt x="1342157" y="1505397"/>
                  <a:pt x="1313180" y="1500412"/>
                  <a:pt x="1286934" y="1504786"/>
                </a:cubicBezTo>
                <a:cubicBezTo>
                  <a:pt x="1268007" y="1507940"/>
                  <a:pt x="1249304" y="1512312"/>
                  <a:pt x="1230489" y="1516075"/>
                </a:cubicBezTo>
                <a:cubicBezTo>
                  <a:pt x="1219200" y="1531127"/>
                  <a:pt x="1214989" y="1557148"/>
                  <a:pt x="1196622" y="1561230"/>
                </a:cubicBezTo>
                <a:cubicBezTo>
                  <a:pt x="1173390" y="1566393"/>
                  <a:pt x="1152627" y="1540349"/>
                  <a:pt x="1128889" y="1538653"/>
                </a:cubicBezTo>
                <a:lnTo>
                  <a:pt x="970845" y="1527364"/>
                </a:lnTo>
                <a:cubicBezTo>
                  <a:pt x="932165" y="1514471"/>
                  <a:pt x="903075" y="1499165"/>
                  <a:pt x="857956" y="1527364"/>
                </a:cubicBezTo>
                <a:cubicBezTo>
                  <a:pt x="844799" y="1535587"/>
                  <a:pt x="856359" y="1560404"/>
                  <a:pt x="846667" y="1572519"/>
                </a:cubicBezTo>
                <a:cubicBezTo>
                  <a:pt x="839233" y="1581811"/>
                  <a:pt x="824089" y="1580045"/>
                  <a:pt x="812800" y="1583808"/>
                </a:cubicBezTo>
                <a:cubicBezTo>
                  <a:pt x="797748" y="1580045"/>
                  <a:pt x="782563" y="1576781"/>
                  <a:pt x="767645" y="1572519"/>
                </a:cubicBezTo>
                <a:cubicBezTo>
                  <a:pt x="756203" y="1569250"/>
                  <a:pt x="745516" y="1559274"/>
                  <a:pt x="733778" y="1561230"/>
                </a:cubicBezTo>
                <a:cubicBezTo>
                  <a:pt x="720395" y="1563461"/>
                  <a:pt x="711200" y="1576282"/>
                  <a:pt x="699911" y="1583808"/>
                </a:cubicBezTo>
                <a:cubicBezTo>
                  <a:pt x="605413" y="1568058"/>
                  <a:pt x="651223" y="1585215"/>
                  <a:pt x="564445" y="1527364"/>
                </a:cubicBezTo>
                <a:cubicBezTo>
                  <a:pt x="520676" y="1498185"/>
                  <a:pt x="517707" y="1500496"/>
                  <a:pt x="564445" y="1516075"/>
                </a:cubicBezTo>
                <a:cubicBezTo>
                  <a:pt x="575734" y="1523601"/>
                  <a:pt x="584744" y="1538653"/>
                  <a:pt x="598311" y="1538653"/>
                </a:cubicBezTo>
                <a:cubicBezTo>
                  <a:pt x="622110" y="1538653"/>
                  <a:pt x="666045" y="1516075"/>
                  <a:pt x="666045" y="1516075"/>
                </a:cubicBezTo>
                <a:cubicBezTo>
                  <a:pt x="692386" y="1519838"/>
                  <a:pt x="718459" y="1527364"/>
                  <a:pt x="745067" y="1527364"/>
                </a:cubicBezTo>
                <a:cubicBezTo>
                  <a:pt x="786630" y="1527364"/>
                  <a:pt x="827825" y="1519527"/>
                  <a:pt x="869245" y="1516075"/>
                </a:cubicBezTo>
                <a:lnTo>
                  <a:pt x="1016000" y="1504786"/>
                </a:lnTo>
                <a:cubicBezTo>
                  <a:pt x="1027289" y="1501023"/>
                  <a:pt x="1038425" y="1496766"/>
                  <a:pt x="1049867" y="1493497"/>
                </a:cubicBezTo>
                <a:cubicBezTo>
                  <a:pt x="1064785" y="1489235"/>
                  <a:pt x="1095022" y="1482208"/>
                  <a:pt x="1095022" y="148220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29754" y="518853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BH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15616" y="234888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Consider a highly excited string on a stretched horizon </a:t>
            </a:r>
          </a:p>
          <a:p>
            <a:r>
              <a:rPr kumimoji="1" lang="en-US" altLang="ja-JP" dirty="0" smtClean="0"/>
              <a:t>of </a:t>
            </a:r>
            <a:r>
              <a:rPr lang="en-US" altLang="ja-JP" dirty="0" smtClean="0"/>
              <a:t>a </a:t>
            </a:r>
            <a:r>
              <a:rPr lang="en-US" altLang="ja-JP" dirty="0" err="1" smtClean="0"/>
              <a:t>Schwarzshild</a:t>
            </a:r>
            <a:r>
              <a:rPr lang="en-US" altLang="ja-JP" dirty="0" smtClean="0"/>
              <a:t> </a:t>
            </a:r>
            <a:r>
              <a:rPr lang="en-US" altLang="ja-JP" dirty="0" smtClean="0"/>
              <a:t>black hole.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115616" y="3284984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Due to the </a:t>
            </a:r>
            <a:r>
              <a:rPr kumimoji="1" lang="en-US" altLang="ja-JP" dirty="0" err="1" smtClean="0"/>
              <a:t>redshift</a:t>
            </a:r>
            <a:r>
              <a:rPr kumimoji="1" lang="en-US" altLang="ja-JP" dirty="0" smtClean="0"/>
              <a:t>, the energy for an observer at the stretched horizon is not the same as the energy for an asymptotic observer.</a:t>
            </a:r>
            <a:endParaRPr kumimoji="1" lang="ja-JP" altLang="en-US" dirty="0"/>
          </a:p>
        </p:txBody>
      </p:sp>
      <p:pic>
        <p:nvPicPr>
          <p:cNvPr id="44" name="図 43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483768" y="4365104"/>
            <a:ext cx="2557394" cy="674701"/>
          </a:xfrm>
          <a:prstGeom prst="rect">
            <a:avLst/>
          </a:prstGeom>
          <a:noFill/>
          <a:ln/>
          <a:effectLst/>
        </p:spPr>
      </p:pic>
      <p:pic>
        <p:nvPicPr>
          <p:cNvPr id="42" name="図 4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547664" y="5301208"/>
            <a:ext cx="5058413" cy="483129"/>
          </a:xfrm>
          <a:prstGeom prst="rect">
            <a:avLst/>
          </a:prstGeom>
          <a:noFill/>
          <a:ln/>
          <a:effectLst/>
        </p:spPr>
      </p:pic>
      <p:sp>
        <p:nvSpPr>
          <p:cNvPr id="16" name="正方形/長方形 15"/>
          <p:cNvSpPr/>
          <p:nvPr/>
        </p:nvSpPr>
        <p:spPr>
          <a:xfrm>
            <a:off x="1259632" y="980728"/>
            <a:ext cx="576064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83568" y="908720"/>
            <a:ext cx="470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(d+1)-dimensional </a:t>
            </a:r>
            <a:r>
              <a:rPr kumimoji="1" lang="en-US" altLang="ja-JP" smtClean="0"/>
              <a:t>Schwarzshild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metric</a:t>
            </a:r>
            <a:endParaRPr kumimoji="1" lang="ja-JP" altLang="en-US" dirty="0"/>
          </a:p>
        </p:txBody>
      </p:sp>
      <p:pic>
        <p:nvPicPr>
          <p:cNvPr id="3" name="図 2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051720" y="1412776"/>
            <a:ext cx="4896543" cy="464744"/>
          </a:xfrm>
          <a:prstGeom prst="rect">
            <a:avLst/>
          </a:prstGeom>
        </p:spPr>
      </p:pic>
      <p:pic>
        <p:nvPicPr>
          <p:cNvPr id="4" name="図 3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835696" y="2132856"/>
            <a:ext cx="2768309" cy="432048"/>
          </a:xfrm>
          <a:prstGeom prst="rect">
            <a:avLst/>
          </a:prstGeom>
          <a:noFill/>
          <a:ln/>
          <a:effectLst/>
        </p:spPr>
      </p:pic>
      <p:pic>
        <p:nvPicPr>
          <p:cNvPr id="5" name="図 4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835696" y="2708920"/>
            <a:ext cx="2338372" cy="504056"/>
          </a:xfrm>
          <a:prstGeom prst="rect">
            <a:avLst/>
          </a:prstGeom>
          <a:noFill/>
          <a:ln/>
          <a:effectLst/>
        </p:spPr>
      </p:pic>
      <p:sp>
        <p:nvSpPr>
          <p:cNvPr id="6" name="左中かっこ 5"/>
          <p:cNvSpPr/>
          <p:nvPr/>
        </p:nvSpPr>
        <p:spPr>
          <a:xfrm>
            <a:off x="1403647" y="2132856"/>
            <a:ext cx="288033" cy="100811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4823520" y="2780928"/>
            <a:ext cx="533401" cy="25298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327576" y="27809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: Volume of a unit (d-1) sphere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9592" y="35010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Near horizon geometry</a:t>
            </a:r>
            <a:endParaRPr kumimoji="1" lang="ja-JP" altLang="en-US" dirty="0"/>
          </a:p>
        </p:txBody>
      </p:sp>
      <p:pic>
        <p:nvPicPr>
          <p:cNvPr id="10" name="図 9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2195736" y="4059321"/>
            <a:ext cx="4597719" cy="377791"/>
          </a:xfrm>
          <a:prstGeom prst="rect">
            <a:avLst/>
          </a:prstGeom>
        </p:spPr>
      </p:pic>
      <p:pic>
        <p:nvPicPr>
          <p:cNvPr id="11" name="図 10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2987824" y="5085184"/>
            <a:ext cx="3888432" cy="513056"/>
          </a:xfrm>
          <a:prstGeom prst="rect">
            <a:avLst/>
          </a:prstGeom>
        </p:spPr>
      </p:pic>
      <p:pic>
        <p:nvPicPr>
          <p:cNvPr id="12" name="図 11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3707904" y="3573016"/>
            <a:ext cx="1072381" cy="248792"/>
          </a:xfrm>
          <a:prstGeom prst="rect">
            <a:avLst/>
          </a:prstGeom>
        </p:spPr>
      </p:pic>
      <p:pic>
        <p:nvPicPr>
          <p:cNvPr id="13" name="図 12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2987823" y="5877272"/>
            <a:ext cx="1437701" cy="576064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915816" y="45811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2 dim.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Rindler</a:t>
            </a:r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spacetime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3059832" y="4509120"/>
            <a:ext cx="20882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4499992" y="59492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: Surface gravity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3568" y="3326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Derivation of                     </a:t>
            </a:r>
            <a:endParaRPr kumimoji="1" lang="ja-JP" altLang="en-US" dirty="0"/>
          </a:p>
        </p:txBody>
      </p:sp>
      <p:pic>
        <p:nvPicPr>
          <p:cNvPr id="20" name="図 19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2339752" y="309039"/>
            <a:ext cx="504056" cy="334693"/>
          </a:xfrm>
          <a:prstGeom prst="rect">
            <a:avLst/>
          </a:prstGeom>
        </p:spPr>
      </p:pic>
      <p:sp>
        <p:nvSpPr>
          <p:cNvPr id="21" name="左中かっこ 20"/>
          <p:cNvSpPr/>
          <p:nvPr/>
        </p:nvSpPr>
        <p:spPr>
          <a:xfrm>
            <a:off x="2555776" y="5157192"/>
            <a:ext cx="288032" cy="129614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7164288" y="5949280"/>
            <a:ext cx="1369594" cy="432048"/>
          </a:xfrm>
          <a:prstGeom prst="rect">
            <a:avLst/>
          </a:prstGeom>
        </p:spPr>
      </p:pic>
      <p:cxnSp>
        <p:nvCxnSpPr>
          <p:cNvPr id="24" name="直線コネクタ 23"/>
          <p:cNvCxnSpPr/>
          <p:nvPr/>
        </p:nvCxnSpPr>
        <p:spPr>
          <a:xfrm>
            <a:off x="683568" y="692696"/>
            <a:ext cx="2304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3347864" y="40466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B050"/>
                </a:solidFill>
              </a:rPr>
              <a:t>Susskind (1993)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755576" y="33265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To find the energy and temperature for an observer at       , 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5576" y="69269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it is convenient to introduce dimensionless </a:t>
            </a:r>
            <a:r>
              <a:rPr lang="en-US" altLang="ja-JP" dirty="0" err="1" smtClean="0"/>
              <a:t>Rindler</a:t>
            </a:r>
            <a:r>
              <a:rPr lang="en-US" altLang="ja-JP" dirty="0" smtClean="0"/>
              <a:t> quantities.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71600" y="12687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Define the </a:t>
            </a:r>
            <a:r>
              <a:rPr kumimoji="1" lang="en-US" altLang="ja-JP" dirty="0" err="1" smtClean="0"/>
              <a:t>Rindler</a:t>
            </a:r>
            <a:r>
              <a:rPr kumimoji="1" lang="en-US" altLang="ja-JP" dirty="0" smtClean="0"/>
              <a:t> time</a:t>
            </a:r>
            <a:endParaRPr kumimoji="1" lang="ja-JP" altLang="en-US" dirty="0"/>
          </a:p>
        </p:txBody>
      </p:sp>
      <p:pic>
        <p:nvPicPr>
          <p:cNvPr id="22" name="図 2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3923928" y="1268760"/>
            <a:ext cx="864096" cy="248473"/>
          </a:xfrm>
          <a:prstGeom prst="rect">
            <a:avLst/>
          </a:prstGeom>
        </p:spPr>
      </p:pic>
      <p:pic>
        <p:nvPicPr>
          <p:cNvPr id="25" name="図 2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6998670" y="404664"/>
            <a:ext cx="259228" cy="300704"/>
          </a:xfrm>
          <a:prstGeom prst="rect">
            <a:avLst/>
          </a:prstGeom>
          <a:noFill/>
          <a:ln/>
          <a:effectLst/>
        </p:spPr>
      </p:pic>
      <p:sp>
        <p:nvSpPr>
          <p:cNvPr id="23" name="テキスト ボックス 22"/>
          <p:cNvSpPr txBox="1"/>
          <p:nvPr/>
        </p:nvSpPr>
        <p:spPr>
          <a:xfrm>
            <a:off x="971600" y="1772816"/>
            <a:ext cx="457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Rindler</a:t>
            </a:r>
            <a:r>
              <a:rPr lang="en-US" altLang="ja-JP" dirty="0" smtClean="0"/>
              <a:t> energy          is conjugate to     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75656" y="2996952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is conjugate to </a:t>
            </a:r>
            <a:endParaRPr kumimoji="1" lang="ja-JP" altLang="en-US" dirty="0"/>
          </a:p>
        </p:txBody>
      </p:sp>
      <p:pic>
        <p:nvPicPr>
          <p:cNvPr id="26" name="図 25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2771800" y="1765771"/>
            <a:ext cx="432048" cy="332037"/>
          </a:xfrm>
          <a:prstGeom prst="rect">
            <a:avLst/>
          </a:prstGeom>
        </p:spPr>
      </p:pic>
      <p:pic>
        <p:nvPicPr>
          <p:cNvPr id="28" name="図 27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5220072" y="1759568"/>
            <a:ext cx="216024" cy="289472"/>
          </a:xfrm>
          <a:prstGeom prst="rect">
            <a:avLst/>
          </a:prstGeom>
        </p:spPr>
      </p:pic>
      <p:pic>
        <p:nvPicPr>
          <p:cNvPr id="30" name="図 29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1115616" y="2996952"/>
            <a:ext cx="342188" cy="276224"/>
          </a:xfrm>
          <a:prstGeom prst="rect">
            <a:avLst/>
          </a:prstGeom>
        </p:spPr>
      </p:pic>
      <p:pic>
        <p:nvPicPr>
          <p:cNvPr id="32" name="図 31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3347864" y="2996953"/>
            <a:ext cx="163880" cy="288032"/>
          </a:xfrm>
          <a:prstGeom prst="rect">
            <a:avLst/>
          </a:prstGeom>
        </p:spPr>
      </p:pic>
      <p:pic>
        <p:nvPicPr>
          <p:cNvPr id="42" name="図 41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699792" y="2348880"/>
            <a:ext cx="3168352" cy="384549"/>
          </a:xfrm>
          <a:prstGeom prst="rect">
            <a:avLst/>
          </a:prstGeom>
          <a:noFill/>
          <a:ln/>
          <a:effectLst/>
        </p:spPr>
      </p:pic>
      <p:pic>
        <p:nvPicPr>
          <p:cNvPr id="38" name="図 37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2267744" y="3573015"/>
            <a:ext cx="1368152" cy="377987"/>
          </a:xfrm>
          <a:prstGeom prst="rect">
            <a:avLst/>
          </a:prstGeom>
          <a:noFill/>
          <a:ln/>
          <a:effectLst/>
        </p:spPr>
      </p:pic>
      <p:sp>
        <p:nvSpPr>
          <p:cNvPr id="39" name="右矢印 38"/>
          <p:cNvSpPr/>
          <p:nvPr/>
        </p:nvSpPr>
        <p:spPr>
          <a:xfrm>
            <a:off x="4211960" y="3645024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図 40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5436096" y="3477071"/>
            <a:ext cx="1656184" cy="527993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1043608" y="414908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Thus,</a:t>
            </a:r>
            <a:endParaRPr kumimoji="1" lang="ja-JP" altLang="en-US" dirty="0"/>
          </a:p>
        </p:txBody>
      </p:sp>
      <p:pic>
        <p:nvPicPr>
          <p:cNvPr id="45" name="図 44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2195736" y="4509120"/>
            <a:ext cx="1560790" cy="576064"/>
          </a:xfrm>
          <a:prstGeom prst="rect">
            <a:avLst/>
          </a:prstGeom>
        </p:spPr>
      </p:pic>
      <p:sp>
        <p:nvSpPr>
          <p:cNvPr id="54" name="右矢印 53"/>
          <p:cNvSpPr/>
          <p:nvPr/>
        </p:nvSpPr>
        <p:spPr>
          <a:xfrm>
            <a:off x="4283968" y="4653136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6" name="図 55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/>
          <a:stretch>
            <a:fillRect/>
          </a:stretch>
        </p:blipFill>
        <p:spPr>
          <a:xfrm>
            <a:off x="5508104" y="4509120"/>
            <a:ext cx="1843408" cy="576064"/>
          </a:xfrm>
          <a:prstGeom prst="rect">
            <a:avLst/>
          </a:prstGeom>
        </p:spPr>
      </p:pic>
      <p:pic>
        <p:nvPicPr>
          <p:cNvPr id="58" name="図 57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5436095" y="5949280"/>
            <a:ext cx="1437497" cy="504056"/>
          </a:xfrm>
          <a:prstGeom prst="rect">
            <a:avLst/>
          </a:prstGeom>
        </p:spPr>
      </p:pic>
      <p:sp>
        <p:nvSpPr>
          <p:cNvPr id="59" name="テキスト ボックス 58"/>
          <p:cNvSpPr txBox="1"/>
          <p:nvPr/>
        </p:nvSpPr>
        <p:spPr>
          <a:xfrm>
            <a:off x="1043608" y="5301208"/>
            <a:ext cx="6508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By using the first law of thermodynamics, we obtain the </a:t>
            </a:r>
          </a:p>
          <a:p>
            <a:r>
              <a:rPr lang="en-US" altLang="ja-JP" dirty="0" err="1" smtClean="0"/>
              <a:t>Rindler</a:t>
            </a:r>
            <a:r>
              <a:rPr lang="en-US" altLang="ja-JP" dirty="0" smtClean="0"/>
              <a:t> temperature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5292080" y="4365104"/>
            <a:ext cx="230425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5292080" y="5733256"/>
            <a:ext cx="187220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55576" y="404664"/>
            <a:ext cx="313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proper time at        is </a:t>
            </a:r>
            <a:endParaRPr kumimoji="1" lang="ja-JP" altLang="en-US" dirty="0"/>
          </a:p>
        </p:txBody>
      </p:sp>
      <p:pic>
        <p:nvPicPr>
          <p:cNvPr id="15" name="図 14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987824" y="476672"/>
            <a:ext cx="259228" cy="300704"/>
          </a:xfrm>
          <a:prstGeom prst="rect">
            <a:avLst/>
          </a:prstGeom>
          <a:noFill/>
          <a:ln/>
          <a:effectLst/>
        </p:spPr>
      </p:pic>
      <p:pic>
        <p:nvPicPr>
          <p:cNvPr id="5" name="図 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923928" y="404664"/>
            <a:ext cx="1205354" cy="360040"/>
          </a:xfrm>
          <a:prstGeom prst="rect">
            <a:avLst/>
          </a:prstGeom>
        </p:spPr>
      </p:pic>
      <p:pic>
        <p:nvPicPr>
          <p:cNvPr id="7" name="図 6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915816" y="1196752"/>
            <a:ext cx="2962621" cy="648072"/>
          </a:xfrm>
          <a:prstGeom prst="rect">
            <a:avLst/>
          </a:prstGeom>
        </p:spPr>
      </p:pic>
      <p:pic>
        <p:nvPicPr>
          <p:cNvPr id="10" name="図 9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2915816" y="1988839"/>
            <a:ext cx="2592288" cy="597851"/>
          </a:xfrm>
          <a:prstGeom prst="rect">
            <a:avLst/>
          </a:prstGeom>
          <a:noFill/>
          <a:ln/>
          <a:effectLst/>
        </p:spPr>
      </p:pic>
      <p:sp>
        <p:nvSpPr>
          <p:cNvPr id="11" name="テキスト ボックス 10"/>
          <p:cNvSpPr txBox="1"/>
          <p:nvPr/>
        </p:nvSpPr>
        <p:spPr>
          <a:xfrm>
            <a:off x="899592" y="3068960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The stretched horizon is defined by the place where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the local </a:t>
            </a:r>
            <a:r>
              <a:rPr lang="en-US" altLang="ja-JP" dirty="0" smtClean="0">
                <a:solidFill>
                  <a:srgbClr val="FF0000"/>
                </a:solidFill>
              </a:rPr>
              <a:t>Unruh temperature is given by the </a:t>
            </a:r>
            <a:r>
              <a:rPr lang="en-US" altLang="ja-JP" dirty="0" err="1" smtClean="0">
                <a:solidFill>
                  <a:srgbClr val="FF0000"/>
                </a:solidFill>
              </a:rPr>
              <a:t>Hagedorn</a:t>
            </a:r>
            <a:r>
              <a:rPr lang="en-US" altLang="ja-JP" dirty="0" smtClean="0">
                <a:solidFill>
                  <a:srgbClr val="FF0000"/>
                </a:solidFill>
              </a:rPr>
              <a:t> temperature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3" name="図 12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6444208" y="4077072"/>
            <a:ext cx="1013319" cy="387582"/>
          </a:xfrm>
          <a:prstGeom prst="rect">
            <a:avLst/>
          </a:prstGeom>
        </p:spPr>
      </p:pic>
      <p:pic>
        <p:nvPicPr>
          <p:cNvPr id="25" name="図 24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979712" y="4776684"/>
            <a:ext cx="5400600" cy="767576"/>
          </a:xfrm>
          <a:prstGeom prst="rect">
            <a:avLst/>
          </a:prstGeom>
          <a:noFill/>
          <a:ln/>
          <a:effectLst/>
        </p:spPr>
      </p:pic>
      <p:pic>
        <p:nvPicPr>
          <p:cNvPr id="23" name="図 22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2915816" y="5877272"/>
            <a:ext cx="2765113" cy="576064"/>
          </a:xfrm>
          <a:prstGeom prst="rect">
            <a:avLst/>
          </a:prstGeom>
          <a:noFill/>
          <a:ln/>
          <a:effectLst/>
        </p:spPr>
      </p:pic>
      <p:pic>
        <p:nvPicPr>
          <p:cNvPr id="20" name="図 19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2483768" y="3645023"/>
            <a:ext cx="893640" cy="432048"/>
          </a:xfrm>
          <a:prstGeom prst="rect">
            <a:avLst/>
          </a:prstGeom>
        </p:spPr>
      </p:pic>
      <p:sp>
        <p:nvSpPr>
          <p:cNvPr id="21" name="右矢印 20"/>
          <p:cNvSpPr/>
          <p:nvPr/>
        </p:nvSpPr>
        <p:spPr>
          <a:xfrm>
            <a:off x="1547664" y="422108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>
            <a:off x="1547664" y="1700808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763688" y="4653136"/>
            <a:ext cx="5760640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627784" y="1052736"/>
            <a:ext cx="3456384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39752" y="4149080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stretched horizon is located at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24328" y="4149080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99592" y="1052736"/>
            <a:ext cx="496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If the </a:t>
            </a:r>
            <a:r>
              <a:rPr kumimoji="1" lang="en-US" altLang="ja-JP" dirty="0" err="1" smtClean="0"/>
              <a:t>redshift</a:t>
            </a:r>
            <a:r>
              <a:rPr kumimoji="1" lang="en-US" altLang="ja-JP" dirty="0" smtClean="0"/>
              <a:t> factor is of the order of one,</a:t>
            </a:r>
            <a:endParaRPr kumimoji="1" lang="ja-JP" altLang="en-US" dirty="0"/>
          </a:p>
        </p:txBody>
      </p:sp>
      <p:pic>
        <p:nvPicPr>
          <p:cNvPr id="4" name="図 3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195736" y="1628800"/>
            <a:ext cx="4858012" cy="720080"/>
          </a:xfrm>
          <a:prstGeom prst="rect">
            <a:avLst/>
          </a:prstGeom>
        </p:spPr>
      </p:pic>
      <p:pic>
        <p:nvPicPr>
          <p:cNvPr id="6" name="図 5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707904" y="2708920"/>
            <a:ext cx="1192906" cy="360040"/>
          </a:xfrm>
          <a:prstGeom prst="rect">
            <a:avLst/>
          </a:prstGeom>
        </p:spPr>
      </p:pic>
      <p:pic>
        <p:nvPicPr>
          <p:cNvPr id="8" name="図 7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635896" y="3284984"/>
            <a:ext cx="1542709" cy="542032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>
            <a:off x="2123728" y="306896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左中かっこ 9"/>
          <p:cNvSpPr/>
          <p:nvPr/>
        </p:nvSpPr>
        <p:spPr>
          <a:xfrm>
            <a:off x="3275856" y="2708920"/>
            <a:ext cx="216024" cy="11521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7584" y="4221088"/>
            <a:ext cx="768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This is the same situation as the string-black hole correspondence.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59632" y="4869160"/>
            <a:ext cx="6582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this case, the energy and temperature for an observer </a:t>
            </a:r>
          </a:p>
          <a:p>
            <a:r>
              <a:rPr kumimoji="1" lang="en-US" altLang="ja-JP" dirty="0" smtClean="0"/>
              <a:t>on the stretched </a:t>
            </a:r>
            <a:r>
              <a:rPr lang="en-US" altLang="ja-JP" dirty="0" smtClean="0"/>
              <a:t>h</a:t>
            </a:r>
            <a:r>
              <a:rPr kumimoji="1" lang="en-US" altLang="ja-JP" dirty="0" smtClean="0"/>
              <a:t>orizon </a:t>
            </a:r>
            <a:r>
              <a:rPr lang="en-US" altLang="ja-JP" dirty="0" smtClean="0"/>
              <a:t>are of the same order as those </a:t>
            </a:r>
          </a:p>
          <a:p>
            <a:r>
              <a:rPr lang="en-US" altLang="ja-JP" dirty="0" smtClean="0"/>
              <a:t>for the asymptotic observer.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3568" y="404664"/>
            <a:ext cx="644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smtClean="0"/>
              <a:t>Consistency with the string-black hole correspondence</a:t>
            </a:r>
            <a:endParaRPr kumimoji="1" lang="ja-JP" alt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UYA20SASAI@6UELZGOW7DWZY553" val="3956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quiv 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7"/>
  <p:tag name="PICTUREFILESIZE" val="46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V_{d-1}\to r_H^{d-1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55"/>
  <p:tag name="PICTUREFILESIZE" val="654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_H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2"/>
  <p:tag name="PICTUREFILESIZE" val="99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_{BH}=\frac{1}{16\pi G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54"/>
  <p:tag name="PICTUREFILESIZE" val="654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_s^2\sim \frac{1}{l_sM}\ll 1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61"/>
  <p:tag name="PICTUREFILESIZE" val="755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_H\sim l_s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33"/>
  <p:tag name="PICTUREFILESIZE" val="305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_r\sim \frac{l_sM}{l_s^{d-1}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41"/>
  <p:tag name="PICTUREFILESIZE" val="591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\eta}{s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6"/>
  <p:tag name="PICTUREFILESIZE" val="8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=6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2"/>
  <p:tag name="PICTUREFILESIZE" val="167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\eta}{s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6"/>
  <p:tag name="PICTUREFILESIZE" val="86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\eta}{s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6"/>
  <p:tag name="PICTUREFILESIZE" val="8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\sim S_{BH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39"/>
  <p:tag name="PICTUREFILESIZE" val="371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\eta}{s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6"/>
  <p:tag name="PICTUREFILESIZE" val="86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_s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9"/>
  <p:tag name="PICTUREFILESIZE" val="7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_H\sim (GM)^{\frac{1}{d-2}}\sim l_s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88"/>
  <p:tag name="PICTUREFILESIZE" val="1082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_H\sim l_s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33"/>
  <p:tag name="PICTUREFILESIZE" val="305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_s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9"/>
  <p:tag name="PICTUREFILESIZE" val="7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_s^2\sim \frac{1}{l_sM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40"/>
  <p:tag name="PICTUREFILESIZE" val="52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_s^2\sim \frac{1}{l_sM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40"/>
  <p:tag name="PICTUREFILESIZE" val="52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l_s$&#10;\end{document}&#10;"/>
  <p:tag name="FILENAME" val="TP_tmp"/>
  <p:tag name="FORMAT" val="bmpmono"/>
  <p:tag name="RES" val="300"/>
  <p:tag name="BLEND" val="0"/>
  <p:tag name="TRANSPARENT" val="0"/>
  <p:tag name="TBUG" val="0"/>
  <p:tag name="ALLOWFS" val="0"/>
  <p:tag name="ORIGWIDTH" val="6"/>
  <p:tag name="PICTUREFILESIZE" val="2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l_s$&#10;\end{document}&#10;"/>
  <p:tag name="FILENAME" val="TP_tmp"/>
  <p:tag name="FORMAT" val="bmpmono"/>
  <p:tag name="RES" val="300"/>
  <p:tag name="BLEND" val="0"/>
  <p:tag name="TRANSPARENT" val="0"/>
  <p:tag name="TBUG" val="0"/>
  <p:tag name="ALLOWFS" val="0"/>
  <p:tag name="ORIGWIDTH" val="6"/>
  <p:tag name="PICTUREFILESIZE" val="2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_s^2\sim \frac{1}{l_sM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40"/>
  <p:tag name="PICTUREFILESIZE" val="52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_{BH}=\frac{A}{4G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45"/>
  <p:tag name="PICTUREFILESIZE" val="567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l_s\sqrt{l_sM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34"/>
  <p:tag name="PICTUREFILESIZE" val="337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_s=0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8"/>
  <p:tag name="PICTUREFILESIZE" val="24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$&#10;\end{document}&#10;"/>
  <p:tag name="FILENAME" val="TP_tmp"/>
  <p:tag name="FORMAT" val="bmpmono"/>
  <p:tag name="RES" val="300"/>
  <p:tag name="BLEND" val="0"/>
  <p:tag name="TRANSPARENT" val="0"/>
  <p:tag name="TBUG" val="0"/>
  <p:tag name="ALLOWFS" val="0"/>
  <p:tag name="ORIGWIDTH" val="7"/>
  <p:tag name="PICTUREFILESIZE" val="21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_{BH}$&#10;\end{document}&#10;"/>
  <p:tag name="FILENAME" val="TP_tmp"/>
  <p:tag name="FORMAT" val="bmpmono"/>
  <p:tag name="RES" val="300"/>
  <p:tag name="BLEND" val="0"/>
  <p:tag name="TRANSPARENT" val="0"/>
  <p:tag name="TBUG" val="0"/>
  <p:tag name="ALLOWFS" val="0"/>
  <p:tag name="ORIGWIDTH" val="19"/>
  <p:tag name="PICTUREFILESIZE" val="56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E_{sh}\sim \frac{G^{\frac{1}{d-2}}M^{\frac{d-1}{d-2}}}{l_s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76"/>
  <p:tag name="PICTUREFILESIZE" val="1342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_{sh}\sim l_sE_{sh}\sim G^{\frac{1}{d-2}}M^{\frac{d-1}{d-2}}\sim S_{BH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47"/>
  <p:tag name="PICTUREFILESIZE" val="1831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s^2=-h(r)dt^2+\frac{1}{h(r)}dr^2+r^2 d\Omega_{d-1}^2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58"/>
  <p:tag name="PICTUREFILESIZE" val="2106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(r)=1-(\frac{r_H}{r})^{d-2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83"/>
  <p:tag name="PICTUREFILESIZE" val="956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_H^{d-2}=\frac{16\pi MG}{(d-1)\Omega_{d-1}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74"/>
  <p:tag name="PICTUREFILESIZE" val="1070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Omega_{d-1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1"/>
  <p:tag name="PICTUREFILESIZE" val="20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_{BH}=\frac{1}{16\pi G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54"/>
  <p:tag name="PICTUREFILESIZE" val="654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s^2\sim -\kappa^2 \rho^2 dt^2+d\rho^2+r_H^2 d\Omega_{d-1}^2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46"/>
  <p:tag name="PICTUREFILESIZE" val="1566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^{d-2}-r_H^{d-2}=\frac{(d-2)^2}{4}r_H^{d-4}\rho^2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21"/>
  <p:tag name="PICTUREFILESIZE" val="1708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\sim r_H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30"/>
  <p:tag name="PICTUREFILESIZE" val="191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kappa=\frac{d-2}{2r_H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35"/>
  <p:tag name="PICTUREFILESIZE" val="474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E_{sh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5"/>
  <p:tag name="PICTUREFILESIZE" val="139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_{H}=\frac{\kappa}{2\pi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38"/>
  <p:tag name="PICTUREFILESIZE" val="406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heta\equiv \kappa t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8"/>
  <p:tag name="PICTUREFILESIZE" val="220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rho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6"/>
  <p:tag name="PICTUREFILESIZE" val="52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E_R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3"/>
  <p:tag name="PICTUREFILESIZE" val="139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heta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6"/>
  <p:tag name="PICTUREFILESIZE" val="5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\eta_{BH}}{s_{BH}}=\frac{1}{4\pi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42"/>
  <p:tag name="PICTUREFILESIZE" val="521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0"/>
  <p:tag name="PICTUREFILESIZE" val="86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4"/>
  <p:tag name="PICTUREFILESIZE" val="52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[E_R, \theta]=i=\kappa [E_R, t]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91"/>
  <p:tag name="PICTUREFILESIZE" val="889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[M, t]=i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40"/>
  <p:tag name="PICTUREFILESIZE" val="41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=-i\frac{\partial}{\partial M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44"/>
  <p:tag name="PICTUREFILESIZE" val="567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\partial E_R}{\partial M}=\frac{1}{\kappa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38"/>
  <p:tag name="PICTUREFILESIZE" val="474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E_R=\frac{A_{d-1}}{8\pi G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48"/>
  <p:tag name="PICTUREFILESIZE" val="656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_R=\frac{1}{2\pi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37"/>
  <p:tag name="PICTUREFILESIZE" val="438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rho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6"/>
  <p:tag name="PICTUREFILESIZE" val="52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au |_{\rho}=\rho \theta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37"/>
  <p:tag name="PICTUREFILESIZE" val="374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\sim \sqrt{N}\sim l_sM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68"/>
  <p:tag name="PICTUREFILESIZE" val="726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E_{\rho}=\frac{E_R}{\rho}=\frac{A_{d-1}}{8\pi G\rho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73"/>
  <p:tag name="PICTUREFILESIZE" val="1017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_{\rho}=\frac{T_R}{\rho}=\frac{1}{2\pi \rho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65"/>
  <p:tag name="PICTUREFILESIZE" val="856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rho\sim l_s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6"/>
  <p:tag name="PICTUREFILESIZE" val="238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E_{sh}\sim \frac{E_R}{l_s}=\frac{A_{d-1}}{8\pi Gl_s}\sim \frac{G^{\frac{1}{d-2}}M^{\frac{d-1}{d-2}}}{l_s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41"/>
  <p:tag name="PICTUREFILESIZE" val="2477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_{sh}\sim \frac{T_R}{l_s}=\frac{1}{2\pi l_s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72"/>
  <p:tag name="PICTUREFILESIZE" val="956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\sim \frac{1}{l_s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9"/>
  <p:tag name="PICTUREFILESIZE" val="380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\usepackage{amsmath}&#10;\begin{document}&#10;$\frac{\tau|_{r=\infty}}{\tau|_{\rho\sim l_s}}=\frac{t}{\kappa l_s t}=\frac{1}{\kappa l_s}\sim \mathcal{O}(1)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15"/>
  <p:tag name="PICTUREFILESIZE" val="1710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r_H\sim l_s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33"/>
  <p:tag name="PICTUREFILESIZE" val="305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_s^2\sim \frac{1}{l_sM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40"/>
  <p:tag name="PICTUREFILESIZE" val="521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_{sol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6"/>
  <p:tag name="PICTUREFILESIZE" val="12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}&#10;S_{BH}&amp;\sim G^{\frac{1}{d-2}} M^{\frac{d-1}{d-2}} \notag \\&#10;&amp;\sim g_s^{\frac{2}{d-2}}(l_sM)^{\frac{d-1}{d-2}} \notag&#10;\end{align}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94"/>
  <p:tag name="PICTUREFILESIZE" val="2926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eta_{sol}+\eta_{pol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44"/>
  <p:tag name="PICTUREFILESIZE" val="366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\usepackage{amsmath}&#10;\begin{document}&#10;\begin{equation*}&#10;=&#10;\begin{pmatrix}&#10;-1 &amp; 0 \\&#10;0 &amp; 1&#10;\end{pmatrix}&#10;\end{equation*}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51"/>
  <p:tag name="PICTUREFILESIZE" val="1171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\usepackage{amsmath}&#10;\begin{document}&#10;\begin{align}&#10;S_0=-\frac{1}{4\pi \alpha'}\int d^2 \sigma \sqrt{-\gamma}\gamma^{\alpha \beta}\partial_{\alpha}X^{\mu}\partial_{\beta}X_{\mu} \notag&#10;\end{align}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71"/>
  <p:tag name="PICTUREFILESIZE" val="3462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\usepackage{amsmath, amssymb}&#10;\begin{document}&#10;\begin{align}&#10;S_0=\frac{1}{4\pi \alpha'}\int d^2 \sigma (\dot{X}^{\mu})^2-(X^{'\mu})^2 \notag&#10;\end{align}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43"/>
  <p:tag name="PICTUREFILESIZE" val="2924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_{cm}^{\mu}(\tau)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33"/>
  <p:tag name="PICTUREFILESIZE" val="337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^2=-p^{\mu}p_{\mu}\simeq \frac{N}{\alpha'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80"/>
  <p:tag name="PICTUREFILESIZE" val="913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(n&gt;0)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31"/>
  <p:tag name="PICTUREFILESIZE" val="337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(N_n^i=0,1,2,\cdots )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73"/>
  <p:tag name="PICTUREFILESIZE" val="766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\usepackage{amsmath}&#10;\begin{document}&#10;\begin{align}&#10;Z(\beta)&amp;=tr (e^{-\beta N}) \notag \\&#10;&amp;= \sum_{\{N_n^i\}}\langle \{N_n^i\}|\exp (-\beta N)|\{N_n^i\}\rangle \notag \\&#10;&amp;=\sum_{\{N_n^i\}}\exp (-\beta N[N_n^i])\sim \exp \bigg(\frac{(d-1)\pi^2}{6\beta}\bigg) \notag&#10;\end{align}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07"/>
  <p:tag name="PICTUREFILESIZE" val="13873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eta \ll 1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7"/>
  <p:tag name="PICTUREFILESIZE" val="27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\neq S_{BH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39"/>
  <p:tag name="PICTUREFILESIZE" val="37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\usepackage{amssymb}&#10;\begin{document}&#10;$\langle \mathcal{O} \rangle_{\beta}=tr(\rho \mathcal{O})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63"/>
  <p:tag name="PICTUREFILESIZE" val="631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\usepackage{amssymb}&#10;\begin{document}&#10;$\mathcal{O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8"/>
  <p:tag name="PICTUREFILESIZE" val="96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bar{N}=\langle N \rangle_{\beta}=\frac{(d-1)\pi^2}{6\beta^2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89"/>
  <p:tag name="PICTUREFILESIZE" val="1369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\usepackage{amsmath}&#10;\begin{document}&#10;\begin{align}&#10;\Delta N=\sqrt{\langle (N-\bar{N})^2 \rangle_{\beta}}=\sqrt{\frac{(d-1)\pi^2}{3\beta^3}} \notag&#10;\end{align}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63"/>
  <p:tag name="PICTUREFILESIZE" val="4443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\usepackage{amsmath}&#10;\begin{document}&#10;\begin{align}&#10;\frac{\Delta N}{\bar{N}}\sim \beta^{1/2} \notag&#10;\end{align}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51"/>
  <p:tag name="PICTUREFILESIZE" val="1031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\usepackage{amsmath}&#10;\begin{document}&#10;\begin{align}&#10;S_1&amp;=\frac{1}{4\pi \alpha'}\int d^2 \sigma (\dot{X}^{\mu}\dot{X}^{\nu}-X^{'\mu}X^{'\nu})h_{\mu\nu}(X) \notag \\&#10;&amp;=\frac{1}{4\pi \alpha'}\int d^{d+1}x\int d^2 \sigma (\dot{X}^{\mu}\dot{X}^{\nu}-X^{'\mu}X^{'\nu})\delta^{d+1}(x-X)h_{\mu\nu}(x) \notag \\&#10;&amp;=\frac{1}{2}\int d^{d+1}x~ T^{\mu\nu}(x)h_{\mu\nu}(x) \notag &#10;\end {align}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79"/>
  <p:tag name="PICTUREFILESIZE" val="18489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tau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6"/>
  <p:tag name="PICTUREFILESIZE" val="39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^1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0"/>
  <p:tag name="PICTUREFILESIZE" val="96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^2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0"/>
  <p:tag name="PICTUREFILESIZE" val="96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L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7"/>
  <p:tag name="PICTUREFILESIZE" val="59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\sim g_s^2l_s^{d-1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48"/>
  <p:tag name="PICTUREFILESIZE" val="526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L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7"/>
  <p:tag name="PICTUREFILESIZE" val="59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-L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4"/>
  <p:tag name="PICTUREFILESIZE" val="113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-L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4"/>
  <p:tag name="PICTUREFILESIZE" val="113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\usepackage{amsmath, amssymb}&#10;\begin{document}&#10;\begin{equation*}&#10;\delta (x^--X^-)=\frac{1}{2L_-}\sum_{n\in \mathbf{Z}}\exp\bigg(i\frac{\pi n}{L_-}(x^--X^-)\bigg)&#10;\end{equation*}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03"/>
  <p:tag name="PICTUREFILESIZE" val="4945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\usepackage{amsmath, amssymb}&#10;\begin{document}&#10;\begin{equation*}&#10;\delta (x^i-X^i)=\frac{1}{2L}\sum_{n\in \mathbf{Z}}\exp\bigg(i\frac{\pi n}{L}(x^i-X^i)\bigg)&#10;\end{equation*}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81"/>
  <p:tag name="PICTUREFILESIZE" val="4479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V_d=2^d L_{-}L^{d-1}.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71"/>
  <p:tag name="PICTUREFILESIZE" val="705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\usepackage{amsmath}&#10;\begin{document}&#10;\begin{align}&#10;\eta=\lim_{\omega\to 0}\frac{Im[G^{R}_{12,12}(\omega)]}{\omega}, \notag &#10;\end{align}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03"/>
  <p:tag name="PICTUREFILESIZE" val="2166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\usepackage{amsmath}&#10;\begin{document}&#10;\begin{align}&#10;G^{R}_{ij,kl}(\omega)\equiv iV_d\int dx^{+}e^{i\omega x^{+}}\theta(x^{+})\langle :[\bar{T}_{ij}(x^{+}), \bar{T}_{kl}(0)]:\rangle_{\beta} \notag&#10;\end{align}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37"/>
  <p:tag name="PICTUREFILESIZE" val="4767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_{ij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2"/>
  <p:tag name="PICTUREFILESIZE" val="153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^+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_s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9"/>
  <p:tag name="PICTUREFILESIZE" val="75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5"/>
  <p:tag name="PICTUREFILESIZE" val="59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+1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2"/>
  <p:tag name="PICTUREFILESIZE" val="186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5"/>
  <p:tag name="PICTUREFILESIZE" val="59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-1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2"/>
  <p:tag name="PICTUREFILESIZE" val="167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(d-1)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9"/>
  <p:tag name="PICTUREFILESIZE" val="300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d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5"/>
  <p:tag name="PICTUREFILESIZE" val="59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_r^{ij}(x^+, x^i)\equiv \tilde{T}^{ij}(x^+, n=0, x^i)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38"/>
  <p:tag name="PICTUREFILESIZE" val="1561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\usepackage{amsmath}&#10;\begin{document}&#10;\begin{align}&#10;\bar{T}_r^{ij}=\eta_r \frac{\partial h_{ij}}{\partial x^{+}}, \notag&#10;\end{align}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61"/>
  <p:tag name="PICTUREFILESIZE" val="1177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\eta}{s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6"/>
  <p:tag name="PICTUREFILESIZE" val="86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M\to E_{sh}\sim \frac{r_H^{d-1}}{Gl_s}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74"/>
  <p:tag name="PICTUREFILESIZE" val="1206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ビジネス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2731</TotalTime>
  <Words>1281</Words>
  <Application>Microsoft Office PowerPoint</Application>
  <PresentationFormat>画面に合わせる (4:3)</PresentationFormat>
  <Paragraphs>244</Paragraphs>
  <Slides>28</Slides>
  <Notes>28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ビジネス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Yuya Sasai</dc:creator>
  <cp:lastModifiedBy>Yuya Sasai</cp:lastModifiedBy>
  <cp:revision>231</cp:revision>
  <dcterms:created xsi:type="dcterms:W3CDTF">2010-10-31T07:51:39Z</dcterms:created>
  <dcterms:modified xsi:type="dcterms:W3CDTF">2010-12-22T02:30:03Z</dcterms:modified>
</cp:coreProperties>
</file>