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20" r:id="rId2"/>
    <p:sldId id="353" r:id="rId3"/>
    <p:sldId id="337" r:id="rId4"/>
    <p:sldId id="339" r:id="rId5"/>
    <p:sldId id="340" r:id="rId6"/>
    <p:sldId id="354" r:id="rId7"/>
    <p:sldId id="355" r:id="rId8"/>
    <p:sldId id="348" r:id="rId9"/>
    <p:sldId id="349" r:id="rId10"/>
    <p:sldId id="350" r:id="rId11"/>
    <p:sldId id="323" r:id="rId12"/>
    <p:sldId id="351" r:id="rId13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00" autoAdjust="0"/>
  </p:normalViewPr>
  <p:slideViewPr>
    <p:cSldViewPr>
      <p:cViewPr varScale="1">
        <p:scale>
          <a:sx n="53" d="100"/>
          <a:sy n="53" d="100"/>
        </p:scale>
        <p:origin x="-259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D851F05-91CB-4B6A-8256-09E7E471D045}" type="datetimeFigureOut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22B4937-7658-470D-A6E4-E163B86B00B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B4937-7658-470D-A6E4-E163B86B00B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238E3-EFF8-4955-B4AF-5C6677FE78A8}" type="datetime1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AE3E-30C7-40F6-8CD8-D4704109B846}" type="datetime1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CBA49-73D7-4CF5-B94D-F1D1A1FB538E}" type="datetime1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C1951-F97C-40B7-AE17-713B1ADA316D}" type="datetime1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5E623-6B97-4885-A734-70F3B5E59278}" type="datetime1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3080-472D-4EB6-853C-DBEAC6496DDA}" type="datetime1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90CBC-A852-47FC-94E5-5A07FE0A9582}" type="datetime1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2522E-8455-481F-9503-FD82104FC505}" type="datetime1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5CBC4-6AB2-4EDF-B2E3-57A31C2F05B4}" type="datetime1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E7232-CA1B-47ED-827B-FA38F4C7E9E5}" type="datetime1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F99B-D525-48ED-88C5-F6CB4CE253E5}" type="datetime1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0BDC5-A7F1-4BF1-8BE0-91351684B5A9}" type="datetime1">
              <a:rPr kumimoji="1" lang="ja-JP" altLang="en-US" smtClean="0"/>
              <a:pPr/>
              <a:t>2010/12/16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maru.bonyari.jp/texclip/texclip.php?s=\begin%7balign*%7d%0d%0a\textcolor%5brgb%5d%7b0.2,0.4,1%7d%7b\Gamma\ll%20H%5e%7b4%7d%7d%0d%0a\end%7balign*%7d" TargetMode="External"/><Relationship Id="rId3" Type="http://schemas.openxmlformats.org/officeDocument/2006/relationships/hyperlink" Target="http://maru.bonyari.jp/texclip/texclip.php?s=\begin%7balign*%7d%0d%0ads%5e2\sim%20-dt%5e2+t%5e2(dR%5e2+\sinh%5e2%20Rd\Omega%5e2)%0d%0a\end%7balign*%7d" TargetMode="External"/><Relationship Id="rId7" Type="http://schemas.openxmlformats.org/officeDocument/2006/relationships/image" Target="../media/image5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://maru.bonyari.jp/texclip/texclip.php?s=\begin%7balign*%7d%0d%0a\Gamma\sim%20e%5e%7b-(S_%7b\rm%20cl%7d-S_%7b\rm%20de%20Sitter%7d)%7d%0d%0a\end%7balign*%7d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://maru.bonyari.jp/texclip/texclip.php?s=\begin%7balign*%7d%0d%0a\sim%20H%5e%7b-3%7d|\eta|%5e3%0d%0a\end%7balign*%7d" TargetMode="External"/><Relationship Id="rId7" Type="http://schemas.openxmlformats.org/officeDocument/2006/relationships/hyperlink" Target="http://maru.bonyari.jp/texclip/texclip.php?s=\begin%7balign*%7d%0d%0ads%5e2\sim%20%7b-d\eta%5e2+d\overrightarrow%7bx%7d%7b%7d%5e2\over%20H%5e2\eta%5e2%7d\qquad%20(-\infty%20%3c%20\eta%20%3c0)%0d%0a\end%7balign*%7d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://maru.bonyari.jp/texclip/texclip.php?s=\begin%7balign*%7d%0d%0a\sim%20|\eta|%5e%7b-3%7d%0d%0a\end%7balign*%7d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maru.bonyari.jp/texclip/texclip.php?s=\begin%7balign*%7d%0d%0ads%5e2=-dt%5e2+t%5e2ds%5e2_%7bH/\Gamma%7d%0d%0a\end%7balign*%7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4314" y="806847"/>
            <a:ext cx="8786842" cy="1470025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Topological Phases of </a:t>
            </a:r>
            <a:br>
              <a:rPr lang="en-US" altLang="ja-JP" dirty="0" smtClean="0"/>
            </a:br>
            <a:r>
              <a:rPr lang="en-US" altLang="ja-JP" dirty="0" smtClean="0"/>
              <a:t>Eternal Inflation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7646" y="3140968"/>
            <a:ext cx="8786842" cy="3517562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Yasuhiro Sekino  </a:t>
            </a:r>
          </a:p>
          <a:p>
            <a:r>
              <a:rPr lang="ja-JP" altLang="en-US" dirty="0" smtClean="0">
                <a:solidFill>
                  <a:schemeClr val="tx1"/>
                </a:solidFill>
              </a:rPr>
              <a:t>（</a:t>
            </a:r>
            <a:r>
              <a:rPr lang="en-US" altLang="ja-JP" dirty="0" smtClean="0">
                <a:solidFill>
                  <a:schemeClr val="tx1"/>
                </a:solidFill>
              </a:rPr>
              <a:t>Okayama Institute for Quantum Physics)</a:t>
            </a:r>
            <a:r>
              <a:rPr lang="en-US" altLang="ja-JP" sz="2800" dirty="0" smtClean="0">
                <a:solidFill>
                  <a:schemeClr val="tx1"/>
                </a:solidFill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</a:rPr>
            </a:br>
            <a:r>
              <a:rPr lang="en-US" altLang="ja-JP" sz="2800" dirty="0" smtClean="0">
                <a:solidFill>
                  <a:schemeClr val="tx1"/>
                </a:solidFill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</a:rPr>
            </a:br>
            <a:r>
              <a:rPr lang="en-US" altLang="ja-JP" sz="2600" dirty="0" smtClean="0">
                <a:solidFill>
                  <a:schemeClr val="tx1"/>
                </a:solidFill>
              </a:rPr>
              <a:t/>
            </a:r>
            <a:br>
              <a:rPr lang="en-US" altLang="ja-JP" sz="2600" dirty="0" smtClean="0">
                <a:solidFill>
                  <a:schemeClr val="tx1"/>
                </a:solidFill>
              </a:rPr>
            </a:br>
            <a:r>
              <a:rPr lang="en-US" altLang="ja-JP" sz="2800" dirty="0" smtClean="0">
                <a:solidFill>
                  <a:schemeClr val="tx1"/>
                </a:solidFill>
              </a:rPr>
              <a:t>w/ Stephen Shenker (Stanford), Leonard Susskind (Stanford),  </a:t>
            </a:r>
          </a:p>
          <a:p>
            <a:r>
              <a:rPr lang="en-US" altLang="ja-JP" sz="2800" dirty="0" smtClean="0">
                <a:solidFill>
                  <a:schemeClr val="tx1"/>
                </a:solidFill>
              </a:rPr>
              <a:t>Phys. Rev. D81, 123515 (2010), </a:t>
            </a:r>
            <a:br>
              <a:rPr lang="en-US" altLang="ja-JP" sz="2800" dirty="0" smtClean="0">
                <a:solidFill>
                  <a:schemeClr val="tx1"/>
                </a:solidFill>
              </a:rPr>
            </a:br>
            <a:r>
              <a:rPr lang="en-US" altLang="ja-JP" sz="2800" dirty="0" smtClean="0">
                <a:solidFill>
                  <a:schemeClr val="tx1"/>
                </a:solidFill>
              </a:rPr>
              <a:t>arXiv:1003.1347[hep-th]</a:t>
            </a:r>
            <a:r>
              <a:rPr lang="en-US" altLang="ja-JP" sz="2600" dirty="0" smtClean="0">
                <a:solidFill>
                  <a:schemeClr val="tx1"/>
                </a:solidFill>
              </a:rPr>
              <a:t/>
            </a:r>
            <a:br>
              <a:rPr lang="en-US" altLang="ja-JP" sz="2600" dirty="0" smtClean="0">
                <a:solidFill>
                  <a:schemeClr val="tx1"/>
                </a:solidFill>
              </a:rPr>
            </a:br>
            <a:r>
              <a:rPr lang="en-US" altLang="ja-JP" sz="2600" dirty="0" smtClean="0">
                <a:solidFill>
                  <a:schemeClr val="tx1"/>
                </a:solidFill>
              </a:rPr>
              <a:t/>
            </a:r>
            <a:br>
              <a:rPr lang="en-US" altLang="ja-JP" sz="2600" dirty="0" smtClean="0">
                <a:solidFill>
                  <a:schemeClr val="tx1"/>
                </a:solidFill>
              </a:rPr>
            </a:br>
            <a:endParaRPr kumimoji="1" lang="en-US" altLang="ja-JP" sz="2600" dirty="0" smtClean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336704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Simpler example: true vacuum with toroidal boundary</a:t>
            </a:r>
            <a:br>
              <a:rPr lang="en-US" altLang="ja-JP" sz="2800" dirty="0" smtClean="0"/>
            </a:br>
            <a:r>
              <a:rPr lang="en-US" altLang="ja-JP" sz="2800" dirty="0" smtClean="0"/>
              <a:t>              </a:t>
            </a:r>
            <a:r>
              <a:rPr lang="en-US" altLang="ja-JP" sz="2400" dirty="0" smtClean="0"/>
              <a:t>[Bousso, Freivogel, YS, Shenker, Susskind, Yang, Yeh, ‘08]</a:t>
            </a:r>
            <a:br>
              <a:rPr lang="en-US" altLang="ja-JP" sz="2400" dirty="0" smtClean="0"/>
            </a:br>
            <a:r>
              <a:rPr lang="en-US" altLang="ja-JP" sz="2800" dirty="0" smtClean="0"/>
              <a:t> </a:t>
            </a:r>
          </a:p>
          <a:p>
            <a:pPr lvl="1">
              <a:buNone/>
            </a:pPr>
            <a:r>
              <a:rPr lang="en-US" altLang="ja-JP" dirty="0" smtClean="0"/>
              <a:t>Consider ring-like initial configuration </a:t>
            </a:r>
            <a:br>
              <a:rPr lang="en-US" altLang="ja-JP" dirty="0" smtClean="0"/>
            </a:br>
            <a:r>
              <a:rPr lang="en-US" altLang="ja-JP" dirty="0" smtClean="0"/>
              <a:t>of bubbles</a:t>
            </a:r>
          </a:p>
          <a:p>
            <a:pPr lvl="1">
              <a:buNone/>
            </a:pPr>
            <a:r>
              <a:rPr lang="en-US" altLang="ja-JP" dirty="0" smtClean="0"/>
              <a:t>Late time geometry: negatively curved</a:t>
            </a:r>
            <a:br>
              <a:rPr lang="en-US" altLang="ja-JP" dirty="0" smtClean="0"/>
            </a:br>
            <a:r>
              <a:rPr lang="en-US" altLang="ja-JP" dirty="0" smtClean="0"/>
              <a:t>space with toroidal boundary.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532122"/>
            <a:ext cx="1127645" cy="1320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4644008" y="4048931"/>
            <a:ext cx="4359640" cy="2116373"/>
            <a:chOff x="1097281" y="1815123"/>
            <a:chExt cx="6306095" cy="3061274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1682750" y="4851400"/>
              <a:ext cx="542928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フリーフォーム 8"/>
            <p:cNvSpPr/>
            <p:nvPr/>
          </p:nvSpPr>
          <p:spPr>
            <a:xfrm>
              <a:off x="2393950" y="4318000"/>
              <a:ext cx="351692" cy="534572"/>
            </a:xfrm>
            <a:custGeom>
              <a:avLst/>
              <a:gdLst>
                <a:gd name="connsiteX0" fmla="*/ 0 w 351692"/>
                <a:gd name="connsiteY0" fmla="*/ 534572 h 534572"/>
                <a:gd name="connsiteX1" fmla="*/ 70338 w 351692"/>
                <a:gd name="connsiteY1" fmla="*/ 267286 h 534572"/>
                <a:gd name="connsiteX2" fmla="*/ 351692 w 351692"/>
                <a:gd name="connsiteY2" fmla="*/ 0 h 534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1692" h="534572">
                  <a:moveTo>
                    <a:pt x="0" y="534572"/>
                  </a:moveTo>
                  <a:cubicBezTo>
                    <a:pt x="5861" y="445476"/>
                    <a:pt x="11723" y="356381"/>
                    <a:pt x="70338" y="267286"/>
                  </a:cubicBezTo>
                  <a:cubicBezTo>
                    <a:pt x="128953" y="178191"/>
                    <a:pt x="240322" y="89095"/>
                    <a:pt x="351692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 9"/>
            <p:cNvSpPr/>
            <p:nvPr/>
          </p:nvSpPr>
          <p:spPr>
            <a:xfrm flipH="1">
              <a:off x="2749550" y="4318000"/>
              <a:ext cx="351692" cy="534572"/>
            </a:xfrm>
            <a:custGeom>
              <a:avLst/>
              <a:gdLst>
                <a:gd name="connsiteX0" fmla="*/ 0 w 351692"/>
                <a:gd name="connsiteY0" fmla="*/ 534572 h 534572"/>
                <a:gd name="connsiteX1" fmla="*/ 70338 w 351692"/>
                <a:gd name="connsiteY1" fmla="*/ 267286 h 534572"/>
                <a:gd name="connsiteX2" fmla="*/ 351692 w 351692"/>
                <a:gd name="connsiteY2" fmla="*/ 0 h 534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1692" h="534572">
                  <a:moveTo>
                    <a:pt x="0" y="534572"/>
                  </a:moveTo>
                  <a:cubicBezTo>
                    <a:pt x="5861" y="445476"/>
                    <a:pt x="11723" y="356381"/>
                    <a:pt x="70338" y="267286"/>
                  </a:cubicBezTo>
                  <a:cubicBezTo>
                    <a:pt x="128953" y="178191"/>
                    <a:pt x="240322" y="89095"/>
                    <a:pt x="351692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 10"/>
            <p:cNvSpPr/>
            <p:nvPr/>
          </p:nvSpPr>
          <p:spPr>
            <a:xfrm>
              <a:off x="3486140" y="4341825"/>
              <a:ext cx="351692" cy="534572"/>
            </a:xfrm>
            <a:custGeom>
              <a:avLst/>
              <a:gdLst>
                <a:gd name="connsiteX0" fmla="*/ 0 w 351692"/>
                <a:gd name="connsiteY0" fmla="*/ 534572 h 534572"/>
                <a:gd name="connsiteX1" fmla="*/ 70338 w 351692"/>
                <a:gd name="connsiteY1" fmla="*/ 267286 h 534572"/>
                <a:gd name="connsiteX2" fmla="*/ 351692 w 351692"/>
                <a:gd name="connsiteY2" fmla="*/ 0 h 534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1692" h="534572">
                  <a:moveTo>
                    <a:pt x="0" y="534572"/>
                  </a:moveTo>
                  <a:cubicBezTo>
                    <a:pt x="5861" y="445476"/>
                    <a:pt x="11723" y="356381"/>
                    <a:pt x="70338" y="267286"/>
                  </a:cubicBezTo>
                  <a:cubicBezTo>
                    <a:pt x="128953" y="178191"/>
                    <a:pt x="240322" y="89095"/>
                    <a:pt x="351692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 11"/>
            <p:cNvSpPr/>
            <p:nvPr/>
          </p:nvSpPr>
          <p:spPr>
            <a:xfrm flipH="1">
              <a:off x="3841740" y="4341825"/>
              <a:ext cx="351692" cy="534572"/>
            </a:xfrm>
            <a:custGeom>
              <a:avLst/>
              <a:gdLst>
                <a:gd name="connsiteX0" fmla="*/ 0 w 351692"/>
                <a:gd name="connsiteY0" fmla="*/ 534572 h 534572"/>
                <a:gd name="connsiteX1" fmla="*/ 70338 w 351692"/>
                <a:gd name="connsiteY1" fmla="*/ 267286 h 534572"/>
                <a:gd name="connsiteX2" fmla="*/ 351692 w 351692"/>
                <a:gd name="connsiteY2" fmla="*/ 0 h 534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1692" h="534572">
                  <a:moveTo>
                    <a:pt x="0" y="534572"/>
                  </a:moveTo>
                  <a:cubicBezTo>
                    <a:pt x="5861" y="445476"/>
                    <a:pt x="11723" y="356381"/>
                    <a:pt x="70338" y="267286"/>
                  </a:cubicBezTo>
                  <a:cubicBezTo>
                    <a:pt x="128953" y="178191"/>
                    <a:pt x="240322" y="89095"/>
                    <a:pt x="351692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 12"/>
            <p:cNvSpPr/>
            <p:nvPr/>
          </p:nvSpPr>
          <p:spPr>
            <a:xfrm>
              <a:off x="4545017" y="4341825"/>
              <a:ext cx="351692" cy="534572"/>
            </a:xfrm>
            <a:custGeom>
              <a:avLst/>
              <a:gdLst>
                <a:gd name="connsiteX0" fmla="*/ 0 w 351692"/>
                <a:gd name="connsiteY0" fmla="*/ 534572 h 534572"/>
                <a:gd name="connsiteX1" fmla="*/ 70338 w 351692"/>
                <a:gd name="connsiteY1" fmla="*/ 267286 h 534572"/>
                <a:gd name="connsiteX2" fmla="*/ 351692 w 351692"/>
                <a:gd name="connsiteY2" fmla="*/ 0 h 534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1692" h="534572">
                  <a:moveTo>
                    <a:pt x="0" y="534572"/>
                  </a:moveTo>
                  <a:cubicBezTo>
                    <a:pt x="5861" y="445476"/>
                    <a:pt x="11723" y="356381"/>
                    <a:pt x="70338" y="267286"/>
                  </a:cubicBezTo>
                  <a:cubicBezTo>
                    <a:pt x="128953" y="178191"/>
                    <a:pt x="240322" y="89095"/>
                    <a:pt x="351692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 13"/>
            <p:cNvSpPr/>
            <p:nvPr/>
          </p:nvSpPr>
          <p:spPr>
            <a:xfrm flipH="1">
              <a:off x="4900617" y="4341825"/>
              <a:ext cx="351692" cy="534572"/>
            </a:xfrm>
            <a:custGeom>
              <a:avLst/>
              <a:gdLst>
                <a:gd name="connsiteX0" fmla="*/ 0 w 351692"/>
                <a:gd name="connsiteY0" fmla="*/ 534572 h 534572"/>
                <a:gd name="connsiteX1" fmla="*/ 70338 w 351692"/>
                <a:gd name="connsiteY1" fmla="*/ 267286 h 534572"/>
                <a:gd name="connsiteX2" fmla="*/ 351692 w 351692"/>
                <a:gd name="connsiteY2" fmla="*/ 0 h 534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1692" h="534572">
                  <a:moveTo>
                    <a:pt x="0" y="534572"/>
                  </a:moveTo>
                  <a:cubicBezTo>
                    <a:pt x="5861" y="445476"/>
                    <a:pt x="11723" y="356381"/>
                    <a:pt x="70338" y="267286"/>
                  </a:cubicBezTo>
                  <a:cubicBezTo>
                    <a:pt x="128953" y="178191"/>
                    <a:pt x="240322" y="89095"/>
                    <a:pt x="351692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 14"/>
            <p:cNvSpPr/>
            <p:nvPr/>
          </p:nvSpPr>
          <p:spPr>
            <a:xfrm>
              <a:off x="5667390" y="4341825"/>
              <a:ext cx="351692" cy="534572"/>
            </a:xfrm>
            <a:custGeom>
              <a:avLst/>
              <a:gdLst>
                <a:gd name="connsiteX0" fmla="*/ 0 w 351692"/>
                <a:gd name="connsiteY0" fmla="*/ 534572 h 534572"/>
                <a:gd name="connsiteX1" fmla="*/ 70338 w 351692"/>
                <a:gd name="connsiteY1" fmla="*/ 267286 h 534572"/>
                <a:gd name="connsiteX2" fmla="*/ 351692 w 351692"/>
                <a:gd name="connsiteY2" fmla="*/ 0 h 534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1692" h="534572">
                  <a:moveTo>
                    <a:pt x="0" y="534572"/>
                  </a:moveTo>
                  <a:cubicBezTo>
                    <a:pt x="5861" y="445476"/>
                    <a:pt x="11723" y="356381"/>
                    <a:pt x="70338" y="267286"/>
                  </a:cubicBezTo>
                  <a:cubicBezTo>
                    <a:pt x="128953" y="178191"/>
                    <a:pt x="240322" y="89095"/>
                    <a:pt x="351692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 15"/>
            <p:cNvSpPr/>
            <p:nvPr/>
          </p:nvSpPr>
          <p:spPr>
            <a:xfrm flipH="1">
              <a:off x="6022990" y="4341825"/>
              <a:ext cx="351692" cy="534572"/>
            </a:xfrm>
            <a:custGeom>
              <a:avLst/>
              <a:gdLst>
                <a:gd name="connsiteX0" fmla="*/ 0 w 351692"/>
                <a:gd name="connsiteY0" fmla="*/ 534572 h 534572"/>
                <a:gd name="connsiteX1" fmla="*/ 70338 w 351692"/>
                <a:gd name="connsiteY1" fmla="*/ 267286 h 534572"/>
                <a:gd name="connsiteX2" fmla="*/ 351692 w 351692"/>
                <a:gd name="connsiteY2" fmla="*/ 0 h 534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1692" h="534572">
                  <a:moveTo>
                    <a:pt x="0" y="534572"/>
                  </a:moveTo>
                  <a:cubicBezTo>
                    <a:pt x="5861" y="445476"/>
                    <a:pt x="11723" y="356381"/>
                    <a:pt x="70338" y="267286"/>
                  </a:cubicBezTo>
                  <a:cubicBezTo>
                    <a:pt x="128953" y="178191"/>
                    <a:pt x="240322" y="89095"/>
                    <a:pt x="351692" y="0"/>
                  </a:cubicBezTo>
                </a:path>
              </a:pathLst>
            </a:cu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" name="直線コネクタ 16"/>
            <p:cNvCxnSpPr>
              <a:stCxn id="10" idx="2"/>
            </p:cNvCxnSpPr>
            <p:nvPr/>
          </p:nvCxnSpPr>
          <p:spPr>
            <a:xfrm rot="10800000" flipH="1">
              <a:off x="2749549" y="1927274"/>
              <a:ext cx="2502759" cy="239072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rot="10800000">
              <a:off x="3520231" y="1951099"/>
              <a:ext cx="2502759" cy="239072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rot="10800000" flipH="1">
              <a:off x="3837832" y="1927274"/>
              <a:ext cx="2502759" cy="239072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rot="10800000" flipH="1">
              <a:off x="4900617" y="1951100"/>
              <a:ext cx="2502759" cy="239072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rot="10800000">
              <a:off x="2421250" y="1951100"/>
              <a:ext cx="2502759" cy="239072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rot="10800000">
              <a:off x="1335072" y="1951101"/>
              <a:ext cx="2502759" cy="239072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rot="10800000" flipH="1">
              <a:off x="1690673" y="1951099"/>
              <a:ext cx="2502759" cy="239072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/>
            <p:cNvCxnSpPr/>
            <p:nvPr/>
          </p:nvCxnSpPr>
          <p:spPr>
            <a:xfrm flipV="1">
              <a:off x="6019082" y="3010486"/>
              <a:ext cx="1384294" cy="1307514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 rot="10800000">
              <a:off x="1097281" y="2757269"/>
              <a:ext cx="1648363" cy="1560733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3101243" y="4007934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0</a:t>
              </a:r>
              <a:endParaRPr kumimoji="1" lang="ja-JP" altLang="en-US" sz="2400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4160119" y="4007934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0</a:t>
              </a:r>
              <a:endParaRPr kumimoji="1" lang="ja-JP" altLang="en-US" sz="2400" dirty="0"/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5282493" y="3984106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0</a:t>
              </a:r>
              <a:endParaRPr kumimoji="1" lang="ja-JP" altLang="en-US" sz="2400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2557102" y="3538063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1</a:t>
              </a:r>
              <a:endParaRPr kumimoji="1" lang="ja-JP" altLang="en-US" sz="2400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3649291" y="3538063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1</a:t>
              </a:r>
              <a:endParaRPr kumimoji="1" lang="ja-JP" altLang="en-US" sz="2400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731559" y="3538063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1</a:t>
              </a:r>
              <a:endParaRPr kumimoji="1" lang="ja-JP" altLang="en-US" sz="2400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5830541" y="3538063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1</a:t>
              </a:r>
              <a:endParaRPr kumimoji="1" lang="ja-JP" altLang="en-US" sz="2400" dirty="0"/>
            </a:p>
          </p:txBody>
        </p:sp>
        <p:cxnSp>
          <p:nvCxnSpPr>
            <p:cNvPr id="33" name="直線コネクタ 32"/>
            <p:cNvCxnSpPr/>
            <p:nvPr/>
          </p:nvCxnSpPr>
          <p:spPr>
            <a:xfrm rot="10800000">
              <a:off x="4416010" y="1815123"/>
              <a:ext cx="2502759" cy="239072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テキスト ボックス 33"/>
            <p:cNvSpPr txBox="1"/>
            <p:nvPr/>
          </p:nvSpPr>
          <p:spPr>
            <a:xfrm>
              <a:off x="3135332" y="3010486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2</a:t>
              </a:r>
              <a:endParaRPr kumimoji="1" lang="ja-JP" altLang="en-US" sz="2400" dirty="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4193432" y="3010486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2</a:t>
              </a:r>
              <a:endParaRPr kumimoji="1" lang="ja-JP" altLang="en-US" sz="2400" dirty="0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5282492" y="3010486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2</a:t>
              </a:r>
              <a:endParaRPr kumimoji="1" lang="ja-JP" altLang="en-US" sz="2400" dirty="0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3645382" y="2548821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3</a:t>
              </a:r>
              <a:endParaRPr kumimoji="1" lang="ja-JP" altLang="en-US" sz="2400" dirty="0"/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4704260" y="2526436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3</a:t>
              </a:r>
              <a:endParaRPr kumimoji="1" lang="ja-JP" altLang="en-US" sz="2400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6374682" y="3010486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2</a:t>
              </a:r>
              <a:endParaRPr kumimoji="1" lang="ja-JP" altLang="en-US" sz="2400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2009051" y="2988100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2</a:t>
              </a:r>
              <a:endParaRPr kumimoji="1" lang="ja-JP" altLang="en-US" sz="2400" dirty="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5830541" y="2548821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3</a:t>
              </a:r>
              <a:endParaRPr kumimoji="1" lang="ja-JP" altLang="en-US" sz="2400" dirty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2557101" y="2580905"/>
              <a:ext cx="384897" cy="667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3</a:t>
              </a:r>
              <a:endParaRPr kumimoji="1" lang="ja-JP" altLang="en-US" sz="2400" dirty="0"/>
            </a:p>
          </p:txBody>
        </p:sp>
      </p:grp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285" y="3974889"/>
            <a:ext cx="4626747" cy="118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5373216"/>
            <a:ext cx="4104456" cy="525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1268" y="5949188"/>
            <a:ext cx="3623781" cy="406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800" u="sng" dirty="0" smtClean="0">
                <a:solidFill>
                  <a:srgbClr val="0070C0"/>
                </a:solidFill>
              </a:rPr>
              <a:t>An observer in the black region is “surrounded” by the white region (contrary to the intuition from Mandelbrot model).</a:t>
            </a:r>
          </a:p>
          <a:p>
            <a:r>
              <a:rPr lang="en-US" altLang="ja-JP" sz="2800" dirty="0" smtClean="0"/>
              <a:t>Simple case: two white islands (with S</a:t>
            </a:r>
            <a:r>
              <a:rPr lang="en-US" altLang="ja-JP" sz="2800" baseline="30000" dirty="0" smtClean="0"/>
              <a:t>2</a:t>
            </a:r>
            <a:r>
              <a:rPr lang="en-US" altLang="ja-JP" sz="2800" dirty="0" smtClean="0"/>
              <a:t> symmetry) </a:t>
            </a:r>
            <a:br>
              <a:rPr lang="en-US" altLang="ja-JP" sz="2800" dirty="0" smtClean="0"/>
            </a:br>
            <a:r>
              <a:rPr lang="en-US" altLang="ja-JP" sz="2800" dirty="0" smtClean="0"/>
              <a:t>   </a:t>
            </a:r>
            <a:r>
              <a:rPr lang="en-US" altLang="ja-JP" sz="2400" dirty="0" smtClean="0"/>
              <a:t>[Kodama et al ’82, BFSSSYY ’08]</a:t>
            </a:r>
          </a:p>
          <a:p>
            <a:pPr lvl="1">
              <a:buNone/>
            </a:pP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endParaRPr lang="en-US" altLang="ja-JP" sz="2400" dirty="0" smtClean="0"/>
          </a:p>
          <a:p>
            <a:pPr lvl="1"/>
            <a:endParaRPr lang="en-US" altLang="ja-JP" sz="2400" dirty="0" smtClean="0"/>
          </a:p>
          <a:p>
            <a:pPr lvl="1"/>
            <a:r>
              <a:rPr lang="en-US" altLang="ja-JP" sz="2400" dirty="0" smtClean="0"/>
              <a:t>An observer can see only one boundary; the other boundary is behind the black hole horizon. [c.f. “non-</a:t>
            </a:r>
            <a:r>
              <a:rPr lang="en-US" altLang="ja-JP" sz="2400" dirty="0" err="1" smtClean="0"/>
              <a:t>traversability</a:t>
            </a:r>
            <a:r>
              <a:rPr lang="en-US" altLang="ja-JP" sz="2400" dirty="0" smtClean="0"/>
              <a:t> of a wormhole”, “topological censorship”]</a:t>
            </a:r>
          </a:p>
          <a:p>
            <a:pPr lvl="1">
              <a:buNone/>
            </a:pPr>
            <a:endParaRPr lang="en-US" altLang="ja-JP" sz="2400" dirty="0" smtClean="0"/>
          </a:p>
          <a:p>
            <a:pPr>
              <a:buNone/>
            </a:pPr>
            <a:endParaRPr kumimoji="1" lang="ja-JP" altLang="en-US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5774" y="2706105"/>
            <a:ext cx="2214578" cy="245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US" altLang="ja-JP" sz="3600" dirty="0" smtClean="0">
                <a:solidFill>
                  <a:srgbClr val="0070C0"/>
                </a:solidFill>
              </a:rPr>
              <a:t>White island phase (isolated inflating region) 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140968"/>
            <a:ext cx="1503831" cy="188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テキスト ボックス 5"/>
          <p:cNvSpPr txBox="1"/>
          <p:nvPr/>
        </p:nvSpPr>
        <p:spPr>
          <a:xfrm>
            <a:off x="1115616" y="5157192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Global slicing (S</a:t>
            </a:r>
            <a:r>
              <a:rPr kumimoji="1" lang="en-US" altLang="ja-JP" sz="2000" baseline="30000" dirty="0" smtClean="0"/>
              <a:t>3</a:t>
            </a:r>
            <a:r>
              <a:rPr kumimoji="1" lang="en-US" altLang="ja-JP" sz="2000" dirty="0" smtClean="0"/>
              <a:t> ) of de Sitter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580112" y="5157192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Penrose diagram</a:t>
            </a:r>
            <a:endParaRPr kumimoji="1" lang="ja-JP" altLang="en-US" sz="2000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Summary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800" dirty="0" smtClean="0"/>
              <a:t>Three phases of eternal inflation and their cosmology:</a:t>
            </a:r>
            <a:br>
              <a:rPr lang="en-US" altLang="ja-JP" sz="2800" dirty="0" smtClean="0"/>
            </a:br>
            <a:endParaRPr lang="en-US" altLang="ja-JP" sz="2800" dirty="0" smtClean="0"/>
          </a:p>
          <a:p>
            <a:r>
              <a:rPr lang="en-US" altLang="ja-JP" sz="2800" dirty="0" smtClean="0"/>
              <a:t>Black island phase: </a:t>
            </a:r>
            <a:br>
              <a:rPr lang="en-US" altLang="ja-JP" sz="2800" dirty="0" smtClean="0"/>
            </a:br>
            <a:r>
              <a:rPr lang="en-US" altLang="ja-JP" sz="2800" dirty="0" smtClean="0"/>
              <a:t> Small deformation of an open FRW</a:t>
            </a:r>
          </a:p>
          <a:p>
            <a:r>
              <a:rPr lang="en-US" altLang="ja-JP" sz="2800" dirty="0" smtClean="0"/>
              <a:t>Tubular phase: </a:t>
            </a:r>
            <a:br>
              <a:rPr lang="en-US" altLang="ja-JP" sz="2800" dirty="0" smtClean="0"/>
            </a:br>
            <a:r>
              <a:rPr lang="en-US" altLang="ja-JP" sz="2800" dirty="0" smtClean="0"/>
              <a:t>Negatively curved space with an infinite genus boundary</a:t>
            </a:r>
          </a:p>
          <a:p>
            <a:r>
              <a:rPr lang="en-US" altLang="ja-JP" sz="2800" dirty="0" smtClean="0"/>
              <a:t>White island: </a:t>
            </a:r>
            <a:br>
              <a:rPr lang="en-US" altLang="ja-JP" sz="2800" dirty="0" smtClean="0"/>
            </a:br>
            <a:r>
              <a:rPr lang="en-US" altLang="ja-JP" sz="2800" dirty="0" smtClean="0"/>
              <a:t>Observer sees one boundary and one or more black hole horizons (behind which there are other boundaries).</a:t>
            </a:r>
          </a:p>
          <a:p>
            <a:pPr>
              <a:buNone/>
            </a:pPr>
            <a:endParaRPr kumimoji="1" lang="ja-JP" altLang="en-US" sz="28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The problem addressed in this work: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9971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kumimoji="1" lang="en-US" altLang="ja-JP" sz="2800" dirty="0" smtClean="0">
                <a:solidFill>
                  <a:srgbClr val="0070C0"/>
                </a:solidFill>
              </a:rPr>
              <a:t>What happens when gravity is coupled to a theory with metastable vacuum?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 </a:t>
            </a:r>
          </a:p>
          <a:p>
            <a:endParaRPr kumimoji="1" lang="en-US" altLang="ja-JP" sz="2800" dirty="0" smtClean="0"/>
          </a:p>
          <a:p>
            <a:r>
              <a:rPr lang="en-US" altLang="ja-JP" sz="2800" dirty="0" smtClean="0"/>
              <a:t>e.g. scalar field which has a </a:t>
            </a:r>
            <a:br>
              <a:rPr lang="en-US" altLang="ja-JP" sz="2800" dirty="0" smtClean="0"/>
            </a:br>
            <a:r>
              <a:rPr lang="en-US" altLang="ja-JP" sz="2800" dirty="0" smtClean="0"/>
              <a:t>false vacuum and a true vacuum</a:t>
            </a:r>
          </a:p>
          <a:p>
            <a:pPr>
              <a:buNone/>
            </a:pPr>
            <a:r>
              <a:rPr lang="en-US" altLang="ja-JP" sz="2800" dirty="0" smtClean="0"/>
              <a:t>           V(</a:t>
            </a:r>
            <a:r>
              <a:rPr lang="el-GR" altLang="ja-JP" sz="2800" dirty="0" smtClean="0"/>
              <a:t>Φ</a:t>
            </a:r>
            <a:r>
              <a:rPr lang="en-US" altLang="ja-JP" sz="2800" baseline="-25000" dirty="0" smtClean="0"/>
              <a:t>F</a:t>
            </a:r>
            <a:r>
              <a:rPr lang="en-US" altLang="ja-JP" sz="2800" dirty="0" smtClean="0"/>
              <a:t>)&gt;0,  V(</a:t>
            </a:r>
            <a:r>
              <a:rPr lang="el-GR" altLang="ja-JP" sz="3000" dirty="0" smtClean="0"/>
              <a:t>Φ</a:t>
            </a:r>
            <a:r>
              <a:rPr lang="en-US" altLang="ja-JP" sz="2800" baseline="-25000" dirty="0" smtClean="0"/>
              <a:t>T</a:t>
            </a:r>
            <a:r>
              <a:rPr lang="en-US" altLang="ja-JP" sz="2800" dirty="0" smtClean="0"/>
              <a:t>)=0</a:t>
            </a:r>
            <a:endParaRPr lang="ja-JP" altLang="en-US" sz="2800" dirty="0" smtClean="0"/>
          </a:p>
          <a:p>
            <a:pPr>
              <a:buNone/>
            </a:pP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endParaRPr lang="en-US" altLang="ja-JP" sz="2800" dirty="0" smtClean="0"/>
          </a:p>
          <a:p>
            <a:r>
              <a:rPr lang="en-US" altLang="ja-JP" sz="2800" dirty="0" smtClean="0"/>
              <a:t>If we ignore gravity, first order phase transition:</a:t>
            </a:r>
          </a:p>
          <a:p>
            <a:pPr lvl="1"/>
            <a:r>
              <a:rPr lang="en-US" altLang="ja-JP" sz="2400" dirty="0" smtClean="0"/>
              <a:t>Nucleation of bubbles of true vacuum (</a:t>
            </a:r>
            <a:r>
              <a:rPr lang="en-US" altLang="ja-JP" sz="2400" dirty="0" err="1" smtClean="0"/>
              <a:t>Callan</a:t>
            </a:r>
            <a:r>
              <a:rPr lang="en-US" altLang="ja-JP" sz="2400" dirty="0" smtClean="0"/>
              <a:t>, Coleman, …) </a:t>
            </a:r>
          </a:p>
          <a:p>
            <a:pPr lvl="1"/>
            <a:r>
              <a:rPr lang="en-US" altLang="ja-JP" sz="2400" dirty="0" smtClean="0"/>
              <a:t>The whole space eventually turns into true vacuum.</a:t>
            </a:r>
          </a:p>
          <a:p>
            <a:pPr>
              <a:buNone/>
            </a:pPr>
            <a:endParaRPr kumimoji="1" lang="ja-JP" altLang="en-US" sz="2800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5679481" y="2420888"/>
            <a:ext cx="3429023" cy="1961863"/>
            <a:chOff x="500034" y="2547257"/>
            <a:chExt cx="3429023" cy="196186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14348" y="2618695"/>
              <a:ext cx="2819525" cy="1768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テキスト ボックス 5"/>
            <p:cNvSpPr txBox="1"/>
            <p:nvPr/>
          </p:nvSpPr>
          <p:spPr>
            <a:xfrm>
              <a:off x="3357554" y="3976017"/>
              <a:ext cx="5715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altLang="ja-JP" sz="2400" dirty="0" smtClean="0"/>
                <a:t>Φ</a:t>
              </a:r>
              <a:endParaRPr kumimoji="1" lang="ja-JP" altLang="en-US" sz="24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500034" y="2547257"/>
              <a:ext cx="8572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400" dirty="0" smtClean="0"/>
                <a:t>V(</a:t>
              </a:r>
              <a:r>
                <a:rPr lang="el-GR" altLang="ja-JP" sz="2400" dirty="0" smtClean="0"/>
                <a:t>Φ</a:t>
              </a:r>
              <a:r>
                <a:rPr lang="en-US" altLang="ja-JP" sz="2400" dirty="0" smtClean="0"/>
                <a:t>)</a:t>
              </a:r>
              <a:endParaRPr kumimoji="1" lang="ja-JP" altLang="en-US" sz="2400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500166" y="4047455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altLang="ja-JP" sz="2400" dirty="0" smtClean="0"/>
                <a:t>Φ</a:t>
              </a:r>
              <a:r>
                <a:rPr lang="en-US" altLang="ja-JP" dirty="0" smtClean="0"/>
                <a:t>F</a:t>
              </a:r>
              <a:endParaRPr kumimoji="1" lang="ja-JP" altLang="en-US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500298" y="4047455"/>
              <a:ext cx="7143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altLang="ja-JP" sz="2400" dirty="0" smtClean="0"/>
                <a:t>Φ</a:t>
              </a:r>
              <a:r>
                <a:rPr lang="en-US" altLang="ja-JP" sz="2000" dirty="0" smtClean="0"/>
                <a:t>T</a:t>
              </a:r>
              <a:endParaRPr kumimoji="1" lang="ja-JP" altLang="en-US" sz="2000" dirty="0"/>
            </a:p>
          </p:txBody>
        </p:sp>
      </p:grp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Bubble of true vacuum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05680" y="1152128"/>
            <a:ext cx="8686800" cy="5877272"/>
          </a:xfrm>
        </p:spPr>
        <p:txBody>
          <a:bodyPr>
            <a:normAutofit lnSpcReduction="10000"/>
          </a:bodyPr>
          <a:lstStyle/>
          <a:p>
            <a:r>
              <a:rPr lang="en-US" altLang="ja-JP" sz="2800" dirty="0" smtClean="0"/>
              <a:t>Described by Coleman-De Luccia instanton</a:t>
            </a:r>
            <a:br>
              <a:rPr lang="en-US" altLang="ja-JP" sz="2800" dirty="0" smtClean="0"/>
            </a:br>
            <a:r>
              <a:rPr lang="en-US" altLang="ja-JP" sz="2800" dirty="0" smtClean="0"/>
              <a:t>(Euclidean “bounce” solution).</a:t>
            </a:r>
            <a:br>
              <a:rPr lang="en-US" altLang="ja-JP" sz="2800" dirty="0" smtClean="0"/>
            </a:br>
            <a:r>
              <a:rPr lang="en-US" altLang="ja-JP" sz="2800" dirty="0" smtClean="0"/>
              <a:t>Nucleation rate: </a:t>
            </a:r>
            <a:br>
              <a:rPr lang="en-US" altLang="ja-JP" sz="2800" dirty="0" smtClean="0"/>
            </a:br>
            <a:endParaRPr lang="en-US" altLang="ja-JP" sz="2800" dirty="0" smtClean="0"/>
          </a:p>
          <a:p>
            <a:r>
              <a:rPr kumimoji="1" lang="en-US" altLang="ja-JP" sz="2800" dirty="0" smtClean="0">
                <a:solidFill>
                  <a:srgbClr val="0070C0"/>
                </a:solidFill>
              </a:rPr>
              <a:t>Open FRW universe inside a bubble:</a:t>
            </a:r>
            <a:br>
              <a:rPr kumimoji="1" lang="en-US" altLang="ja-JP" sz="2800" dirty="0" smtClean="0">
                <a:solidFill>
                  <a:srgbClr val="0070C0"/>
                </a:solidFill>
              </a:rPr>
            </a:br>
            <a:r>
              <a:rPr lang="en-US" altLang="ja-JP" sz="2800" dirty="0" smtClean="0">
                <a:solidFill>
                  <a:srgbClr val="0070C0"/>
                </a:solidFill>
              </a:rPr>
              <a:t>S</a:t>
            </a:r>
            <a:r>
              <a:rPr kumimoji="1" lang="en-US" altLang="ja-JP" sz="2800" dirty="0" smtClean="0">
                <a:solidFill>
                  <a:srgbClr val="0070C0"/>
                </a:solidFill>
              </a:rPr>
              <a:t>patial slice: 3D hyperboloid</a:t>
            </a:r>
          </a:p>
          <a:p>
            <a:endParaRPr lang="en-US" altLang="ja-JP" sz="2800" dirty="0" smtClean="0">
              <a:solidFill>
                <a:srgbClr val="0070C0"/>
              </a:solidFill>
            </a:endParaRPr>
          </a:p>
          <a:p>
            <a:endParaRPr kumimoji="1" lang="en-US" altLang="ja-JP" sz="2800" dirty="0" smtClean="0">
              <a:solidFill>
                <a:srgbClr val="0070C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ja-JP" dirty="0" smtClean="0">
                <a:solidFill>
                  <a:srgbClr val="0070C0"/>
                </a:solidFill>
              </a:rPr>
              <a:t>If                </a:t>
            </a:r>
            <a:r>
              <a:rPr lang="en-US" altLang="ja-JP" dirty="0" smtClean="0">
                <a:solidFill>
                  <a:srgbClr val="0070C0"/>
                </a:solidFill>
                <a:latin typeface="Trebuchet MS"/>
              </a:rPr>
              <a:t>  , </a:t>
            </a:r>
            <a:r>
              <a:rPr lang="en-US" altLang="ja-JP" dirty="0" smtClean="0">
                <a:solidFill>
                  <a:srgbClr val="0070C0"/>
                </a:solidFill>
              </a:rPr>
              <a:t>bubble nucleation cannot </a:t>
            </a:r>
            <a:br>
              <a:rPr lang="en-US" altLang="ja-JP" dirty="0" smtClean="0">
                <a:solidFill>
                  <a:srgbClr val="0070C0"/>
                </a:solidFill>
              </a:rPr>
            </a:br>
            <a:r>
              <a:rPr lang="en-US" altLang="ja-JP" dirty="0" smtClean="0">
                <a:solidFill>
                  <a:srgbClr val="0070C0"/>
                </a:solidFill>
              </a:rPr>
              <a:t>catch up the expansion of space, and false </a:t>
            </a:r>
            <a:br>
              <a:rPr lang="en-US" altLang="ja-JP" dirty="0" smtClean="0">
                <a:solidFill>
                  <a:srgbClr val="0070C0"/>
                </a:solidFill>
              </a:rPr>
            </a:br>
            <a:r>
              <a:rPr lang="en-US" altLang="ja-JP" dirty="0" smtClean="0">
                <a:solidFill>
                  <a:srgbClr val="0070C0"/>
                </a:solidFill>
              </a:rPr>
              <a:t>vacuum exists forever (“Eternal Inflation</a:t>
            </a:r>
            <a:r>
              <a:rPr lang="en-US" altLang="ja-JP" dirty="0" smtClean="0">
                <a:solidFill>
                  <a:srgbClr val="0070C0"/>
                </a:solidFill>
              </a:rPr>
              <a:t>”) </a:t>
            </a:r>
            <a:r>
              <a:rPr lang="en-US" altLang="ja-JP" dirty="0" smtClean="0">
                <a:solidFill>
                  <a:srgbClr val="0070C0"/>
                </a:solidFill>
              </a:rPr>
              <a:t/>
            </a:r>
            <a:br>
              <a:rPr lang="en-US" altLang="ja-JP" dirty="0" smtClean="0">
                <a:solidFill>
                  <a:srgbClr val="0070C0"/>
                </a:solidFill>
              </a:rPr>
            </a:b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endParaRPr kumimoji="1" lang="en-US" altLang="ja-JP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49977" y="1124744"/>
            <a:ext cx="1570495" cy="235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 descr="\begin{align*}&#10;ds^2\sim -dt^2+t^2(dR^2+\sinh^2 Rd\Omega^2)&#10;\end{align*}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3766882"/>
            <a:ext cx="4032448" cy="310190"/>
          </a:xfrm>
          <a:prstGeom prst="rect">
            <a:avLst/>
          </a:prstGeom>
          <a:noFill/>
        </p:spPr>
      </p:pic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pic>
        <p:nvPicPr>
          <p:cNvPr id="7" name="Picture 2" descr="\begin{align*}&#10;\Gamma\sim e^{-(S_{\rm cl}-S_{\rm de Sitter})}&#10;\end{align*}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849" y="2060848"/>
            <a:ext cx="2520280" cy="297378"/>
          </a:xfrm>
          <a:prstGeom prst="rect">
            <a:avLst/>
          </a:prstGeom>
          <a:noFill/>
        </p:spPr>
      </p:pic>
      <p:pic>
        <p:nvPicPr>
          <p:cNvPr id="9" name="Picture 13" descr="penrose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20272" y="4105005"/>
            <a:ext cx="2016224" cy="1484235"/>
          </a:xfrm>
          <a:prstGeom prst="rect">
            <a:avLst/>
          </a:prstGeom>
          <a:noFill/>
        </p:spPr>
      </p:pic>
      <p:pic>
        <p:nvPicPr>
          <p:cNvPr id="11" name="Picture 2" descr="\begin{align*}&#10;\textcolor[rgb]{0.2,0.4,1}{\Gamma\ll H^{4}}&#10;\end{align*}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43608" y="4660878"/>
            <a:ext cx="1002035" cy="2802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View from the future infinity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412776"/>
            <a:ext cx="8795320" cy="5445224"/>
          </a:xfrm>
        </p:spPr>
        <p:txBody>
          <a:bodyPr>
            <a:normAutofit lnSpcReduction="10000"/>
          </a:bodyPr>
          <a:lstStyle/>
          <a:p>
            <a:r>
              <a:rPr lang="en-US" altLang="ja-JP" sz="2800" dirty="0" smtClean="0"/>
              <a:t>Consider conformal future infinity of de Sitter. </a:t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endParaRPr lang="en-US" altLang="ja-JP" sz="2800" dirty="0" smtClean="0"/>
          </a:p>
          <a:p>
            <a:r>
              <a:rPr lang="en-US" altLang="ja-JP" sz="2800" dirty="0" smtClean="0"/>
              <a:t>A bubble: represented as a sphere cut out</a:t>
            </a:r>
            <a:br>
              <a:rPr lang="en-US" altLang="ja-JP" sz="2800" dirty="0" smtClean="0"/>
            </a:br>
            <a:r>
              <a:rPr lang="en-US" altLang="ja-JP" sz="2800" dirty="0" smtClean="0"/>
              <a:t> from de Sitter.</a:t>
            </a:r>
            <a:br>
              <a:rPr lang="en-US" altLang="ja-JP" sz="2800" dirty="0" smtClean="0"/>
            </a:br>
            <a:endParaRPr lang="en-US" altLang="ja-JP" sz="2800" dirty="0" smtClean="0"/>
          </a:p>
          <a:p>
            <a:r>
              <a:rPr lang="en-US" altLang="ja-JP" sz="2800" dirty="0" smtClean="0"/>
              <a:t>“Scale invariant” distribution of bubbles </a:t>
            </a:r>
          </a:p>
          <a:p>
            <a:pPr>
              <a:buNone/>
            </a:pPr>
            <a:r>
              <a:rPr lang="en-US" altLang="ja-JP" sz="2800" dirty="0" smtClean="0"/>
              <a:t>    Bubbles nucleated earlier: </a:t>
            </a:r>
            <a:br>
              <a:rPr lang="en-US" altLang="ja-JP" sz="2800" dirty="0" smtClean="0"/>
            </a:br>
            <a:r>
              <a:rPr lang="en-US" altLang="ja-JP" sz="2800" dirty="0" smtClean="0"/>
              <a:t> appear larger: radius</a:t>
            </a:r>
            <a:br>
              <a:rPr lang="en-US" altLang="ja-JP" sz="2800" dirty="0" smtClean="0"/>
            </a:br>
            <a:r>
              <a:rPr lang="en-US" altLang="ja-JP" sz="2800" dirty="0" smtClean="0"/>
              <a:t> rarer: volume of nucleation sites</a:t>
            </a: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     </a:t>
            </a:r>
            <a:endParaRPr lang="en-US" altLang="ja-JP" sz="28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535210"/>
            <a:ext cx="1676081" cy="1846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 descr="\begin{align*}&#10;\sim H^{-3}|\eta|^3&#10;\end{align*}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5242823"/>
            <a:ext cx="1080120" cy="274409"/>
          </a:xfrm>
          <a:prstGeom prst="rect">
            <a:avLst/>
          </a:prstGeom>
          <a:noFill/>
        </p:spPr>
      </p:pic>
      <p:pic>
        <p:nvPicPr>
          <p:cNvPr id="9222" name="Picture 6" descr="\begin{align*}&#10;\sim |\eta|^{-3}&#10;\end{align*}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5589240"/>
            <a:ext cx="826985" cy="303659"/>
          </a:xfrm>
          <a:prstGeom prst="rect">
            <a:avLst/>
          </a:prstGeom>
          <a:noFill/>
        </p:spPr>
      </p:pic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pic>
        <p:nvPicPr>
          <p:cNvPr id="16" name="Picture 8" descr="\begin{align*}&#10;ds^2\sim {-d\eta^2+d\overrightarrow{x}{}^2\over H^2\eta^2}\qquad (-\infty &lt; \eta &lt;0)&#10;\end{align*}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907704" y="2060848"/>
            <a:ext cx="3888432" cy="575646"/>
          </a:xfrm>
          <a:prstGeom prst="rect">
            <a:avLst/>
          </a:prstGeom>
          <a:noFill/>
        </p:spPr>
      </p:pic>
      <p:grpSp>
        <p:nvGrpSpPr>
          <p:cNvPr id="9" name="グループ化 8"/>
          <p:cNvGrpSpPr/>
          <p:nvPr/>
        </p:nvGrpSpPr>
        <p:grpSpPr>
          <a:xfrm>
            <a:off x="7164288" y="2348880"/>
            <a:ext cx="1512168" cy="1512168"/>
            <a:chOff x="7236296" y="2708920"/>
            <a:chExt cx="1512168" cy="1512168"/>
          </a:xfrm>
        </p:grpSpPr>
        <p:sp>
          <p:nvSpPr>
            <p:cNvPr id="10" name="正方形/長方形 9"/>
            <p:cNvSpPr/>
            <p:nvPr/>
          </p:nvSpPr>
          <p:spPr>
            <a:xfrm>
              <a:off x="7236296" y="2708920"/>
              <a:ext cx="1512168" cy="151216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直線コネクタ 10"/>
            <p:cNvCxnSpPr/>
            <p:nvPr/>
          </p:nvCxnSpPr>
          <p:spPr>
            <a:xfrm rot="16200000" flipH="1">
              <a:off x="7308304" y="2708920"/>
              <a:ext cx="432048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rot="5400000" flipH="1" flipV="1">
              <a:off x="7740352" y="2708920"/>
              <a:ext cx="432048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rot="16200000" flipV="1">
              <a:off x="8316416" y="2708920"/>
              <a:ext cx="144016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/>
            <p:cNvCxnSpPr/>
            <p:nvPr/>
          </p:nvCxnSpPr>
          <p:spPr>
            <a:xfrm rot="5400000" flipH="1" flipV="1">
              <a:off x="8460432" y="2708920"/>
              <a:ext cx="144016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Model for eternal inflation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Mandelbrot model (Fractal percolation)</a:t>
            </a:r>
          </a:p>
          <a:p>
            <a:pPr lvl="1"/>
            <a:r>
              <a:rPr kumimoji="1" lang="en-US" altLang="ja-JP" dirty="0" smtClean="0"/>
              <a:t>Start from a white cell.</a:t>
            </a:r>
            <a:br>
              <a:rPr kumimoji="1" lang="en-US" altLang="ja-JP" dirty="0" smtClean="0"/>
            </a:br>
            <a:r>
              <a:rPr kumimoji="1" lang="en-US" altLang="ja-JP" sz="2400" dirty="0" smtClean="0">
                <a:solidFill>
                  <a:srgbClr val="FF0000"/>
                </a:solidFill>
              </a:rPr>
              <a:t>(One horizon volume of </a:t>
            </a:r>
            <a:br>
              <a:rPr kumimoji="1" lang="en-US" altLang="ja-JP" sz="2400" dirty="0" smtClean="0">
                <a:solidFill>
                  <a:srgbClr val="FF0000"/>
                </a:solidFill>
              </a:rPr>
            </a:br>
            <a:r>
              <a:rPr kumimoji="1" lang="en-US" altLang="ja-JP" sz="2400" dirty="0" smtClean="0">
                <a:solidFill>
                  <a:srgbClr val="FF0000"/>
                </a:solidFill>
              </a:rPr>
              <a:t>inflating region)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/>
              <a:t>Divide the cell into cells</a:t>
            </a:r>
            <a:br>
              <a:rPr lang="en-US" altLang="ja-JP" dirty="0" smtClean="0"/>
            </a:br>
            <a:r>
              <a:rPr lang="en-US" altLang="ja-JP" dirty="0" smtClean="0"/>
              <a:t>with half its linear size. </a:t>
            </a:r>
            <a:br>
              <a:rPr lang="en-US" altLang="ja-JP" dirty="0" smtClean="0"/>
            </a:br>
            <a:r>
              <a:rPr lang="en-US" altLang="ja-JP" sz="2400" dirty="0" smtClean="0">
                <a:solidFill>
                  <a:srgbClr val="FF0000"/>
                </a:solidFill>
              </a:rPr>
              <a:t>(The space grows by a factor of 2.)</a:t>
            </a:r>
            <a:r>
              <a:rPr lang="en-US" altLang="ja-JP" sz="2400" dirty="0" smtClean="0">
                <a:solidFill>
                  <a:srgbClr val="7030A0"/>
                </a:solidFill>
              </a:rPr>
              <a:t/>
            </a:r>
            <a:br>
              <a:rPr lang="en-US" altLang="ja-JP" sz="2400" dirty="0" smtClean="0">
                <a:solidFill>
                  <a:srgbClr val="7030A0"/>
                </a:solidFill>
              </a:rPr>
            </a:br>
            <a:endParaRPr lang="en-US" altLang="ja-JP" sz="2400" dirty="0" smtClean="0">
              <a:solidFill>
                <a:srgbClr val="7030A0"/>
              </a:solidFill>
            </a:endParaRPr>
          </a:p>
          <a:p>
            <a:pPr lvl="1"/>
            <a:r>
              <a:rPr kumimoji="1" lang="en-US" altLang="ja-JP" dirty="0" smtClean="0"/>
              <a:t>Paint each cell in black with probability P.</a:t>
            </a:r>
            <a:br>
              <a:rPr kumimoji="1" lang="en-US" altLang="ja-JP" dirty="0" smtClean="0"/>
            </a:br>
            <a:r>
              <a:rPr kumimoji="1" lang="en-US" altLang="ja-JP" sz="2400" dirty="0" smtClean="0">
                <a:solidFill>
                  <a:srgbClr val="FF0000"/>
                </a:solidFill>
              </a:rPr>
              <a:t>(Bubble is nucleated and takes up a horizon volume. P ~ </a:t>
            </a:r>
            <a:r>
              <a:rPr kumimoji="1" lang="el-GR" altLang="ja-JP" sz="2400" dirty="0" smtClean="0">
                <a:solidFill>
                  <a:srgbClr val="FF0000"/>
                </a:solidFill>
                <a:latin typeface="Trebuchet MS"/>
              </a:rPr>
              <a:t>Γ</a:t>
            </a:r>
            <a:r>
              <a:rPr kumimoji="1" lang="en-US" altLang="ja-JP" sz="2400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altLang="ja-JP" dirty="0" smtClean="0"/>
              <a:t>Subdivide the surviving (white) cells, and paint cells in black w/ probability P. Repeat this infinite times.</a:t>
            </a:r>
            <a:r>
              <a:rPr kumimoji="1" lang="en-US" altLang="ja-JP" dirty="0" smtClean="0"/>
              <a:t>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1081" y="1916832"/>
            <a:ext cx="3145375" cy="1891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テキスト ボックス 4"/>
          <p:cNvSpPr txBox="1"/>
          <p:nvPr/>
        </p:nvSpPr>
        <p:spPr>
          <a:xfrm>
            <a:off x="5724128" y="4005064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Picture </a:t>
            </a:r>
            <a:r>
              <a:rPr lang="en-US" altLang="ja-JP" sz="2000" dirty="0" smtClean="0"/>
              <a:t>of the 2D version</a:t>
            </a:r>
            <a:endParaRPr kumimoji="1" lang="ja-JP" altLang="en-US" sz="2000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Three phases of eternal inflation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ja-JP" sz="2800" dirty="0" smtClean="0"/>
              <a:t>From the result on the 3D Mandelbrot model </a:t>
            </a:r>
            <a:br>
              <a:rPr lang="en-US" altLang="ja-JP" sz="2800" dirty="0" smtClean="0"/>
            </a:br>
            <a:r>
              <a:rPr lang="en-US" altLang="ja-JP" sz="2800" dirty="0" smtClean="0"/>
              <a:t>                   </a:t>
            </a:r>
            <a:r>
              <a:rPr lang="en-US" altLang="ja-JP" sz="2000" dirty="0" smtClean="0"/>
              <a:t> [Chayes et al, Probability Theory and Related Fields 90 (1991) 291]</a:t>
            </a:r>
          </a:p>
          <a:p>
            <a:pPr>
              <a:buNone/>
            </a:pPr>
            <a:r>
              <a:rPr lang="en-US" altLang="ja-JP" sz="2800" dirty="0" smtClean="0"/>
              <a:t>In order of increasing P (or </a:t>
            </a:r>
            <a:r>
              <a:rPr lang="el-GR" altLang="ja-JP" sz="2800" dirty="0" smtClean="0">
                <a:latin typeface="Trebuchet MS"/>
              </a:rPr>
              <a:t>Γ</a:t>
            </a:r>
            <a:r>
              <a:rPr lang="en-US" altLang="ja-JP" sz="2800" dirty="0" smtClean="0">
                <a:latin typeface="Trebuchet MS"/>
              </a:rPr>
              <a:t>)</a:t>
            </a:r>
            <a:r>
              <a:rPr lang="en-US" altLang="ja-JP" sz="2800" dirty="0" smtClean="0"/>
              <a:t>,  there are</a:t>
            </a:r>
            <a:br>
              <a:rPr lang="en-US" altLang="ja-JP" sz="2800" dirty="0" smtClean="0"/>
            </a:br>
            <a:r>
              <a:rPr lang="en-US" altLang="ja-JP" sz="2800" dirty="0" smtClean="0">
                <a:solidFill>
                  <a:srgbClr val="FF0000"/>
                </a:solidFill>
              </a:rPr>
              <a:t>(white = inflating, black = non-inflating)</a:t>
            </a:r>
          </a:p>
          <a:p>
            <a:r>
              <a:rPr lang="en-US" altLang="ja-JP" sz="2800" u="sng" dirty="0" smtClean="0">
                <a:solidFill>
                  <a:srgbClr val="0070C0"/>
                </a:solidFill>
              </a:rPr>
              <a:t>Black island phase</a:t>
            </a:r>
            <a:r>
              <a:rPr lang="en-US" altLang="ja-JP" sz="2800" dirty="0" smtClean="0">
                <a:solidFill>
                  <a:srgbClr val="0070C0"/>
                </a:solidFill>
              </a:rPr>
              <a:t>: Black regions form isolated clusters;</a:t>
            </a:r>
            <a:br>
              <a:rPr lang="en-US" altLang="ja-JP" sz="2800" dirty="0" smtClean="0">
                <a:solidFill>
                  <a:srgbClr val="0070C0"/>
                </a:solidFill>
              </a:rPr>
            </a:br>
            <a:r>
              <a:rPr lang="en-US" altLang="ja-JP" sz="2800" baseline="30000" dirty="0" smtClean="0">
                <a:solidFill>
                  <a:srgbClr val="0070C0"/>
                </a:solidFill>
                <a:sym typeface="Mathematica1"/>
              </a:rPr>
              <a:t>  </a:t>
            </a:r>
            <a:r>
              <a:rPr lang="en-US" altLang="ja-JP" sz="2800" dirty="0" smtClean="0">
                <a:solidFill>
                  <a:srgbClr val="0070C0"/>
                </a:solidFill>
              </a:rPr>
              <a:t>percolating white sheets.</a:t>
            </a:r>
          </a:p>
          <a:p>
            <a:r>
              <a:rPr lang="en-US" altLang="ja-JP" sz="2800" u="sng" dirty="0" smtClean="0">
                <a:solidFill>
                  <a:srgbClr val="0070C0"/>
                </a:solidFill>
              </a:rPr>
              <a:t>Tubular phase</a:t>
            </a:r>
            <a:r>
              <a:rPr lang="en-US" altLang="ja-JP" sz="2800" dirty="0" smtClean="0">
                <a:solidFill>
                  <a:srgbClr val="0070C0"/>
                </a:solidFill>
              </a:rPr>
              <a:t>: Both regions form tubular network;</a:t>
            </a:r>
            <a:br>
              <a:rPr lang="en-US" altLang="ja-JP" sz="2800" dirty="0" smtClean="0">
                <a:solidFill>
                  <a:srgbClr val="0070C0"/>
                </a:solidFill>
              </a:rPr>
            </a:br>
            <a:r>
              <a:rPr lang="en-US" altLang="ja-JP" sz="2800" dirty="0" smtClean="0">
                <a:solidFill>
                  <a:srgbClr val="0070C0"/>
                </a:solidFill>
              </a:rPr>
              <a:t> </a:t>
            </a:r>
            <a:r>
              <a:rPr lang="en-US" altLang="ja-JP" sz="2800" baseline="30000" dirty="0" smtClean="0">
                <a:solidFill>
                  <a:srgbClr val="0070C0"/>
                </a:solidFill>
                <a:sym typeface="Mathematica1"/>
              </a:rPr>
              <a:t>  </a:t>
            </a:r>
            <a:r>
              <a:rPr lang="en-US" altLang="ja-JP" sz="2800" dirty="0" smtClean="0">
                <a:solidFill>
                  <a:srgbClr val="0070C0"/>
                </a:solidFill>
              </a:rPr>
              <a:t>percolating black and white lines.</a:t>
            </a:r>
          </a:p>
          <a:p>
            <a:r>
              <a:rPr lang="en-US" altLang="ja-JP" sz="2800" u="sng" dirty="0" smtClean="0">
                <a:solidFill>
                  <a:srgbClr val="0070C0"/>
                </a:solidFill>
              </a:rPr>
              <a:t>White island phase</a:t>
            </a:r>
            <a:r>
              <a:rPr lang="en-US" altLang="ja-JP" sz="2800" dirty="0" smtClean="0">
                <a:solidFill>
                  <a:srgbClr val="0070C0"/>
                </a:solidFill>
              </a:rPr>
              <a:t>: White regions are isolated; </a:t>
            </a:r>
            <a:br>
              <a:rPr lang="en-US" altLang="ja-JP" sz="2800" dirty="0" smtClean="0">
                <a:solidFill>
                  <a:srgbClr val="0070C0"/>
                </a:solidFill>
              </a:rPr>
            </a:br>
            <a:r>
              <a:rPr lang="en-US" altLang="ja-JP" sz="2800" baseline="30000" dirty="0" smtClean="0">
                <a:solidFill>
                  <a:srgbClr val="0070C0"/>
                </a:solidFill>
                <a:sym typeface="Mathematica1"/>
              </a:rPr>
              <a:t>   </a:t>
            </a:r>
            <a:r>
              <a:rPr lang="en-US" altLang="ja-JP" sz="2800" dirty="0" smtClean="0">
                <a:solidFill>
                  <a:srgbClr val="0070C0"/>
                </a:solidFill>
              </a:rPr>
              <a:t>percolating black sheets.</a:t>
            </a:r>
            <a:endParaRPr lang="ja-JP" altLang="en-US" sz="2800" dirty="0" smtClean="0">
              <a:solidFill>
                <a:srgbClr val="0070C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3580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sz="4000" dirty="0" smtClean="0"/>
              <a:t>Spacetime inside the (cluster of) bubbles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964488" cy="1084982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>
                <a:solidFill>
                  <a:srgbClr val="0070C0"/>
                </a:solidFill>
              </a:rPr>
              <a:t>Black island phase (isolated cluster of bubbles)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kumimoji="1" lang="en-US" altLang="ja-JP" sz="2800" u="sng" dirty="0" smtClean="0">
                <a:solidFill>
                  <a:srgbClr val="0070C0"/>
                </a:solidFill>
              </a:rPr>
              <a:t>Small deformations of </a:t>
            </a:r>
            <a:r>
              <a:rPr lang="en-US" altLang="ja-JP" sz="2800" u="sng" dirty="0" smtClean="0">
                <a:solidFill>
                  <a:srgbClr val="0070C0"/>
                </a:solidFill>
              </a:rPr>
              <a:t>open FRW universe.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endParaRPr kumimoji="1" lang="en-US" altLang="ja-JP" sz="2800" dirty="0" smtClean="0"/>
          </a:p>
          <a:p>
            <a:r>
              <a:rPr lang="en-US" altLang="ja-JP" sz="2800" dirty="0" smtClean="0"/>
              <a:t>Basic fact: A collision of two bubbles (of the </a:t>
            </a:r>
            <a:br>
              <a:rPr lang="en-US" altLang="ja-JP" sz="2800" dirty="0" smtClean="0"/>
            </a:br>
            <a:r>
              <a:rPr lang="en-US" altLang="ja-JP" sz="2800" dirty="0" smtClean="0"/>
              <a:t>same vacuum) does not destroy the bubble</a:t>
            </a:r>
            <a:br>
              <a:rPr lang="en-US" altLang="ja-JP" sz="2800" dirty="0" smtClean="0"/>
            </a:br>
            <a:r>
              <a:rPr lang="en-US" altLang="ja-JP" sz="2800" dirty="0" smtClean="0"/>
              <a:t> </a:t>
            </a:r>
            <a:r>
              <a:rPr lang="en-US" altLang="ja-JP" sz="2400" dirty="0" smtClean="0"/>
              <a:t>[c.f. Bousso, Freivogel, Yang, ‘07</a:t>
            </a:r>
            <a:r>
              <a:rPr lang="en-US" altLang="ja-JP" sz="2400" dirty="0" smtClean="0"/>
              <a:t>]</a:t>
            </a:r>
            <a:endParaRPr lang="en-US" altLang="ja-JP" sz="2400" dirty="0" smtClean="0"/>
          </a:p>
          <a:p>
            <a:pPr lvl="1"/>
            <a:r>
              <a:rPr lang="en-US" altLang="ja-JP" dirty="0" smtClean="0"/>
              <a:t>Spatial geometry approaches smooth H</a:t>
            </a:r>
            <a:r>
              <a:rPr lang="en-US" altLang="ja-JP" baseline="30000" dirty="0" smtClean="0"/>
              <a:t>3</a:t>
            </a:r>
            <a:r>
              <a:rPr lang="en-US" altLang="ja-JP" dirty="0" smtClean="0"/>
              <a:t> at late time.</a:t>
            </a:r>
          </a:p>
          <a:p>
            <a:pPr lvl="1"/>
            <a:r>
              <a:rPr lang="en-US" altLang="ja-JP" dirty="0" smtClean="0"/>
              <a:t>Residual symmetry SO(2,1): spatial slice has H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 factor</a:t>
            </a:r>
          </a:p>
          <a:p>
            <a:pPr lvl="1"/>
            <a:r>
              <a:rPr kumimoji="1" lang="en-US" altLang="ja-JP" dirty="0" smtClean="0"/>
              <a:t>Negative curvature makes the space expand</a:t>
            </a:r>
            <a:r>
              <a:rPr kumimoji="1" lang="en-US" altLang="ja-JP" dirty="0" smtClean="0"/>
              <a:t>.</a:t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r>
              <a:rPr lang="en-US" altLang="ja-JP" sz="2800" dirty="0" smtClean="0"/>
              <a:t>Local geometry near collision will be similar to the two bubble case even when many bubbles collide.</a:t>
            </a:r>
            <a:endParaRPr lang="en-US" altLang="ja-JP" sz="2800" dirty="0" smtClean="0"/>
          </a:p>
          <a:p>
            <a:pPr>
              <a:buNone/>
            </a:pPr>
            <a:endParaRPr kumimoji="1" lang="ja-JP" alt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2221" y="1340768"/>
            <a:ext cx="1612267" cy="1688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スライド番号プレースホル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z="3600" dirty="0" smtClean="0">
                <a:solidFill>
                  <a:srgbClr val="0070C0"/>
                </a:solidFill>
              </a:rPr>
              <a:t>Tubular phase (tube-like structure of bubbles)</a:t>
            </a:r>
            <a:endParaRPr kumimoji="1"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800" dirty="0" smtClean="0"/>
              <a:t>    </a:t>
            </a:r>
            <a:r>
              <a:rPr lang="en-US" altLang="ja-JP" sz="2800" u="sng" dirty="0" smtClean="0">
                <a:solidFill>
                  <a:srgbClr val="0070C0"/>
                </a:solidFill>
              </a:rPr>
              <a:t>In the late time limit: spatial slice is a negatively curved space whose boundary has infinite genus. </a:t>
            </a:r>
            <a:r>
              <a:rPr lang="en-US" altLang="ja-JP" sz="2800" dirty="0" smtClean="0">
                <a:solidFill>
                  <a:srgbClr val="0070C0"/>
                </a:solidFill>
              </a:rPr>
              <a:t/>
            </a:r>
            <a:br>
              <a:rPr lang="en-US" altLang="ja-JP" sz="2800" dirty="0" smtClean="0">
                <a:solidFill>
                  <a:srgbClr val="0070C0"/>
                </a:solidFill>
              </a:rPr>
            </a:br>
            <a:endParaRPr lang="en-US" altLang="ja-JP" sz="28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altLang="ja-JP" sz="2800" dirty="0" smtClean="0"/>
              <a:t>Late time geometry: </a:t>
            </a:r>
            <a:br>
              <a:rPr lang="en-US" altLang="ja-JP" sz="2800" dirty="0" smtClean="0"/>
            </a:br>
            <a:endParaRPr lang="en-US" altLang="ja-JP" sz="2800" dirty="0" smtClean="0"/>
          </a:p>
          <a:p>
            <a:pPr lvl="1"/>
            <a:r>
              <a:rPr lang="en-US" altLang="ja-JP" sz="2400" dirty="0" smtClean="0"/>
              <a:t>Spatial geometry: H</a:t>
            </a:r>
            <a:r>
              <a:rPr lang="en-US" altLang="ja-JP" sz="2400" baseline="30000" dirty="0" smtClean="0"/>
              <a:t>3</a:t>
            </a:r>
            <a:r>
              <a:rPr lang="en-US" altLang="ja-JP" sz="2400" dirty="0" smtClean="0"/>
              <a:t> modded out by discrete elements of isometry</a:t>
            </a:r>
            <a:endParaRPr lang="en-US" altLang="ja-JP" sz="2600" dirty="0" smtClean="0"/>
          </a:p>
          <a:p>
            <a:pPr lvl="1"/>
            <a:r>
              <a:rPr lang="en-US" altLang="ja-JP" sz="2400" dirty="0" smtClean="0"/>
              <a:t>Boundary genus = # of elements</a:t>
            </a:r>
          </a:p>
          <a:p>
            <a:pPr lvl="1"/>
            <a:r>
              <a:rPr lang="en-US" altLang="ja-JP" sz="2400" dirty="0" smtClean="0"/>
              <a:t>The whole space is accessible to a single</a:t>
            </a:r>
            <a:br>
              <a:rPr lang="en-US" altLang="ja-JP" sz="2400" dirty="0" smtClean="0"/>
            </a:br>
            <a:r>
              <a:rPr lang="en-US" altLang="ja-JP" sz="2400" dirty="0" smtClean="0"/>
              <a:t>observer. </a:t>
            </a:r>
          </a:p>
          <a:p>
            <a:pPr lvl="1">
              <a:buNone/>
            </a:pPr>
            <a:endParaRPr lang="en-US" altLang="ja-JP" sz="2600" dirty="0" smtClean="0"/>
          </a:p>
        </p:txBody>
      </p:sp>
      <p:pic>
        <p:nvPicPr>
          <p:cNvPr id="4" name="Picture 5" descr="\begin{align*}&#10;ds^2=-dt^2+t^2ds^2_{H/\Gamma}&#10;\end{align*}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045452"/>
            <a:ext cx="2664295" cy="383548"/>
          </a:xfrm>
          <a:prstGeom prst="rect">
            <a:avLst/>
          </a:prstGeom>
          <a:noFill/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92843" y="4581128"/>
            <a:ext cx="1751565" cy="78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テキスト ボックス 5"/>
          <p:cNvSpPr txBox="1"/>
          <p:nvPr/>
        </p:nvSpPr>
        <p:spPr>
          <a:xfrm>
            <a:off x="6588224" y="551723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Genus 1 case</a:t>
            </a:r>
            <a:endParaRPr kumimoji="1" lang="ja-JP" altLang="en-US" sz="2000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9775</TotalTime>
  <Words>257</Words>
  <Application>Microsoft Office PowerPoint</Application>
  <PresentationFormat>画面に合わせる (4:3)</PresentationFormat>
  <Paragraphs>102</Paragraphs>
  <Slides>12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Topological Phases of  Eternal Inflation</vt:lpstr>
      <vt:lpstr>The problem addressed in this work:</vt:lpstr>
      <vt:lpstr>Bubble of true vacuum</vt:lpstr>
      <vt:lpstr>View from the future infinity</vt:lpstr>
      <vt:lpstr>Model for eternal inflation</vt:lpstr>
      <vt:lpstr>Three phases of eternal inflation</vt:lpstr>
      <vt:lpstr>Spacetime inside the (cluster of) bubbles</vt:lpstr>
      <vt:lpstr>Black island phase (isolated cluster of bubbles)</vt:lpstr>
      <vt:lpstr>Tubular phase (tube-like structure of bubbles)</vt:lpstr>
      <vt:lpstr>スライド 10</vt:lpstr>
      <vt:lpstr>White island phase (isolated inflating region) 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CFT description of inflationary fluctuations</dc:title>
  <dc:creator>sekino</dc:creator>
  <cp:lastModifiedBy>sekino</cp:lastModifiedBy>
  <cp:revision>932</cp:revision>
  <dcterms:created xsi:type="dcterms:W3CDTF">2008-03-22T02:37:16Z</dcterms:created>
  <dcterms:modified xsi:type="dcterms:W3CDTF">2010-12-16T15:07:08Z</dcterms:modified>
</cp:coreProperties>
</file>